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53F-1126-4E7B-BAC4-E6099AAB8FDD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D915-A10F-4FBC-B62E-937C4351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93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53F-1126-4E7B-BAC4-E6099AAB8FDD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D915-A10F-4FBC-B62E-937C4351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91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53F-1126-4E7B-BAC4-E6099AAB8FDD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D915-A10F-4FBC-B62E-937C4351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7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53F-1126-4E7B-BAC4-E6099AAB8FDD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D915-A10F-4FBC-B62E-937C4351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222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53F-1126-4E7B-BAC4-E6099AAB8FDD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D915-A10F-4FBC-B62E-937C4351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05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53F-1126-4E7B-BAC4-E6099AAB8FDD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D915-A10F-4FBC-B62E-937C4351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1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53F-1126-4E7B-BAC4-E6099AAB8FDD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D915-A10F-4FBC-B62E-937C4351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92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53F-1126-4E7B-BAC4-E6099AAB8FDD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D915-A10F-4FBC-B62E-937C4351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2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53F-1126-4E7B-BAC4-E6099AAB8FDD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D915-A10F-4FBC-B62E-937C4351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44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53F-1126-4E7B-BAC4-E6099AAB8FDD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D915-A10F-4FBC-B62E-937C4351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921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53F-1126-4E7B-BAC4-E6099AAB8FDD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D915-A10F-4FBC-B62E-937C4351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901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3953F-1126-4E7B-BAC4-E6099AAB8FDD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2D915-A10F-4FBC-B62E-937C4351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69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1"/>
            <a:ext cx="7772400" cy="200025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The </a:t>
            </a:r>
            <a:r>
              <a:rPr lang="en-US" b="1" dirty="0"/>
              <a:t>Connection Between Economics and Politics</a:t>
            </a:r>
            <a:br>
              <a:rPr lang="en-US" b="1" dirty="0"/>
            </a:br>
            <a:r>
              <a:rPr lang="en-US" dirty="0"/>
              <a:t> 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085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964" y="228600"/>
            <a:ext cx="7848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457200" algn="l"/>
              </a:tabLst>
            </a:pPr>
            <a:r>
              <a:rPr lang="en-US" b="1" dirty="0" smtClean="0">
                <a:effectLst/>
                <a:latin typeface="Times New Roman"/>
                <a:ea typeface="Times New Roman"/>
              </a:rPr>
              <a:t>Capitalism – </a:t>
            </a:r>
            <a:endParaRPr lang="en-US" dirty="0" smtClean="0">
              <a:effectLst/>
              <a:latin typeface="Times New Roman"/>
              <a:ea typeface="Times New Roman"/>
            </a:endParaRPr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685800" algn="l"/>
              </a:tabLst>
            </a:pP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capitalist economic system is the only one in human history to have achieved </a:t>
            </a:r>
            <a:r>
              <a:rPr lang="en-US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long-run real per-capita income growth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 </a:t>
            </a:r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685800" algn="l"/>
              </a:tabLst>
            </a:pPr>
            <a:r>
              <a:rPr lang="en-US" b="1" i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Private Property Rights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and </a:t>
            </a:r>
            <a:r>
              <a:rPr lang="en-US" b="1" i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 Means of Enforcement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are necessary for long run real per capita growth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342900" indent="-342900">
              <a:lnSpc>
                <a:spcPct val="200000"/>
              </a:lnSpc>
              <a:buAutoNum type="arabicPeriod" startAt="3"/>
            </a:pPr>
            <a:r>
              <a:rPr lang="en-US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For most of human history little or no growth has been the norm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dirty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337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35846"/>
            <a:ext cx="8763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en-US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4. Capitalism </a:t>
            </a:r>
            <a:r>
              <a:rPr lang="en-US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 a recent historical phenomenon 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 it is only about 250 years old.  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Joseph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Schumpeter argues that Capitalism and Science developed together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Both are products of the rise of </a:t>
            </a:r>
            <a:r>
              <a:rPr lang="en-US" b="1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rationalism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that is, </a:t>
            </a:r>
            <a:r>
              <a:rPr lang="en-US" b="1" dirty="0">
                <a:solidFill>
                  <a:srgbClr val="3333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rational thought and rational behavior in which logic plays the key role</a:t>
            </a:r>
            <a:r>
              <a:rPr lang="en-US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pPr marL="342900" lvl="0" indent="-342900">
              <a:lnSpc>
                <a:spcPct val="200000"/>
              </a:lnSpc>
              <a:buAutoNum type="arabicPeriod" startAt="5"/>
            </a:pPr>
            <a:r>
              <a:rPr lang="en-US" b="1" i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Government </a:t>
            </a:r>
            <a:r>
              <a:rPr lang="en-US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 the best means to enforce private </a:t>
            </a:r>
            <a:r>
              <a:rPr lang="en-US" b="1" i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property rights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Problem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No guarantee that Government will protect those private property rights 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that promote efficiency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>
              <a:lnSpc>
                <a:spcPct val="200000"/>
              </a:lnSpc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6.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How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 you get Government to behave rationally to promote growth?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short-run incentives of politicians are usually contrary to the long-run interests of the mass public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endParaRPr lang="en-US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817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1166843"/>
            <a:ext cx="88392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b="1" dirty="0" smtClean="0">
                <a:effectLst/>
                <a:latin typeface="Times New Roman"/>
                <a:ea typeface="Times New Roman"/>
              </a:rPr>
              <a:t>B</a:t>
            </a: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 It is Impossible to Establish Capitalism in Some Countries </a:t>
            </a:r>
            <a:endParaRPr lang="en-US" sz="2000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685800" algn="l"/>
              </a:tabLst>
            </a:pP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You need the </a:t>
            </a:r>
            <a:r>
              <a:rPr lang="en-US" sz="20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Rule of Law</a:t>
            </a:r>
            <a:endParaRPr lang="en-US" sz="2000" dirty="0" smtClean="0">
              <a:solidFill>
                <a:srgbClr val="FF0000"/>
              </a:solidFill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You need </a:t>
            </a:r>
            <a:r>
              <a:rPr lang="en-US" sz="20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Separation of Church and State</a:t>
            </a:r>
            <a:endParaRPr lang="en-US" sz="2000" dirty="0" smtClean="0">
              <a:solidFill>
                <a:srgbClr val="FF0000"/>
              </a:solidFill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You need the “open-mindedness” that </a:t>
            </a:r>
            <a:r>
              <a:rPr lang="en-US" sz="2000" b="1" i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is a necessary condition for the scientific method</a:t>
            </a:r>
            <a:r>
              <a:rPr lang="en-US" sz="20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sz="2000" dirty="0">
              <a:solidFill>
                <a:srgbClr val="FF00FF"/>
              </a:solidFill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107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2234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b="1" dirty="0" smtClean="0">
                <a:effectLst/>
                <a:latin typeface="Times New Roman"/>
                <a:ea typeface="Times New Roman"/>
              </a:rPr>
              <a:t>C.  </a:t>
            </a:r>
            <a:r>
              <a:rPr lang="en-US" sz="16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Capitalism and Democracy are Not Necessarily Compatible –</a:t>
            </a:r>
            <a:endParaRPr lang="en-US" sz="1600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685800" algn="l"/>
                <a:tab pos="1371600" algn="l"/>
              </a:tabLst>
            </a:pPr>
            <a:r>
              <a:rPr lang="en-US" sz="1600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For a capitalist economic system to establish itself, </a:t>
            </a:r>
            <a:r>
              <a:rPr lang="en-US" sz="1600" b="1" i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long periods of inequality and sacrifice are necessary</a:t>
            </a:r>
            <a:r>
              <a:rPr lang="en-US" sz="1600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  Democracy </a:t>
            </a:r>
            <a:r>
              <a:rPr lang="en-US" sz="1600" b="1" i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and</a:t>
            </a:r>
            <a:r>
              <a:rPr lang="en-US" sz="1600" i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Capitalism can only be sustained if a large majority of the population has </a:t>
            </a:r>
            <a:r>
              <a:rPr lang="en-US" sz="16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private property </a:t>
            </a:r>
            <a:r>
              <a:rPr lang="en-US" sz="1600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(that is, a vested interest in the survival of Capitalist institutions </a:t>
            </a:r>
            <a:r>
              <a:rPr lang="en-US" sz="16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– protection of private property in land, contracts, goods, etc</a:t>
            </a:r>
            <a:r>
              <a:rPr lang="en-US" sz="1600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.).</a:t>
            </a: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685800" algn="l"/>
                <a:tab pos="1371600" algn="l"/>
              </a:tabLst>
            </a:pPr>
            <a:r>
              <a:rPr lang="en-US" sz="1600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In England Capitalism was slowly established as power was gradually divided between the King and Parliament.</a:t>
            </a:r>
            <a:r>
              <a:rPr lang="en-US" sz="1600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The merchant class intermarried with the traditional aristocracy and both groups had a vested interest in government guaranteed private property rights.  </a:t>
            </a:r>
            <a:r>
              <a:rPr lang="en-US" sz="16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Voting rights only expanded in the late 19</a:t>
            </a:r>
            <a:r>
              <a:rPr lang="en-US" sz="1600" b="1" baseline="30000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</a:t>
            </a:r>
            <a:r>
              <a:rPr lang="en-US" sz="16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Century after the industrial revolution</a:t>
            </a:r>
            <a:r>
              <a:rPr lang="en-US" sz="1600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  <a:endParaRPr lang="en-US" sz="1600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432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2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685800" algn="l"/>
                <a:tab pos="1371600" algn="l"/>
              </a:tabLst>
            </a:pP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3. 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In the North American British Colonies private property rights in land 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</a:t>
            </a:r>
            <a:r>
              <a:rPr lang="en-US" i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free and common </a:t>
            </a:r>
            <a:r>
              <a:rPr lang="en-US" i="1" dirty="0" err="1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socage</a:t>
            </a:r>
            <a:r>
              <a:rPr lang="en-US" i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title in fee simple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 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was established from the beginning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  Wealth was fairly evenly distributed until the middle of the 19</a:t>
            </a:r>
            <a:r>
              <a:rPr lang="en-US" baseline="30000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Century.  By then, </a:t>
            </a:r>
            <a:r>
              <a:rPr lang="en-US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Capitalism and Democracy had “cohabitated” for a long time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</a:p>
          <a:p>
            <a:pPr marR="0" lvl="2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685800" algn="l"/>
                <a:tab pos="1371600" algn="l"/>
              </a:tabLst>
            </a:pP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4. </a:t>
            </a:r>
            <a:r>
              <a:rPr lang="en-US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Introducing democracy into very poor countries with great inequalities of wealth does not appear to produce stable economic institutions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; that is, long run real per capita income growth is very difficult to achieve in these conditions.</a:t>
            </a:r>
            <a:endParaRPr lang="en-US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906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2826" y="0"/>
            <a:ext cx="9144000" cy="667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D. Economics Drives Politics under Capitalism –</a:t>
            </a:r>
            <a:endParaRPr lang="en-US" dirty="0" smtClean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685800" algn="l"/>
                <a:tab pos="1371600" algn="l"/>
              </a:tabLst>
            </a:pP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If you have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private property rights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and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 means of enforcement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, 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then entrepreneurs will create new goods, new mediums of exchange, etc.</a:t>
            </a: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685800" algn="l"/>
                <a:tab pos="1371600" algn="l"/>
              </a:tabLst>
            </a:pP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These creations produce</a:t>
            </a:r>
            <a:r>
              <a:rPr lang="en-US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unanticipated structural changes 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in the economy and social system 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(e.g., 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Carnegie </a:t>
            </a:r>
            <a:r>
              <a:rPr lang="en-US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and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steel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; 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Rockefeller </a:t>
            </a:r>
            <a:r>
              <a:rPr lang="en-US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and 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kerosene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; 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Ford </a:t>
            </a:r>
            <a:r>
              <a:rPr lang="en-US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and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cheap cars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; 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Morse </a:t>
            </a:r>
            <a:r>
              <a:rPr lang="en-US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and the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telegraph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; 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Bell </a:t>
            </a:r>
            <a:r>
              <a:rPr lang="en-US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and the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telephone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; 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James J. Hill </a:t>
            </a:r>
            <a:r>
              <a:rPr lang="en-US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and the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railroad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; 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William H. Gates </a:t>
            </a:r>
            <a:r>
              <a:rPr lang="en-US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and the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computer operating system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; etc.).  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What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Joseph A. Schumpeter called </a:t>
            </a:r>
            <a:r>
              <a:rPr lang="en-US" b="1" i="1" dirty="0" smtClean="0">
                <a:solidFill>
                  <a:srgbClr val="80008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perennial gale of creative destruction</a:t>
            </a:r>
            <a:r>
              <a:rPr lang="en-US" b="1" dirty="0" smtClean="0">
                <a:solidFill>
                  <a:srgbClr val="80008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</a:t>
            </a: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685800" algn="l"/>
                <a:tab pos="1371600" algn="l"/>
              </a:tabLst>
            </a:pPr>
            <a:endParaRPr lang="en-US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165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-896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2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685800" algn="l"/>
                <a:tab pos="1371600" algn="l"/>
              </a:tabLst>
            </a:pP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3. These unanticipated changes in the economy and social system generate massive ripple effects that in turn produce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political responses 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(e.g., railroad regulation; highway construction and the creation of “suburbs”; regulation of the “ether”; anti-trust law and broad-band communication; etc.)</a:t>
            </a:r>
          </a:p>
          <a:p>
            <a:pPr marL="1257300" marR="0" lvl="2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685800" algn="l"/>
                <a:tab pos="1371600" algn="l"/>
              </a:tabLst>
            </a:pP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political responses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produce a feedback into the economic system by altering the structure of incentives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(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e.g., flow of capital out of the railroads and into the electric, automotive, and radio industries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</a:t>
            </a:r>
            <a:r>
              <a:rPr lang="en-US" b="1" i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“smart-guys” go where the money is!</a:t>
            </a:r>
            <a:r>
              <a:rPr lang="en-US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400126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38200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5. The Nature of the Political Response is shaped by Ideology.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The Glue that binds together the members of a Political Party is provided by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set of beliefs about what is "good" -- Who gets what, who should rule.</a:t>
            </a:r>
          </a:p>
          <a:p>
            <a:pPr lvl="0">
              <a:lnSpc>
                <a:spcPct val="200000"/>
              </a:lnSpc>
            </a:pP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>
              <a:lnSpc>
                <a:spcPct val="200000"/>
              </a:lnSpc>
            </a:pPr>
            <a:r>
              <a:rPr lang="en-US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6.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The Effects of Shocks Go Both Ways </a:t>
            </a:r>
            <a:r>
              <a:rPr lang="en-US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 There can be Political Shocks -- War -- that produce Economic Change.</a:t>
            </a:r>
          </a:p>
        </p:txBody>
      </p:sp>
    </p:spTree>
    <p:extLst>
      <p:ext uri="{BB962C8B-B14F-4D97-AF65-F5344CB8AC3E}">
        <p14:creationId xmlns:p14="http://schemas.microsoft.com/office/powerpoint/2010/main" val="3050644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699</Words>
  <Application>Microsoft Office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The Connection Between Economics and Politics  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The Connection Between Economics and Politics   </dc:title>
  <dc:creator>keith</dc:creator>
  <cp:lastModifiedBy>keith</cp:lastModifiedBy>
  <cp:revision>24</cp:revision>
  <dcterms:created xsi:type="dcterms:W3CDTF">2014-01-08T03:49:20Z</dcterms:created>
  <dcterms:modified xsi:type="dcterms:W3CDTF">2014-01-08T17:29:18Z</dcterms:modified>
</cp:coreProperties>
</file>