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58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90" y="-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C2B8D-6231-425C-8CBF-92F26E059F34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67841-1991-45DF-8B5A-85BAA1C8A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035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C2B8D-6231-425C-8CBF-92F26E059F34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67841-1991-45DF-8B5A-85BAA1C8A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790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C2B8D-6231-425C-8CBF-92F26E059F34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67841-1991-45DF-8B5A-85BAA1C8A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366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C2B8D-6231-425C-8CBF-92F26E059F34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67841-1991-45DF-8B5A-85BAA1C8A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565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C2B8D-6231-425C-8CBF-92F26E059F34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67841-1991-45DF-8B5A-85BAA1C8A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481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C2B8D-6231-425C-8CBF-92F26E059F34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67841-1991-45DF-8B5A-85BAA1C8A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910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C2B8D-6231-425C-8CBF-92F26E059F34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67841-1991-45DF-8B5A-85BAA1C8A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423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C2B8D-6231-425C-8CBF-92F26E059F34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67841-1991-45DF-8B5A-85BAA1C8A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37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C2B8D-6231-425C-8CBF-92F26E059F34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67841-1991-45DF-8B5A-85BAA1C8A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621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C2B8D-6231-425C-8CBF-92F26E059F34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67841-1991-45DF-8B5A-85BAA1C8A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226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C2B8D-6231-425C-8CBF-92F26E059F34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67841-1991-45DF-8B5A-85BAA1C8A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071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6C2B8D-6231-425C-8CBF-92F26E059F34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67841-1991-45DF-8B5A-85BAA1C8A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903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Topic 6.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The Political and Economic Response to the Financial Crisis of 2008</a:t>
            </a: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2496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85800"/>
            <a:ext cx="9143999" cy="536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0439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501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effectLst/>
                <a:latin typeface="Courier New"/>
                <a:ea typeface="MS Mincho"/>
              </a:rPr>
              <a:t>Problems With Dodd-Frank – 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en-US" sz="2000" b="1" dirty="0" smtClean="0">
                <a:solidFill>
                  <a:srgbClr val="0000FF"/>
                </a:solidFill>
                <a:effectLst/>
                <a:latin typeface="Courier New" panose="02070309020205020404" pitchFamily="49" charset="0"/>
                <a:ea typeface="MS Mincho"/>
                <a:cs typeface="Courier New" panose="02070309020205020404" pitchFamily="49" charset="0"/>
              </a:rPr>
              <a:t>Too Big To Fail </a:t>
            </a:r>
            <a:r>
              <a:rPr lang="en-US" sz="2000" b="1" dirty="0" smtClean="0">
                <a:effectLst/>
                <a:latin typeface="Courier New" panose="02070309020205020404" pitchFamily="49" charset="0"/>
                <a:ea typeface="MS Mincho"/>
                <a:cs typeface="Courier New" panose="02070309020205020404" pitchFamily="49" charset="0"/>
              </a:rPr>
              <a:t>was not properly dealt with; 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en-US" sz="2000" b="1" dirty="0" smtClean="0">
                <a:solidFill>
                  <a:srgbClr val="0000FF"/>
                </a:solidFill>
                <a:effectLst/>
                <a:latin typeface="Courier New" panose="02070309020205020404" pitchFamily="49" charset="0"/>
                <a:ea typeface="MS Mincho"/>
                <a:cs typeface="Courier New" panose="02070309020205020404" pitchFamily="49" charset="0"/>
              </a:rPr>
              <a:t>GSEs were not dealt with</a:t>
            </a:r>
            <a:r>
              <a:rPr lang="en-US" sz="2000" b="1" dirty="0" smtClean="0">
                <a:effectLst/>
                <a:latin typeface="Courier New" panose="02070309020205020404" pitchFamily="49" charset="0"/>
                <a:ea typeface="MS Mincho"/>
                <a:cs typeface="Courier New" panose="02070309020205020404" pitchFamily="49" charset="0"/>
              </a:rPr>
              <a:t>;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en-US" sz="2000" b="1" dirty="0" smtClean="0">
                <a:solidFill>
                  <a:srgbClr val="0000FF"/>
                </a:solidFill>
                <a:effectLst/>
                <a:latin typeface="Courier New" panose="02070309020205020404" pitchFamily="49" charset="0"/>
                <a:ea typeface="MS Mincho"/>
                <a:cs typeface="Courier New" panose="02070309020205020404" pitchFamily="49" charset="0"/>
              </a:rPr>
              <a:t>Consumer Protection </a:t>
            </a:r>
            <a:r>
              <a:rPr lang="en-US" sz="2000" b="1" dirty="0" smtClean="0">
                <a:effectLst/>
                <a:latin typeface="Courier New" panose="02070309020205020404" pitchFamily="49" charset="0"/>
                <a:ea typeface="MS Mincho"/>
                <a:cs typeface="Courier New" panose="02070309020205020404" pitchFamily="49" charset="0"/>
              </a:rPr>
              <a:t>was Dealt With but is a sore point with Republicans; 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en-US" sz="2000" b="1" dirty="0" smtClean="0">
                <a:solidFill>
                  <a:srgbClr val="0000FF"/>
                </a:solidFill>
                <a:effectLst/>
                <a:latin typeface="Courier New" panose="02070309020205020404" pitchFamily="49" charset="0"/>
                <a:ea typeface="MS Mincho"/>
                <a:cs typeface="Courier New" panose="02070309020205020404" pitchFamily="49" charset="0"/>
              </a:rPr>
              <a:t>Tremendous Regulatory Complexity and Discretion </a:t>
            </a:r>
            <a:r>
              <a:rPr lang="en-US" sz="2000" b="1" dirty="0" smtClean="0">
                <a:effectLst/>
                <a:latin typeface="Courier New" panose="02070309020205020404" pitchFamily="49" charset="0"/>
                <a:ea typeface="MS Mincho"/>
                <a:cs typeface="Courier New" panose="02070309020205020404" pitchFamily="49" charset="0"/>
              </a:rPr>
              <a:t>– Glass-</a:t>
            </a:r>
            <a:r>
              <a:rPr lang="en-US" sz="2000" b="1" dirty="0" err="1" smtClean="0">
                <a:effectLst/>
                <a:latin typeface="Courier New" panose="02070309020205020404" pitchFamily="49" charset="0"/>
                <a:ea typeface="MS Mincho"/>
                <a:cs typeface="Courier New" panose="02070309020205020404" pitchFamily="49" charset="0"/>
              </a:rPr>
              <a:t>Steagall</a:t>
            </a:r>
            <a:r>
              <a:rPr lang="en-US" sz="2000" b="1" dirty="0" smtClean="0">
                <a:effectLst/>
                <a:latin typeface="Courier New" panose="02070309020205020404" pitchFamily="49" charset="0"/>
                <a:ea typeface="MS Mincho"/>
                <a:cs typeface="Courier New" panose="02070309020205020404" pitchFamily="49" charset="0"/>
              </a:rPr>
              <a:t> was 37 pages, D-F in 3,000 pages – Regulations to be drafted by numerous agencies;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Executive Compensation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-- almost nothing done to curb excessive risk taking (ability to claw back some of the compensation); </a:t>
            </a:r>
            <a:endParaRPr lang="en-US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Complexity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2000" b="1" dirty="0" smtClean="0">
                <a:effectLst/>
                <a:latin typeface="Courier New" panose="02070309020205020404" pitchFamily="49" charset="0"/>
                <a:ea typeface="MS Mincho"/>
                <a:cs typeface="Courier New" panose="02070309020205020404" pitchFamily="49" charset="0"/>
              </a:rPr>
              <a:t> 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72972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-32910"/>
            <a:ext cx="9144000" cy="689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effectLst/>
                <a:latin typeface="Courier New"/>
                <a:ea typeface="MS Mincho"/>
              </a:rPr>
              <a:t>Recommendations:</a:t>
            </a:r>
            <a:r>
              <a:rPr lang="en-US" dirty="0" smtClean="0">
                <a:effectLst/>
                <a:latin typeface="Courier New"/>
                <a:ea typeface="MS Mincho"/>
              </a:rPr>
              <a:t> </a:t>
            </a:r>
          </a:p>
          <a:p>
            <a:endParaRPr lang="en-US" dirty="0">
              <a:latin typeface="Courier New"/>
              <a:ea typeface="MS Mincho"/>
            </a:endParaRPr>
          </a:p>
          <a:p>
            <a:pPr marL="342900" indent="-342900">
              <a:lnSpc>
                <a:spcPct val="200000"/>
              </a:lnSpc>
              <a:buAutoNum type="arabicParenR"/>
            </a:pPr>
            <a:r>
              <a:rPr lang="en-US" sz="2000" b="1" dirty="0" smtClean="0">
                <a:solidFill>
                  <a:srgbClr val="0000FF"/>
                </a:solidFill>
                <a:effectLst/>
                <a:latin typeface="Courier New"/>
                <a:ea typeface="MS Mincho"/>
              </a:rPr>
              <a:t>Set rules that account for political risk </a:t>
            </a:r>
            <a:r>
              <a:rPr lang="en-US" sz="2000" b="1" dirty="0" smtClean="0">
                <a:effectLst/>
                <a:latin typeface="Courier New"/>
                <a:ea typeface="MS Mincho"/>
              </a:rPr>
              <a:t>(Fannie and Freddie used their economic muscle to lobby regulators and members of Congress).  Make the industry more segmented; </a:t>
            </a:r>
          </a:p>
          <a:p>
            <a:pPr marL="342900" indent="-342900">
              <a:lnSpc>
                <a:spcPct val="200000"/>
              </a:lnSpc>
              <a:buAutoNum type="arabicParenR"/>
            </a:pPr>
            <a:r>
              <a:rPr lang="en-US" sz="2000" b="1" dirty="0" smtClean="0">
                <a:solidFill>
                  <a:srgbClr val="0000FF"/>
                </a:solidFill>
                <a:effectLst/>
                <a:latin typeface="Courier New"/>
                <a:ea typeface="MS Mincho"/>
              </a:rPr>
              <a:t>Limit Activities of Government Insured Firms – Volcker Rule </a:t>
            </a:r>
            <a:r>
              <a:rPr lang="en-US" sz="2000" b="1" dirty="0" smtClean="0">
                <a:effectLst/>
                <a:latin typeface="Courier New"/>
                <a:ea typeface="MS Mincho"/>
              </a:rPr>
              <a:t>-- The rule is often referred to as a ban on proprietary trading by commercial banks, whereby deposits are used to trade on the bank's own accounts, although a number of exceptions to this ban were included in the Dodd-Frank law; 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4212071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200000"/>
              </a:lnSpc>
            </a:pPr>
            <a:r>
              <a:rPr lang="en-US" sz="2000" b="1" dirty="0">
                <a:solidFill>
                  <a:prstClr val="black"/>
                </a:solidFill>
                <a:latin typeface="Courier New"/>
                <a:ea typeface="MS Mincho"/>
              </a:rPr>
              <a:t>3) </a:t>
            </a:r>
            <a:r>
              <a:rPr lang="en-US" sz="2000" b="1" dirty="0">
                <a:solidFill>
                  <a:srgbClr val="0000FF"/>
                </a:solidFill>
                <a:latin typeface="Courier New"/>
                <a:ea typeface="MS Mincho"/>
              </a:rPr>
              <a:t>Reform Compensation Practices </a:t>
            </a:r>
            <a:r>
              <a:rPr lang="en-US" sz="2000" b="1" dirty="0">
                <a:solidFill>
                  <a:prstClr val="black"/>
                </a:solidFill>
                <a:latin typeface="Courier New"/>
                <a:ea typeface="MS Mincho"/>
              </a:rPr>
              <a:t>– Financial gamblers have to cover a larger share of their own loses; </a:t>
            </a:r>
            <a:endParaRPr lang="en-US" sz="2000" b="1" dirty="0" smtClean="0">
              <a:solidFill>
                <a:prstClr val="black"/>
              </a:solidFill>
              <a:latin typeface="Courier New"/>
              <a:ea typeface="MS Mincho"/>
            </a:endParaRPr>
          </a:p>
          <a:p>
            <a:pPr lvl="0">
              <a:lnSpc>
                <a:spcPct val="200000"/>
              </a:lnSpc>
            </a:pPr>
            <a:r>
              <a:rPr lang="en-US" sz="2000" b="1" dirty="0" smtClean="0">
                <a:solidFill>
                  <a:prstClr val="black"/>
                </a:solidFill>
                <a:latin typeface="Courier New"/>
                <a:ea typeface="MS Mincho"/>
              </a:rPr>
              <a:t>4</a:t>
            </a:r>
            <a:r>
              <a:rPr lang="en-US" sz="2000" b="1" dirty="0">
                <a:solidFill>
                  <a:prstClr val="black"/>
                </a:solidFill>
                <a:latin typeface="Courier New"/>
                <a:ea typeface="MS Mincho"/>
              </a:rPr>
              <a:t>) </a:t>
            </a:r>
            <a:r>
              <a:rPr lang="en-US" sz="2000" b="1" dirty="0">
                <a:solidFill>
                  <a:srgbClr val="0000FF"/>
                </a:solidFill>
                <a:latin typeface="Courier New"/>
                <a:ea typeface="MS Mincho"/>
              </a:rPr>
              <a:t>Make Financial Firms smaller so there is no TBTF</a:t>
            </a:r>
            <a:r>
              <a:rPr lang="en-US" sz="2000" b="1" dirty="0">
                <a:solidFill>
                  <a:prstClr val="black"/>
                </a:solidFill>
                <a:latin typeface="Courier New"/>
                <a:ea typeface="MS Mincho"/>
              </a:rPr>
              <a:t>; </a:t>
            </a:r>
            <a:endParaRPr lang="en-US" sz="2000" b="1" dirty="0" smtClean="0">
              <a:solidFill>
                <a:prstClr val="black"/>
              </a:solidFill>
              <a:latin typeface="Courier New"/>
              <a:ea typeface="MS Mincho"/>
            </a:endParaRPr>
          </a:p>
          <a:p>
            <a:pPr lvl="0">
              <a:lnSpc>
                <a:spcPct val="200000"/>
              </a:lnSpc>
            </a:pPr>
            <a:r>
              <a:rPr lang="en-US" sz="2000" b="1" dirty="0" smtClean="0">
                <a:solidFill>
                  <a:prstClr val="black"/>
                </a:solidFill>
                <a:latin typeface="Courier New"/>
                <a:ea typeface="MS Mincho"/>
              </a:rPr>
              <a:t>5</a:t>
            </a:r>
            <a:r>
              <a:rPr lang="en-US" sz="2000" b="1" dirty="0">
                <a:solidFill>
                  <a:prstClr val="black"/>
                </a:solidFill>
                <a:latin typeface="Courier New"/>
                <a:ea typeface="MS Mincho"/>
              </a:rPr>
              <a:t>) </a:t>
            </a:r>
            <a:r>
              <a:rPr lang="en-US" sz="2000" b="1" dirty="0">
                <a:solidFill>
                  <a:srgbClr val="0000FF"/>
                </a:solidFill>
                <a:latin typeface="Courier New"/>
                <a:ea typeface="MS Mincho"/>
              </a:rPr>
              <a:t>Increase Regulatory and Prosecutorial Capacity </a:t>
            </a:r>
            <a:r>
              <a:rPr lang="en-US" sz="2000" b="1" dirty="0">
                <a:solidFill>
                  <a:prstClr val="black"/>
                </a:solidFill>
                <a:latin typeface="Courier New"/>
                <a:ea typeface="MS Mincho"/>
              </a:rPr>
              <a:t>– </a:t>
            </a:r>
            <a:r>
              <a:rPr lang="en-US" sz="2000" b="1" dirty="0">
                <a:solidFill>
                  <a:srgbClr val="FF00FF"/>
                </a:solidFill>
                <a:latin typeface="Courier New"/>
                <a:ea typeface="MS Mincho"/>
              </a:rPr>
              <a:t>Give regulatory agencies the resources to compete with the financial firms in terms of information</a:t>
            </a:r>
            <a:r>
              <a:rPr lang="en-US" sz="2000" b="1" dirty="0">
                <a:solidFill>
                  <a:prstClr val="black"/>
                </a:solidFill>
                <a:latin typeface="Courier New"/>
                <a:ea typeface="MS Mincho"/>
              </a:rPr>
              <a:t>.  Let States do more regulating.</a:t>
            </a:r>
            <a:endParaRPr lang="en-US" sz="20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2117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6201"/>
            <a:ext cx="9144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000" b="1" dirty="0" smtClean="0">
                <a:solidFill>
                  <a:srgbClr val="0000FF"/>
                </a:solidFill>
                <a:effectLst/>
                <a:latin typeface="Courier New" panose="02070309020205020404" pitchFamily="49" charset="0"/>
                <a:ea typeface="MS Mincho"/>
                <a:cs typeface="Courier New" panose="02070309020205020404" pitchFamily="49" charset="0"/>
              </a:rPr>
              <a:t>Troubled Asset Relief Program (TARP)</a:t>
            </a:r>
            <a:r>
              <a:rPr lang="en-US" sz="2000" b="1" dirty="0" smtClean="0">
                <a:effectLst/>
                <a:latin typeface="Courier New" panose="02070309020205020404" pitchFamily="49" charset="0"/>
                <a:ea typeface="MS Mincho"/>
                <a:cs typeface="Courier New" panose="02070309020205020404" pitchFamily="49" charset="0"/>
              </a:rPr>
              <a:t> – </a:t>
            </a:r>
            <a:r>
              <a:rPr lang="en-US" sz="2000" b="1" dirty="0" smtClean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MS Mincho"/>
                <a:cs typeface="Courier New" panose="02070309020205020404" pitchFamily="49" charset="0"/>
              </a:rPr>
              <a:t>Proposed 20 September 2008.</a:t>
            </a:r>
            <a:r>
              <a:rPr lang="en-US" sz="2000" b="1" dirty="0" smtClean="0">
                <a:effectLst/>
                <a:latin typeface="Courier New" panose="02070309020205020404" pitchFamily="49" charset="0"/>
                <a:ea typeface="MS Mincho"/>
                <a:cs typeface="Courier New" panose="02070309020205020404" pitchFamily="49" charset="0"/>
              </a:rPr>
              <a:t>  As originally conceived, TARP allowed the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Treasury Department to purchase illiquid, difficult-to-value assets from banks and other financial institutions. </a:t>
            </a:r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targeted assets were mainly “toxic” mortgage securities (RMBS) which were sold in a booming market until 2007, when they were hit by widespread foreclosures on the underlying loans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 TARP was intended to improve the liquidity of the banking system by buying these assets from participating institutions thereby stabilizing their balance sheets and avoiding further losses.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3874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36" y="685800"/>
            <a:ext cx="9144000" cy="5190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4821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3" y="673693"/>
            <a:ext cx="9127647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5590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75600"/>
            <a:ext cx="9143999" cy="536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9053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 l="15625" t="41499" r="22656" b="23645"/>
          <a:stretch>
            <a:fillRect/>
          </a:stretch>
        </p:blipFill>
        <p:spPr bwMode="auto">
          <a:xfrm>
            <a:off x="0" y="0"/>
            <a:ext cx="91440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102816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TARP was successful in stabilizing the banking system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mainly by injecting billions directly into the major banks.  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About $500 Billion was spent and almost all of that has been paid back to the Treasury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 However, the money used to </a:t>
            </a:r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bailout General Motors and Chrysler has not</a:t>
            </a:r>
          </a:p>
          <a:p>
            <a:pPr>
              <a:lnSpc>
                <a:spcPct val="200000"/>
              </a:lnSpc>
            </a:pPr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been fully repaid and almost certainly never will be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as it was used to stabilize the retirement and health care benefits of the United Auto Workers.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12775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2800" b="1" dirty="0" smtClean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MS Mincho"/>
                <a:cs typeface="Courier New" panose="02070309020205020404" pitchFamily="49" charset="0"/>
              </a:rPr>
              <a:t>How to Waste a Crisis:  The Dodd-Frank Act</a:t>
            </a:r>
            <a:endParaRPr lang="en-US" sz="2800" dirty="0" smtClean="0">
              <a:solidFill>
                <a:srgbClr val="FF0000"/>
              </a:solidFill>
              <a:effectLst/>
              <a:latin typeface="Courier New" panose="02070309020205020404" pitchFamily="49" charset="0"/>
              <a:ea typeface="MS Mincho"/>
              <a:cs typeface="Courier New" panose="02070309020205020404" pitchFamily="49" charset="0"/>
            </a:endParaRPr>
          </a:p>
          <a:p>
            <a:pPr>
              <a:lnSpc>
                <a:spcPct val="200000"/>
              </a:lnSpc>
            </a:pPr>
            <a:r>
              <a:rPr lang="en-US" sz="2000" b="1" dirty="0" smtClean="0">
                <a:solidFill>
                  <a:srgbClr val="FF33CC"/>
                </a:solidFill>
                <a:effectLst/>
                <a:latin typeface="Courier New"/>
                <a:ea typeface="MS Mincho"/>
              </a:rPr>
              <a:t>President Obama’s top priority was </a:t>
            </a:r>
            <a:r>
              <a:rPr lang="en-US" sz="2000" b="1" dirty="0" smtClean="0">
                <a:solidFill>
                  <a:srgbClr val="0000FF"/>
                </a:solidFill>
                <a:effectLst/>
                <a:latin typeface="Courier New"/>
                <a:ea typeface="MS Mincho"/>
              </a:rPr>
              <a:t>Health Care reform</a:t>
            </a:r>
            <a:r>
              <a:rPr lang="en-US" sz="2000" b="1" dirty="0" smtClean="0">
                <a:solidFill>
                  <a:srgbClr val="FF33CC"/>
                </a:solidFill>
                <a:effectLst/>
                <a:latin typeface="Courier New"/>
                <a:ea typeface="MS Mincho"/>
              </a:rPr>
              <a:t>.  </a:t>
            </a:r>
            <a:r>
              <a:rPr lang="en-US" sz="2000" b="1" dirty="0" smtClean="0">
                <a:solidFill>
                  <a:srgbClr val="C00000"/>
                </a:solidFill>
                <a:effectLst/>
                <a:latin typeface="Courier New"/>
                <a:ea typeface="MS Mincho"/>
              </a:rPr>
              <a:t>He did not try to mobilize public opinion to reform the financial system.</a:t>
            </a:r>
            <a:r>
              <a:rPr lang="en-US" sz="2000" b="1" dirty="0" smtClean="0">
                <a:solidFill>
                  <a:srgbClr val="FF33CC"/>
                </a:solidFill>
                <a:effectLst/>
                <a:latin typeface="Courier New"/>
                <a:ea typeface="MS Mincho"/>
              </a:rPr>
              <a:t>  </a:t>
            </a:r>
            <a:r>
              <a:rPr lang="en-US" sz="2000" b="1" dirty="0" smtClean="0">
                <a:effectLst/>
                <a:latin typeface="Courier New"/>
                <a:ea typeface="MS Mincho"/>
              </a:rPr>
              <a:t>Obama brought back the Clinton team and came down on the side of the Clinton team </a:t>
            </a:r>
            <a:r>
              <a:rPr lang="en-US" sz="2000" b="1" dirty="0" err="1" smtClean="0">
                <a:effectLst/>
                <a:latin typeface="Courier New"/>
                <a:ea typeface="MS Mincho"/>
              </a:rPr>
              <a:t>vis</a:t>
            </a:r>
            <a:r>
              <a:rPr lang="en-US" sz="2000" b="1" dirty="0" smtClean="0">
                <a:effectLst/>
                <a:latin typeface="Courier New"/>
                <a:ea typeface="MS Mincho"/>
              </a:rPr>
              <a:t> a </a:t>
            </a:r>
            <a:r>
              <a:rPr lang="en-US" sz="2000" b="1" dirty="0" err="1" smtClean="0">
                <a:effectLst/>
                <a:latin typeface="Courier New"/>
                <a:ea typeface="MS Mincho"/>
              </a:rPr>
              <a:t>vis</a:t>
            </a:r>
            <a:r>
              <a:rPr lang="en-US" sz="2000" b="1" dirty="0" smtClean="0">
                <a:effectLst/>
                <a:latin typeface="Courier New"/>
                <a:ea typeface="MS Mincho"/>
              </a:rPr>
              <a:t> Volcker.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641221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7225"/>
            <a:ext cx="9144000" cy="536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9529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5349</TotalTime>
  <Words>467</Words>
  <Application>Microsoft Office PowerPoint</Application>
  <PresentationFormat>On-screen Show (4:3)</PresentationFormat>
  <Paragraphs>21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Topic 6.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Topic 6.</dc:title>
  <dc:creator>keith</dc:creator>
  <cp:lastModifiedBy>keith</cp:lastModifiedBy>
  <cp:revision>27</cp:revision>
  <dcterms:created xsi:type="dcterms:W3CDTF">2014-04-24T03:50:31Z</dcterms:created>
  <dcterms:modified xsi:type="dcterms:W3CDTF">2014-04-27T21:00:03Z</dcterms:modified>
</cp:coreProperties>
</file>