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1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4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8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2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2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BBC2-4909-4029-A1D5-E9744087AB01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8294-4900-4FA2-B83B-271779A0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Topic 4. Part 3.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Reckless Endangerment –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 Role of Fannie, Freddie, and Congress in Fueling the Bonfire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2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mccarty\AppData\Local\Microsoft\Windows\Temporary Internet Files\Content.Outlook\LR8GLF93\Real_Household_Income_1972-2010_With_Whites_top_fifth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834"/>
            <a:ext cx="5486400" cy="50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82667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</a:t>
            </a:r>
            <a:r>
              <a:rPr lang="en-US" b="1" dirty="0"/>
              <a:t>5.2 Median Household Income and Average Income of Top Quintile 1972 to 2010</a:t>
            </a:r>
            <a:r>
              <a:rPr lang="en-US" dirty="0"/>
              <a:t> (in 2010 Dollars). Income never recovered to the level it reached at the end of the twentieth century under President Clinton. During the eight years of the Bush presidency (2001-08) it recovered somewhat but then fell sharply during the first two years of the Obama presidency. Source:  U.S. Census Bureau, Current Population Survey, Annual Social and Economic Supplements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9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xv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Reckless Endangerment) "...we are disturbed that so many who contributed to the mess are still in positions of power or have risen to even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higher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ranks.  And while some architects of the crisis may no longer command center stage, they remain respected members of the business or 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regulatory community. 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failure to hold central figures accountable for their actions sets a dangerous precedent.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system where perpetrators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such a crime are allowed to slip quietly from the scene is just plain wrong."</a:t>
            </a:r>
          </a:p>
        </p:txBody>
      </p:sp>
    </p:spTree>
    <p:extLst>
      <p:ext uri="{BB962C8B-B14F-4D97-AF65-F5344CB8AC3E}">
        <p14:creationId xmlns:p14="http://schemas.microsoft.com/office/powerpoint/2010/main" val="334939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762000"/>
            <a:ext cx="4572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James A. Johnson, Head of Fannie Mae 1991 -- 1998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4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James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 Johnson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 well connected “Politician” who had worked for Walter Mondale)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built Fannie Mae "into the largest and most powerful financial institution in the world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.“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Fannie Mae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was a political patronage machine, and with the machine’s earnings a function of its ability to expand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number of mortgages it encouraged with its policies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6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Johnson built it into a formidable political force by having satellite offices throughout the country and courted powerful members of Congress of both Political Parties.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“Fannie Mae spent roughly $100 million on lobbying and political contributions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“Johnson was the financial industry’s leader in buying off Congress”. </a:t>
            </a:r>
            <a:endParaRPr lang="en-US" sz="2000" b="1" dirty="0">
              <a:solidFill>
                <a:srgbClr val="FF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3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Big name Democrats like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Barney Frank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Big name Republicans like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Newt Gingrich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were strong supporters of Fannie Mae.</a:t>
            </a:r>
          </a:p>
        </p:txBody>
      </p:sp>
    </p:spTree>
    <p:extLst>
      <p:ext uri="{BB962C8B-B14F-4D97-AF65-F5344CB8AC3E}">
        <p14:creationId xmlns:p14="http://schemas.microsoft.com/office/powerpoint/2010/main" val="135068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5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Fannie made sure to buy up academia too with well-compensated reports. Economists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Joseph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Stiglitz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Peter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Orszag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and Jon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Orszag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authored a study that chided the GSEs’ critics for arguing that “both Fannie and Freddie posed significant risks for the taxpayer.” To them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possibility of a blowup was “substantially less than one in 500,000—and may be smaller than one in three million.”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2003, Republican insider R. Glenn Hubbard wrote a paper “defending Fannie Mae’s risk management.”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5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47750"/>
            <a:ext cx="4648200" cy="5810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Peter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Orszag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Director of the Office of Management and Budget (OMB), 2009 -- 2011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2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Orszag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went to work for </a:t>
            </a:r>
            <a:r>
              <a:rPr lang="en-US" sz="2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CitiGroup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 In an alimony lawsuit he was forced to state his income.  “Last year (2013),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 reportedly made $3.1milllion but he apparently expects to make $4million this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 (2014).”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6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Mr.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Orzag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was married to Cameron Kennedy, whose maiden name Hamill but has since adopted her mother's name, until 2006 and the couple had two children together. 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 the time,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they agreed that he would fund a $400,000 trust that would cover school tuition for their children and other unidentified major expenses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 is not clear if they had a separate alimony agreement but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Ms.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Hamill has not been reliant on him for money as 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Washington Post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reports that she is a consultant for McKinsey and makes $350,000 on her own. 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children's fund has been depleted over the past eight years between tuition at Georgetown Day School which ranges from $32,100 for pre-kindergarten to $36,890 for seniors in high school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6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ourier New"/>
                <a:ea typeface="MS Mincho"/>
              </a:rPr>
              <a:t>Fannie Mae,</a:t>
            </a:r>
            <a:r>
              <a:rPr lang="en-US" sz="2000" b="1" dirty="0" smtClean="0">
                <a:latin typeface="Courier New"/>
                <a:ea typeface="MS Mincho"/>
              </a:rPr>
              <a:t> the </a:t>
            </a:r>
            <a:r>
              <a:rPr lang="en-US" sz="2000" b="1" dirty="0">
                <a:solidFill>
                  <a:srgbClr val="FF33CC"/>
                </a:solidFill>
                <a:latin typeface="Courier New"/>
                <a:ea typeface="MS Mincho"/>
              </a:rPr>
              <a:t>Federal National Mortgage Association (FNMA),</a:t>
            </a:r>
            <a:r>
              <a:rPr lang="en-US" sz="2000" b="1" dirty="0">
                <a:latin typeface="Courier New"/>
                <a:ea typeface="MS Mincho"/>
              </a:rPr>
              <a:t> </a:t>
            </a:r>
            <a:r>
              <a:rPr lang="en-US" sz="2000" b="1" dirty="0" smtClean="0">
                <a:latin typeface="Courier New"/>
                <a:ea typeface="MS Mincho"/>
              </a:rPr>
              <a:t>was </a:t>
            </a:r>
            <a:r>
              <a:rPr lang="en-US" sz="2000" b="1" dirty="0">
                <a:latin typeface="Courier New"/>
                <a:ea typeface="MS Mincho"/>
              </a:rPr>
              <a:t>founded in 1938 during the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ea typeface="MS Mincho"/>
              </a:rPr>
              <a:t>Great Depression</a:t>
            </a:r>
            <a:r>
              <a:rPr lang="en-US" sz="2000" b="1" dirty="0">
                <a:latin typeface="Courier New"/>
                <a:ea typeface="MS Mincho"/>
              </a:rPr>
              <a:t> as part of the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ea typeface="MS Mincho"/>
              </a:rPr>
              <a:t>New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ea typeface="MS Mincho"/>
              </a:rPr>
              <a:t>Deal</a:t>
            </a:r>
            <a:r>
              <a:rPr lang="en-US" sz="2000" b="1" dirty="0" smtClean="0">
                <a:latin typeface="Courier New" panose="02070309020205020404" pitchFamily="49" charset="0"/>
                <a:ea typeface="MS Mincho"/>
                <a:cs typeface="Courier New" panose="02070309020205020404" pitchFamily="49" charset="0"/>
              </a:rPr>
              <a:t>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Fannie Mae was established to provide local banks with federal money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 buying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home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mortgages that they had issued.  This was aimed at raising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levels of home ownership and the availability of affordable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housing.</a:t>
            </a:r>
            <a:r>
              <a:rPr lang="en-US" sz="20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086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7" y="780288"/>
            <a:ext cx="4055533" cy="5839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Franklin Raines, Head of Fannie Mae, 1999 -- 2004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69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James Johnson changed Fannie's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executive compensation plan to be based on volume not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quality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earned over $200 Million dollars while working at Fannie Mae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20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Office of Federal Housing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Enterprise Oversight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(OFHEO)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September 2004 found that,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during Johnson's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tenure as CEO,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Fannie Mae had improperly deferred $200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million in expenses. This enabled top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executives, including Johnson and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 successor,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Franklin Raines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to receive substantial bonuses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1998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309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Office of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Federal Housing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Enterprise Oversight (OFHEO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in 2004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accused Raines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abetting widespread accounting errors, which included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shifting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losses so senior executives, such as himself, could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earn large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bonuses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Civil charges were filed against Raines and two other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former Executives – J. Timothy Howard, Fannie’s former chief financial officer and Leanne G. Spencer, Fannie’s former controller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 the OFHEO in which the OFHEO sought $110 million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penalties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$115 million in returned bonuses from 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three accused.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82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0" y="-5417"/>
            <a:ext cx="9144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18 April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2008, the government announced a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settlement with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Raines together with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J. Timothy Howard, Fannie's former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chief financial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officer, and Leanne G. Spencer, Fannie's former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controller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dismissing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its charges.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three executives maintained their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denial of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charges but agreed to the payment of fines totaling about $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million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which were paid by Fannie's insurance policies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36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There simply is no question that Fannie and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Freddie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played an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important role in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causing the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meltdown of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financial system in 2008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Financial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Crisis Inquiry Commission 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FCIC – formed in 2009 and issued its report in January, 2011)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found that 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GSE's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"contributed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the crisis, but were not a primary cause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endParaRPr lang="en-US" sz="2000" b="1" dirty="0">
              <a:solidFill>
                <a:srgbClr val="FF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5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FCIC found that the GSE's were late to the subprime lending game, entering the market in a substantial way in 2005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The GSE's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followed rather than led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race to purchase subprime loan securities. The GSE's increased their involvement in the subprime securitization market because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they were significantly losing market share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were feeling less relevant in the mortgage lending marketplace.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2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(p. 263) "Of all the partners in the homeownership push,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industry contributed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 to the corruption of the lending process than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Wall Street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If mortgage originators like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NovaStar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Countrywide were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equivalent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drug pushers hanging around a schoolyard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ratings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agencies were the narcotics cops looking the other way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brokerage firms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providing capital to the anything-goes lenders were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overseers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of the cartel."</a:t>
            </a:r>
          </a:p>
        </p:txBody>
      </p:sp>
    </p:spTree>
    <p:extLst>
      <p:ext uri="{BB962C8B-B14F-4D97-AF65-F5344CB8AC3E}">
        <p14:creationId xmlns:p14="http://schemas.microsoft.com/office/powerpoint/2010/main" val="3845401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(p. 263) "Just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drug lords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know that their products pose hazards to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their customers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Wall Street firms packaging and selling mortgage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pools to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investors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knew well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before their customers did that the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loans inside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securities had begun to go bad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71970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9" y="0"/>
            <a:ext cx="8009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1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Freddie Mac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the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Federal Home Loan Mortgage Corporation (FHLMC)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created in 1970 to expand the secondary market for mortgages in the US.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Freddie Mac like Fannie Mae,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buys mortgages on the secondary market, pools them, and sells them as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mortgage-backed securities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 investors on the open market.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secondary mortgage market increases the supply of money available for mortgage lending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increases the money available for new home purchases. </a:t>
            </a:r>
          </a:p>
        </p:txBody>
      </p:sp>
    </p:spTree>
    <p:extLst>
      <p:ext uri="{BB962C8B-B14F-4D97-AF65-F5344CB8AC3E}">
        <p14:creationId xmlns:p14="http://schemas.microsoft.com/office/powerpoint/2010/main" val="315863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" y="559777"/>
            <a:ext cx="9067800" cy="50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/>
                <a:ea typeface="MS Mincho"/>
              </a:rPr>
              <a:t>Fannie</a:t>
            </a:r>
            <a:r>
              <a:rPr lang="en-US" sz="2000" b="1" dirty="0">
                <a:latin typeface="Courier New"/>
                <a:ea typeface="MS Mincho"/>
              </a:rPr>
              <a:t> </a:t>
            </a:r>
            <a:r>
              <a:rPr lang="en-US" sz="2000" b="1" dirty="0" smtClean="0">
                <a:latin typeface="Courier New"/>
                <a:ea typeface="MS Mincho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ea typeface="MS Mincho"/>
              </a:rPr>
              <a:t>Freddie</a:t>
            </a:r>
            <a:r>
              <a:rPr lang="en-US" sz="2000" b="1" dirty="0">
                <a:latin typeface="Courier New"/>
                <a:ea typeface="MS Mincho"/>
              </a:rPr>
              <a:t> </a:t>
            </a:r>
            <a:r>
              <a:rPr lang="en-US" sz="2000" b="1" dirty="0" smtClean="0">
                <a:latin typeface="Courier New"/>
                <a:ea typeface="MS Mincho"/>
              </a:rPr>
              <a:t>are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ea typeface="MS Mincho"/>
              </a:rPr>
              <a:t>government-sponsored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ea typeface="MS Mincho"/>
              </a:rPr>
              <a:t>enterprises</a:t>
            </a:r>
            <a:r>
              <a:rPr lang="en-US" sz="2000" b="1" dirty="0" smtClean="0">
                <a:latin typeface="Courier New"/>
                <a:ea typeface="MS Mincho"/>
              </a:rPr>
              <a:t> </a:t>
            </a:r>
            <a:r>
              <a:rPr lang="en-US" sz="2000" b="1" dirty="0">
                <a:latin typeface="Courier New"/>
                <a:ea typeface="MS Mincho"/>
              </a:rPr>
              <a:t>(</a:t>
            </a:r>
            <a:r>
              <a:rPr lang="en-US" sz="2000" b="1" dirty="0" smtClean="0">
                <a:latin typeface="Courier New"/>
                <a:ea typeface="MS Mincho"/>
              </a:rPr>
              <a:t>GSEs).  </a:t>
            </a:r>
            <a:r>
              <a:rPr lang="en-US" sz="2000" b="1" dirty="0">
                <a:latin typeface="Courier New"/>
                <a:ea typeface="MS Mincho"/>
              </a:rPr>
              <a:t>Fannie </a:t>
            </a:r>
            <a:r>
              <a:rPr lang="en-US" sz="2000" b="1" dirty="0" smtClean="0">
                <a:latin typeface="Courier New"/>
                <a:ea typeface="MS Mincho"/>
              </a:rPr>
              <a:t>was “privatized” </a:t>
            </a:r>
            <a:r>
              <a:rPr lang="en-US" sz="2000" b="1" dirty="0">
                <a:latin typeface="Courier New"/>
                <a:ea typeface="MS Mincho"/>
              </a:rPr>
              <a:t>in 1968 so its debt </a:t>
            </a:r>
            <a:r>
              <a:rPr lang="en-US" sz="2000" b="1" dirty="0" smtClean="0">
                <a:latin typeface="Courier New"/>
                <a:ea typeface="MS Mincho"/>
              </a:rPr>
              <a:t>was not </a:t>
            </a:r>
            <a:r>
              <a:rPr lang="en-US" sz="2000" b="1" dirty="0">
                <a:latin typeface="Courier New"/>
                <a:ea typeface="MS Mincho"/>
              </a:rPr>
              <a:t>on the Federal </a:t>
            </a:r>
            <a:r>
              <a:rPr lang="en-US" sz="2000" b="1" dirty="0" smtClean="0">
                <a:latin typeface="Courier New"/>
                <a:ea typeface="MS Mincho"/>
              </a:rPr>
              <a:t>Government’s </a:t>
            </a:r>
            <a:r>
              <a:rPr lang="en-US" sz="2000" b="1" dirty="0">
                <a:latin typeface="Courier New"/>
                <a:ea typeface="MS Mincho"/>
              </a:rPr>
              <a:t>balance sheet (but everyone, correctly, assumed that it was backed by the Federal </a:t>
            </a:r>
            <a:r>
              <a:rPr lang="en-US" sz="2000" b="1" dirty="0" smtClean="0">
                <a:latin typeface="Courier New"/>
                <a:ea typeface="MS Mincho"/>
              </a:rPr>
              <a:t>Government</a:t>
            </a:r>
            <a:r>
              <a:rPr lang="en-US" sz="2000" b="1" dirty="0">
                <a:latin typeface="Courier New"/>
                <a:ea typeface="MS Mincho"/>
              </a:rPr>
              <a:t>).  </a:t>
            </a:r>
            <a:r>
              <a:rPr lang="en-US" sz="2000" b="1" dirty="0" smtClean="0">
                <a:solidFill>
                  <a:srgbClr val="FF00FF"/>
                </a:solidFill>
                <a:latin typeface="Courier New"/>
                <a:ea typeface="MS Mincho"/>
              </a:rPr>
              <a:t>In 1970 </a:t>
            </a:r>
            <a:r>
              <a:rPr lang="en-US" sz="2000" b="1" dirty="0">
                <a:solidFill>
                  <a:srgbClr val="FF00FF"/>
                </a:solidFill>
                <a:latin typeface="Courier New"/>
                <a:ea typeface="MS Mincho"/>
              </a:rPr>
              <a:t>Fannie </a:t>
            </a:r>
            <a:r>
              <a:rPr lang="en-US" sz="2000" b="1" dirty="0" smtClean="0">
                <a:solidFill>
                  <a:srgbClr val="FF00FF"/>
                </a:solidFill>
                <a:latin typeface="Courier New"/>
                <a:ea typeface="MS Mincho"/>
              </a:rPr>
              <a:t>was allowed to buy </a:t>
            </a:r>
            <a:r>
              <a:rPr lang="en-US" sz="2000" b="1" dirty="0">
                <a:solidFill>
                  <a:srgbClr val="FF00FF"/>
                </a:solidFill>
                <a:latin typeface="Courier New"/>
                <a:ea typeface="MS Mincho"/>
              </a:rPr>
              <a:t>mortgages from private issuers </a:t>
            </a:r>
            <a:r>
              <a:rPr lang="en-US" sz="2000" b="1" dirty="0">
                <a:latin typeface="Courier New"/>
                <a:ea typeface="MS Mincho"/>
              </a:rPr>
              <a:t>(it had been confined to those issued by the FHA).  </a:t>
            </a:r>
            <a:r>
              <a:rPr lang="en-US" sz="2000" b="1" dirty="0" smtClean="0">
                <a:latin typeface="Courier New"/>
                <a:ea typeface="MS Mincho"/>
              </a:rPr>
              <a:t>In 1970 Freddie was created to provide “competition” to Fannie.</a:t>
            </a:r>
            <a:endParaRPr lang="en-US" sz="2000" b="1" dirty="0"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95055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Housing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Community Development Act of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1992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Pushed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GSEs to buy low-income mortgages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 This was, in part, motivated by the Community Reinvestment Act of 1977 which had outlawed Redlining by Banks. 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Partly as a response to the 1992 Act, Fannie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Mae and Freddie Mac (GSEs) started purchasing large amounts of subprime securities to expand the market for affordable housing.</a:t>
            </a:r>
            <a:r>
              <a:rPr lang="en-US" sz="2000" b="1" dirty="0">
                <a:latin typeface="Courier New"/>
                <a:ea typeface="Calibri"/>
                <a:cs typeface="Times New Roman"/>
              </a:rPr>
              <a:t>  The FMs accounted for 40% of all subprime mortgage securities newly purchased and retained on investors’ balance sheets during 2003 and 2004.</a:t>
            </a:r>
            <a:endParaRPr lang="en-US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482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3841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 smtClean="0">
                <a:latin typeface="Courier New"/>
                <a:ea typeface="MS Mincho"/>
              </a:rPr>
              <a:t>(Political Bubbles, </a:t>
            </a:r>
            <a:r>
              <a:rPr lang="en-US" sz="2000" b="1" dirty="0" smtClean="0">
                <a:latin typeface="Courier New"/>
                <a:ea typeface="MS Mincho"/>
              </a:rPr>
              <a:t>Ch. 5):</a:t>
            </a:r>
            <a:r>
              <a:rPr lang="en-US" sz="2000" b="1" i="1" dirty="0" smtClean="0">
                <a:latin typeface="Courier New"/>
                <a:ea typeface="MS Mincho"/>
              </a:rPr>
              <a:t>“</a:t>
            </a:r>
            <a:r>
              <a:rPr lang="en-US" sz="2000" b="1" dirty="0" smtClean="0">
                <a:latin typeface="Courier New"/>
                <a:ea typeface="MS Mincho"/>
              </a:rPr>
              <a:t>The </a:t>
            </a:r>
            <a:r>
              <a:rPr lang="en-US" sz="2000" b="1" dirty="0">
                <a:latin typeface="Courier New"/>
                <a:ea typeface="MS Mincho"/>
              </a:rPr>
              <a:t>bubble grew because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ea typeface="MS Mincho"/>
              </a:rPr>
              <a:t>egalitarian ideology</a:t>
            </a:r>
            <a:r>
              <a:rPr lang="en-US" sz="2000" b="1" dirty="0">
                <a:latin typeface="Courier New"/>
                <a:ea typeface="MS Mincho"/>
              </a:rPr>
              <a:t>, the ‘ownership society’ side of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ea typeface="MS Mincho"/>
              </a:rPr>
              <a:t>free market conservatism</a:t>
            </a:r>
            <a:r>
              <a:rPr lang="en-US" sz="2000" b="1" dirty="0">
                <a:latin typeface="Courier New"/>
                <a:ea typeface="MS Mincho"/>
              </a:rPr>
              <a:t>, </a:t>
            </a:r>
            <a:r>
              <a:rPr lang="en-US" sz="2000" b="1" dirty="0" smtClean="0">
                <a:latin typeface="Courier New"/>
                <a:ea typeface="MS Mincho"/>
              </a:rPr>
              <a:t>converged </a:t>
            </a:r>
            <a:r>
              <a:rPr lang="en-US" sz="2000" b="1" dirty="0">
                <a:latin typeface="Courier New"/>
                <a:ea typeface="MS Mincho"/>
              </a:rPr>
              <a:t>with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ea typeface="MS Mincho"/>
              </a:rPr>
              <a:t>crony capitalism </a:t>
            </a:r>
            <a:r>
              <a:rPr lang="en-US" sz="2000" b="1" dirty="0">
                <a:latin typeface="Courier New"/>
                <a:ea typeface="MS Mincho"/>
              </a:rPr>
              <a:t>to produce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ea typeface="MS Mincho"/>
              </a:rPr>
              <a:t>a rare but 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ea typeface="MS Mincho"/>
              </a:rPr>
              <a:t>dysfunctional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ea typeface="MS Mincho"/>
              </a:rPr>
              <a:t>instance of bipartisan policy consensus</a:t>
            </a:r>
            <a:r>
              <a:rPr lang="en-US" sz="2000" b="1" dirty="0">
                <a:latin typeface="Courier New"/>
                <a:ea typeface="MS Mincho"/>
              </a:rPr>
              <a:t>.”</a:t>
            </a:r>
            <a:endParaRPr lang="en-US" sz="2000" dirty="0"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91029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64127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5.1 </a:t>
            </a:r>
            <a:r>
              <a:rPr lang="en-US" b="1" dirty="0"/>
              <a:t>1 Homeownership Rates by Race and Ethnicity 1994-2012.</a:t>
            </a:r>
            <a:r>
              <a:rPr lang="en-US" dirty="0"/>
              <a:t> Homeownership rates have continued to decline beyond the end of the 2007-09 recession. Homeownership rates in 2012 are lower for all groups than the rates in 2002. Black homeownership rates have had a particularly steep decline and have fallen back to the level in the mid 1990s. Source: Current Population Survey/Housing Vacancy Survey, Series H-111, Bureau of the Census.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"/>
            <a:ext cx="9144000" cy="53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4814</TotalTime>
  <Words>1513</Words>
  <Application>Microsoft Office PowerPoint</Application>
  <PresentationFormat>On-screen Show (4:3)</PresentationFormat>
  <Paragraphs>38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Topic 4. Part 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4. Part 3.</dc:title>
  <dc:creator>keith</dc:creator>
  <cp:lastModifiedBy>keith</cp:lastModifiedBy>
  <cp:revision>68</cp:revision>
  <dcterms:created xsi:type="dcterms:W3CDTF">2014-04-15T17:55:33Z</dcterms:created>
  <dcterms:modified xsi:type="dcterms:W3CDTF">2014-04-24T02:46:39Z</dcterms:modified>
</cp:coreProperties>
</file>