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 id="2147483732" r:id="rId8"/>
    <p:sldMasterId id="2147483744" r:id="rId9"/>
  </p:sldMasterIdLst>
  <p:sldIdLst>
    <p:sldId id="256" r:id="rId10"/>
    <p:sldId id="258" r:id="rId11"/>
    <p:sldId id="259" r:id="rId12"/>
    <p:sldId id="260" r:id="rId13"/>
    <p:sldId id="261" r:id="rId14"/>
    <p:sldId id="262" r:id="rId15"/>
    <p:sldId id="263" r:id="rId16"/>
    <p:sldId id="264" r:id="rId17"/>
    <p:sldId id="265" r:id="rId18"/>
    <p:sldId id="257" r:id="rId19"/>
    <p:sldId id="266" r:id="rId20"/>
    <p:sldId id="271" r:id="rId21"/>
    <p:sldId id="272" r:id="rId22"/>
    <p:sldId id="273" r:id="rId23"/>
    <p:sldId id="274" r:id="rId24"/>
    <p:sldId id="267" r:id="rId25"/>
    <p:sldId id="269" r:id="rId26"/>
    <p:sldId id="268" r:id="rId27"/>
    <p:sldId id="270" r:id="rId28"/>
    <p:sldId id="275" r:id="rId29"/>
    <p:sldId id="276" r:id="rId30"/>
    <p:sldId id="277" r:id="rId31"/>
    <p:sldId id="278" r:id="rId32"/>
    <p:sldId id="27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90" y="-2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21" Type="http://schemas.openxmlformats.org/officeDocument/2006/relationships/slide" Target="slides/slide12.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viewProps" Target="viewProps.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F43695-4A05-4D91-9DA3-936A2EA8869D}" type="datetimeFigureOut">
              <a:rPr lang="en-US" smtClean="0"/>
              <a:t>4/20/2014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3804570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43695-4A05-4D91-9DA3-936A2EA8869D}" type="datetimeFigureOut">
              <a:rPr lang="en-US" smtClean="0"/>
              <a:t>4/20/2014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2478480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43695-4A05-4D91-9DA3-936A2EA8869D}" type="datetimeFigureOut">
              <a:rPr lang="en-US" smtClean="0"/>
              <a:t>4/20/2014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3754746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04181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1762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6019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3993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3684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8877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41280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26177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F43695-4A05-4D91-9DA3-936A2EA8869D}" type="datetimeFigureOut">
              <a:rPr lang="en-US" smtClean="0"/>
              <a:t>4/20/2014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29247765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16060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9184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63469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23885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79582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146855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58274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29598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82437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9915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F43695-4A05-4D91-9DA3-936A2EA8869D}" type="datetimeFigureOut">
              <a:rPr lang="en-US" smtClean="0"/>
              <a:t>4/20/2014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194130383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2492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87355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01402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07272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987710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4077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90614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31382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33513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0695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F43695-4A05-4D91-9DA3-936A2EA8869D}" type="datetimeFigureOut">
              <a:rPr lang="en-US" smtClean="0"/>
              <a:t>4/20/2014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372417038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534538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912727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2246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27496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864056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691778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820513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21996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2473269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1743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F43695-4A05-4D91-9DA3-936A2EA8869D}" type="datetimeFigureOut">
              <a:rPr lang="en-US" smtClean="0"/>
              <a:t>4/20/2014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26239546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96350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356768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301961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5010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074633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577644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213987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374806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08362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28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F43695-4A05-4D91-9DA3-936A2EA8869D}" type="datetimeFigureOut">
              <a:rPr lang="en-US" smtClean="0"/>
              <a:t>4/20/2014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283744943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028451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13826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7804193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559391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618418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120825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2327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548412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44197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9902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43695-4A05-4D91-9DA3-936A2EA8869D}" type="datetimeFigureOut">
              <a:rPr lang="en-US" smtClean="0"/>
              <a:t>4/20/2014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103422271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464281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007541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470057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129080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185899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202791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201015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050310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85072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1064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43695-4A05-4D91-9DA3-936A2EA8869D}" type="datetimeFigureOut">
              <a:rPr lang="en-US" smtClean="0"/>
              <a:t>4/20/2014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84114181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22974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372453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721261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420860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511120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636402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3954059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359337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861927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3399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F43695-4A05-4D91-9DA3-936A2EA8869D}" type="datetimeFigureOut">
              <a:rPr lang="en-US" smtClean="0"/>
              <a:t>4/20/2014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083D6C-604B-4947-A385-72C022CE0958}" type="slidenum">
              <a:rPr lang="en-US" smtClean="0"/>
              <a:t>‹#›</a:t>
            </a:fld>
            <a:endParaRPr lang="en-US"/>
          </a:p>
        </p:txBody>
      </p:sp>
    </p:spTree>
    <p:extLst>
      <p:ext uri="{BB962C8B-B14F-4D97-AF65-F5344CB8AC3E}">
        <p14:creationId xmlns:p14="http://schemas.microsoft.com/office/powerpoint/2010/main" val="260884996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769272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5586188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623797"/>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92360"/>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945950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910530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610792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48774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960075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4332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43695-4A05-4D91-9DA3-936A2EA8869D}" type="datetimeFigureOut">
              <a:rPr lang="en-US" smtClean="0"/>
              <a:t>4/20/2014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083D6C-604B-4947-A385-72C022CE0958}" type="slidenum">
              <a:rPr lang="en-US" smtClean="0"/>
              <a:t>‹#›</a:t>
            </a:fld>
            <a:endParaRPr lang="en-US"/>
          </a:p>
        </p:txBody>
      </p:sp>
    </p:spTree>
    <p:extLst>
      <p:ext uri="{BB962C8B-B14F-4D97-AF65-F5344CB8AC3E}">
        <p14:creationId xmlns:p14="http://schemas.microsoft.com/office/powerpoint/2010/main" val="3878561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41176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85573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18641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11057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133704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522023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587649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F7DC6-AB02-4A07-AA0A-F056C2E1AC16}" type="datetimeFigureOut">
              <a:rPr lang="en-US" smtClean="0">
                <a:solidFill>
                  <a:prstClr val="black">
                    <a:tint val="75000"/>
                  </a:prstClr>
                </a:solidFill>
              </a:rPr>
              <a:pPr/>
              <a:t>4/20/2014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8748E-A4B8-4EF9-9592-CEC67DD0EC6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728920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Courier New" panose="02070309020205020404" pitchFamily="49" charset="0"/>
                <a:cs typeface="Courier New" panose="02070309020205020404" pitchFamily="49" charset="0"/>
              </a:rPr>
              <a:t>Topic 4. Part 2.</a:t>
            </a:r>
            <a:endParaRPr lang="en-US" dirty="0"/>
          </a:p>
        </p:txBody>
      </p:sp>
      <p:sp>
        <p:nvSpPr>
          <p:cNvPr id="3" name="Subtitle 2"/>
          <p:cNvSpPr>
            <a:spLocks noGrp="1"/>
          </p:cNvSpPr>
          <p:nvPr>
            <p:ph type="subTitle" idx="1"/>
          </p:nvPr>
        </p:nvSpPr>
        <p:spPr/>
        <p:txBody>
          <a:bodyPr/>
          <a:lstStyle/>
          <a:p>
            <a:r>
              <a:rPr lang="en-US" b="1" i="1" dirty="0">
                <a:solidFill>
                  <a:srgbClr val="FF0000"/>
                </a:solidFill>
              </a:rPr>
              <a:t>The Big Short – </a:t>
            </a:r>
            <a:r>
              <a:rPr lang="en-US" b="1" dirty="0">
                <a:solidFill>
                  <a:srgbClr val="FF0000"/>
                </a:solidFill>
              </a:rPr>
              <a:t>Why did no one “catch on” to the looming disaster?</a:t>
            </a:r>
          </a:p>
        </p:txBody>
      </p:sp>
    </p:spTree>
    <p:extLst>
      <p:ext uri="{BB962C8B-B14F-4D97-AF65-F5344CB8AC3E}">
        <p14:creationId xmlns:p14="http://schemas.microsoft.com/office/powerpoint/2010/main" val="3836308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2400"/>
            <a:ext cx="9144000" cy="5632311"/>
          </a:xfrm>
          <a:prstGeom prst="rect">
            <a:avLst/>
          </a:prstGeom>
        </p:spPr>
        <p:txBody>
          <a:bodyPr wrap="square">
            <a:spAutoFit/>
          </a:bodyPr>
          <a:lstStyle/>
          <a:p>
            <a:pPr>
              <a:lnSpc>
                <a:spcPct val="200000"/>
              </a:lnSpc>
            </a:pPr>
            <a:r>
              <a:rPr lang="en-US" sz="2000" b="1" dirty="0" smtClean="0">
                <a:solidFill>
                  <a:srgbClr val="FF0000"/>
                </a:solidFill>
                <a:latin typeface="Courier New" panose="02070309020205020404" pitchFamily="49" charset="0"/>
                <a:cs typeface="Courier New" panose="02070309020205020404" pitchFamily="49" charset="0"/>
              </a:rPr>
              <a:t>Michael Lewis (p. xviii): </a:t>
            </a:r>
            <a:r>
              <a:rPr lang="en-US" sz="2000" b="1" dirty="0" smtClean="0">
                <a:latin typeface="Courier New" panose="02070309020205020404" pitchFamily="49" charset="0"/>
                <a:cs typeface="Courier New" panose="02070309020205020404" pitchFamily="49" charset="0"/>
              </a:rPr>
              <a:t>"Wall Street investment banks are like Las Vegas casinos: They set the odds.  The customer who plays zero-sum games against them may win from time to time but never systematically..." </a:t>
            </a:r>
            <a:r>
              <a:rPr lang="en-US" sz="2000" b="1" dirty="0" smtClean="0">
                <a:solidFill>
                  <a:srgbClr val="FF00FF"/>
                </a:solidFill>
                <a:latin typeface="Courier New" panose="02070309020205020404" pitchFamily="49" charset="0"/>
                <a:cs typeface="Courier New" panose="02070309020205020404" pitchFamily="49" charset="0"/>
              </a:rPr>
              <a:t>Yet John Paulson had made $20 Billion betting against the Casinos</a:t>
            </a:r>
            <a:r>
              <a:rPr lang="en-US" sz="2000" b="1" dirty="0" smtClean="0">
                <a:latin typeface="Courier New" panose="02070309020205020404" pitchFamily="49" charset="0"/>
                <a:cs typeface="Courier New" panose="02070309020205020404" pitchFamily="49" charset="0"/>
              </a:rPr>
              <a:t>.  "Who else had noticed before the casino caught on, that the roulette wheel had become predictable? </a:t>
            </a:r>
            <a:r>
              <a:rPr lang="en-US" sz="2000" b="1" dirty="0" smtClean="0">
                <a:solidFill>
                  <a:srgbClr val="0000FF"/>
                </a:solidFill>
                <a:latin typeface="Courier New" panose="02070309020205020404" pitchFamily="49" charset="0"/>
                <a:cs typeface="Courier New" panose="02070309020205020404" pitchFamily="49" charset="0"/>
              </a:rPr>
              <a:t>Who else inside the black box of modern finance had grasped the flaws of its machinery?"</a:t>
            </a:r>
            <a:endParaRPr lang="en-US" sz="2000" b="1" dirty="0">
              <a:solidFill>
                <a:srgbClr val="0000FF"/>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36967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81000"/>
            <a:ext cx="9144000" cy="5016758"/>
          </a:xfrm>
          <a:prstGeom prst="rect">
            <a:avLst/>
          </a:prstGeom>
        </p:spPr>
        <p:txBody>
          <a:bodyPr wrap="square">
            <a:spAutoFit/>
          </a:bodyPr>
          <a:lstStyle/>
          <a:p>
            <a:pPr>
              <a:lnSpc>
                <a:spcPct val="200000"/>
              </a:lnSpc>
            </a:pPr>
            <a:r>
              <a:rPr lang="en-US" sz="2000" b="1" dirty="0" smtClean="0">
                <a:solidFill>
                  <a:srgbClr val="0000FF"/>
                </a:solidFill>
                <a:latin typeface="Courier New" panose="02070309020205020404" pitchFamily="49" charset="0"/>
                <a:cs typeface="Courier New" panose="02070309020205020404" pitchFamily="49" charset="0"/>
              </a:rPr>
              <a:t>Steve </a:t>
            </a:r>
            <a:r>
              <a:rPr lang="en-US" sz="2000" b="1" dirty="0" err="1" smtClean="0">
                <a:solidFill>
                  <a:srgbClr val="0000FF"/>
                </a:solidFill>
                <a:latin typeface="Courier New" panose="02070309020205020404" pitchFamily="49" charset="0"/>
                <a:cs typeface="Courier New" panose="02070309020205020404" pitchFamily="49" charset="0"/>
              </a:rPr>
              <a:t>Eisman</a:t>
            </a:r>
            <a:r>
              <a:rPr lang="en-US" sz="2000" b="1" dirty="0" smtClean="0">
                <a:solidFill>
                  <a:srgbClr val="0000FF"/>
                </a:solidFill>
                <a:latin typeface="Courier New" panose="02070309020205020404" pitchFamily="49" charset="0"/>
                <a:cs typeface="Courier New" panose="02070309020205020404" pitchFamily="49" charset="0"/>
              </a:rPr>
              <a:t> </a:t>
            </a:r>
            <a:r>
              <a:rPr lang="en-US" sz="2000" b="1" dirty="0" smtClean="0">
                <a:latin typeface="Courier New" panose="02070309020205020404" pitchFamily="49" charset="0"/>
                <a:cs typeface="Courier New" panose="02070309020205020404" pitchFamily="49" charset="0"/>
              </a:rPr>
              <a:t>and </a:t>
            </a:r>
            <a:r>
              <a:rPr lang="en-US" sz="2000" b="1" dirty="0" smtClean="0">
                <a:solidFill>
                  <a:srgbClr val="0000FF"/>
                </a:solidFill>
                <a:latin typeface="Courier New" panose="02070309020205020404" pitchFamily="49" charset="0"/>
                <a:cs typeface="Courier New" panose="02070309020205020404" pitchFamily="49" charset="0"/>
              </a:rPr>
              <a:t>Vincent (</a:t>
            </a:r>
            <a:r>
              <a:rPr lang="en-US" sz="2000" b="1" dirty="0" err="1" smtClean="0">
                <a:solidFill>
                  <a:srgbClr val="0000FF"/>
                </a:solidFill>
                <a:latin typeface="Courier New" panose="02070309020205020404" pitchFamily="49" charset="0"/>
                <a:cs typeface="Courier New" panose="02070309020205020404" pitchFamily="49" charset="0"/>
              </a:rPr>
              <a:t>Vinny</a:t>
            </a:r>
            <a:r>
              <a:rPr lang="en-US" sz="2000" b="1" dirty="0" smtClean="0">
                <a:solidFill>
                  <a:srgbClr val="0000FF"/>
                </a:solidFill>
                <a:latin typeface="Courier New" panose="02070309020205020404" pitchFamily="49" charset="0"/>
                <a:cs typeface="Courier New" panose="02070309020205020404" pitchFamily="49" charset="0"/>
              </a:rPr>
              <a:t>) Daniel </a:t>
            </a:r>
            <a:r>
              <a:rPr lang="en-US" sz="2000" b="1" dirty="0" smtClean="0">
                <a:latin typeface="Courier New" panose="02070309020205020404" pitchFamily="49" charset="0"/>
                <a:cs typeface="Courier New" panose="02070309020205020404" pitchFamily="49" charset="0"/>
              </a:rPr>
              <a:t>Of Oppenheimer and Company:</a:t>
            </a:r>
          </a:p>
          <a:p>
            <a:pPr>
              <a:lnSpc>
                <a:spcPct val="200000"/>
              </a:lnSpc>
            </a:pPr>
            <a:r>
              <a:rPr lang="en-US" sz="2000" b="1" dirty="0" smtClean="0">
                <a:solidFill>
                  <a:srgbClr val="FF00FF"/>
                </a:solidFill>
                <a:latin typeface="Courier New" panose="02070309020205020404" pitchFamily="49" charset="0"/>
                <a:cs typeface="Courier New" panose="02070309020205020404" pitchFamily="49" charset="0"/>
              </a:rPr>
              <a:t>In 1997 </a:t>
            </a:r>
            <a:r>
              <a:rPr lang="en-US" sz="2000" b="1" dirty="0" smtClean="0">
                <a:latin typeface="Courier New" panose="02070309020205020404" pitchFamily="49" charset="0"/>
                <a:cs typeface="Courier New" panose="02070309020205020404" pitchFamily="49" charset="0"/>
              </a:rPr>
              <a:t>researched, using a Moody's database, subprime mortgage loans and concluded that </a:t>
            </a:r>
            <a:r>
              <a:rPr lang="en-US" sz="2000" b="1" dirty="0" smtClean="0">
                <a:solidFill>
                  <a:srgbClr val="FF0000"/>
                </a:solidFill>
                <a:latin typeface="Courier New" panose="02070309020205020404" pitchFamily="49" charset="0"/>
                <a:cs typeface="Courier New" panose="02070309020205020404" pitchFamily="49" charset="0"/>
              </a:rPr>
              <a:t>the subprime lending companies were basically Ponzi Schemes</a:t>
            </a:r>
            <a:r>
              <a:rPr lang="en-US" sz="2000" b="1" dirty="0" smtClean="0">
                <a:latin typeface="Courier New" panose="02070309020205020404" pitchFamily="49" charset="0"/>
                <a:cs typeface="Courier New" panose="02070309020205020404" pitchFamily="49" charset="0"/>
              </a:rPr>
              <a:t>.</a:t>
            </a:r>
          </a:p>
          <a:p>
            <a:pPr>
              <a:lnSpc>
                <a:spcPct val="200000"/>
              </a:lnSpc>
            </a:pPr>
            <a:r>
              <a:rPr lang="en-US" sz="2000" b="1" dirty="0" smtClean="0">
                <a:solidFill>
                  <a:srgbClr val="FF00FF"/>
                </a:solidFill>
                <a:latin typeface="Courier New" panose="02070309020205020404" pitchFamily="49" charset="0"/>
                <a:cs typeface="Courier New" panose="02070309020205020404" pitchFamily="49" charset="0"/>
              </a:rPr>
              <a:t>In c. 2004-05 </a:t>
            </a:r>
            <a:r>
              <a:rPr lang="en-US" sz="2000" b="1" dirty="0" err="1" smtClean="0">
                <a:latin typeface="Courier New" panose="02070309020205020404" pitchFamily="49" charset="0"/>
                <a:cs typeface="Courier New" panose="02070309020205020404" pitchFamily="49" charset="0"/>
              </a:rPr>
              <a:t>Eisman</a:t>
            </a:r>
            <a:r>
              <a:rPr lang="en-US" sz="2000" b="1" dirty="0" smtClean="0">
                <a:latin typeface="Courier New" panose="02070309020205020404" pitchFamily="49" charset="0"/>
                <a:cs typeface="Courier New" panose="02070309020205020404" pitchFamily="49" charset="0"/>
              </a:rPr>
              <a:t> listened to a pitch by </a:t>
            </a:r>
            <a:r>
              <a:rPr lang="en-US" sz="2000" b="1" dirty="0" smtClean="0">
                <a:solidFill>
                  <a:srgbClr val="0000FF"/>
                </a:solidFill>
                <a:latin typeface="Courier New" panose="02070309020205020404" pitchFamily="49" charset="0"/>
                <a:cs typeface="Courier New" panose="02070309020205020404" pitchFamily="49" charset="0"/>
              </a:rPr>
              <a:t>Greg Lippmann </a:t>
            </a:r>
            <a:r>
              <a:rPr lang="en-US" sz="2000" b="1" dirty="0" smtClean="0">
                <a:latin typeface="Courier New" panose="02070309020205020404" pitchFamily="49" charset="0"/>
                <a:cs typeface="Courier New" panose="02070309020205020404" pitchFamily="49" charset="0"/>
              </a:rPr>
              <a:t>(using an analysis by </a:t>
            </a:r>
            <a:r>
              <a:rPr lang="en-US" sz="2000" b="1" dirty="0" smtClean="0">
                <a:solidFill>
                  <a:srgbClr val="0000FF"/>
                </a:solidFill>
                <a:latin typeface="Courier New" panose="02070309020205020404" pitchFamily="49" charset="0"/>
                <a:cs typeface="Courier New" panose="02070309020205020404" pitchFamily="49" charset="0"/>
              </a:rPr>
              <a:t>Eugene Xu</a:t>
            </a:r>
            <a:r>
              <a:rPr lang="en-US" sz="2000" b="1" dirty="0" smtClean="0">
                <a:latin typeface="Courier New" panose="02070309020205020404" pitchFamily="49" charset="0"/>
                <a:cs typeface="Courier New" panose="02070309020205020404" pitchFamily="49" charset="0"/>
              </a:rPr>
              <a:t>) to Short Subprime Paper through the use of Credit Default Swaps.</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694198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1"/>
            <a:ext cx="9144000" cy="5016758"/>
          </a:xfrm>
          <a:prstGeom prst="rect">
            <a:avLst/>
          </a:prstGeom>
        </p:spPr>
        <p:txBody>
          <a:bodyPr wrap="square">
            <a:spAutoFit/>
          </a:bodyPr>
          <a:lstStyle/>
          <a:p>
            <a:pPr>
              <a:lnSpc>
                <a:spcPct val="200000"/>
              </a:lnSpc>
            </a:pPr>
            <a:r>
              <a:rPr lang="en-US" sz="2000" b="1" dirty="0">
                <a:solidFill>
                  <a:srgbClr val="0000FF"/>
                </a:solidFill>
                <a:latin typeface="Courier New" panose="02070309020205020404" pitchFamily="49" charset="0"/>
                <a:cs typeface="Courier New" panose="02070309020205020404" pitchFamily="49" charset="0"/>
              </a:rPr>
              <a:t>In 2006 </a:t>
            </a:r>
            <a:r>
              <a:rPr lang="en-US" sz="2000" b="1" dirty="0" err="1" smtClean="0">
                <a:solidFill>
                  <a:srgbClr val="0000FF"/>
                </a:solidFill>
                <a:latin typeface="Courier New" panose="02070309020205020404" pitchFamily="49" charset="0"/>
                <a:cs typeface="Courier New" panose="02070309020205020404" pitchFamily="49" charset="0"/>
              </a:rPr>
              <a:t>Eisman</a:t>
            </a:r>
            <a:r>
              <a:rPr lang="en-US" sz="2000" b="1" dirty="0" smtClean="0">
                <a:solidFill>
                  <a:srgbClr val="0000FF"/>
                </a:solidFill>
                <a:latin typeface="Courier New" panose="02070309020205020404" pitchFamily="49" charset="0"/>
                <a:cs typeface="Courier New" panose="02070309020205020404" pitchFamily="49" charset="0"/>
              </a:rPr>
              <a:t>, </a:t>
            </a:r>
            <a:r>
              <a:rPr lang="en-US" sz="2000" b="1" dirty="0" err="1" smtClean="0">
                <a:solidFill>
                  <a:srgbClr val="0000FF"/>
                </a:solidFill>
                <a:latin typeface="Courier New" panose="02070309020205020404" pitchFamily="49" charset="0"/>
                <a:cs typeface="Courier New" panose="02070309020205020404" pitchFamily="49" charset="0"/>
              </a:rPr>
              <a:t>Vinny</a:t>
            </a:r>
            <a:r>
              <a:rPr lang="en-US" sz="2000" b="1" dirty="0" smtClean="0">
                <a:solidFill>
                  <a:srgbClr val="0000FF"/>
                </a:solidFill>
                <a:latin typeface="Courier New" panose="02070309020205020404" pitchFamily="49" charset="0"/>
                <a:cs typeface="Courier New" panose="02070309020205020404" pitchFamily="49" charset="0"/>
              </a:rPr>
              <a:t>, and Danny Moses did </a:t>
            </a:r>
            <a:r>
              <a:rPr lang="en-US" sz="2000" b="1" dirty="0">
                <a:solidFill>
                  <a:srgbClr val="0000FF"/>
                </a:solidFill>
                <a:latin typeface="Courier New" panose="02070309020205020404" pitchFamily="49" charset="0"/>
                <a:cs typeface="Courier New" panose="02070309020205020404" pitchFamily="49" charset="0"/>
              </a:rPr>
              <a:t>a trade with </a:t>
            </a:r>
            <a:r>
              <a:rPr lang="en-US" sz="2000" b="1" dirty="0" err="1">
                <a:solidFill>
                  <a:srgbClr val="0000FF"/>
                </a:solidFill>
                <a:latin typeface="Courier New" panose="02070309020205020404" pitchFamily="49" charset="0"/>
                <a:cs typeface="Courier New" panose="02070309020205020404" pitchFamily="49" charset="0"/>
              </a:rPr>
              <a:t>Lippman</a:t>
            </a:r>
            <a:r>
              <a:rPr lang="en-US" sz="2000" b="1" dirty="0">
                <a:solidFill>
                  <a:srgbClr val="0000FF"/>
                </a:solidFill>
                <a:latin typeface="Courier New" panose="02070309020205020404" pitchFamily="49" charset="0"/>
                <a:cs typeface="Courier New" panose="02070309020205020404" pitchFamily="49" charset="0"/>
              </a:rPr>
              <a:t> investing in Credit </a:t>
            </a:r>
            <a:r>
              <a:rPr lang="en-US" sz="2000" b="1" dirty="0" smtClean="0">
                <a:solidFill>
                  <a:srgbClr val="0000FF"/>
                </a:solidFill>
                <a:latin typeface="Courier New" panose="02070309020205020404" pitchFamily="49" charset="0"/>
                <a:cs typeface="Courier New" panose="02070309020205020404" pitchFamily="49" charset="0"/>
              </a:rPr>
              <a:t>Default Swaps </a:t>
            </a:r>
            <a:r>
              <a:rPr lang="en-US" sz="2000" b="1" dirty="0">
                <a:solidFill>
                  <a:srgbClr val="0000FF"/>
                </a:solidFill>
                <a:latin typeface="Courier New" panose="02070309020205020404" pitchFamily="49" charset="0"/>
                <a:cs typeface="Courier New" panose="02070309020205020404" pitchFamily="49" charset="0"/>
              </a:rPr>
              <a:t>against the subprime issues that </a:t>
            </a:r>
            <a:r>
              <a:rPr lang="en-US" sz="2000" b="1" dirty="0" err="1">
                <a:solidFill>
                  <a:srgbClr val="0000FF"/>
                </a:solidFill>
                <a:latin typeface="Courier New" panose="02070309020205020404" pitchFamily="49" charset="0"/>
                <a:cs typeface="Courier New" panose="02070309020205020404" pitchFamily="49" charset="0"/>
              </a:rPr>
              <a:t>Lippman</a:t>
            </a:r>
            <a:r>
              <a:rPr lang="en-US" sz="2000" b="1" dirty="0">
                <a:solidFill>
                  <a:srgbClr val="0000FF"/>
                </a:solidFill>
                <a:latin typeface="Courier New" panose="02070309020205020404" pitchFamily="49" charset="0"/>
                <a:cs typeface="Courier New" panose="02070309020205020404" pitchFamily="49" charset="0"/>
              </a:rPr>
              <a:t> said to bet against</a:t>
            </a:r>
            <a:r>
              <a:rPr lang="en-US" sz="2000" b="1" dirty="0">
                <a:latin typeface="Courier New" panose="02070309020205020404" pitchFamily="49" charset="0"/>
                <a:cs typeface="Courier New" panose="02070309020205020404" pitchFamily="49" charset="0"/>
              </a:rPr>
              <a:t>.</a:t>
            </a:r>
          </a:p>
          <a:p>
            <a:pPr>
              <a:lnSpc>
                <a:spcPct val="200000"/>
              </a:lnSpc>
            </a:pPr>
            <a:r>
              <a:rPr lang="en-US" sz="2000" b="1" dirty="0" err="1">
                <a:latin typeface="Courier New" panose="02070309020205020404" pitchFamily="49" charset="0"/>
                <a:cs typeface="Courier New" panose="02070309020205020404" pitchFamily="49" charset="0"/>
              </a:rPr>
              <a:t>Eisman</a:t>
            </a:r>
            <a:r>
              <a:rPr lang="en-US" sz="2000" b="1" dirty="0">
                <a:latin typeface="Courier New" panose="02070309020205020404" pitchFamily="49" charset="0"/>
                <a:cs typeface="Courier New" panose="02070309020205020404" pitchFamily="49" charset="0"/>
              </a:rPr>
              <a:t> then realized (late 2006/early 2007) that any securities with </a:t>
            </a:r>
            <a:r>
              <a:rPr lang="en-US" sz="2000" b="1" dirty="0" smtClean="0">
                <a:latin typeface="Courier New" panose="02070309020205020404" pitchFamily="49" charset="0"/>
                <a:cs typeface="Courier New" panose="02070309020205020404" pitchFamily="49" charset="0"/>
              </a:rPr>
              <a:t>a high </a:t>
            </a:r>
            <a:r>
              <a:rPr lang="en-US" sz="2000" b="1" dirty="0">
                <a:latin typeface="Courier New" panose="02070309020205020404" pitchFamily="49" charset="0"/>
                <a:cs typeface="Courier New" panose="02070309020205020404" pitchFamily="49" charset="0"/>
              </a:rPr>
              <a:t>amount of "no doc" loans were almost certain to go bad and </a:t>
            </a:r>
            <a:r>
              <a:rPr lang="en-US" sz="2000" b="1" dirty="0" smtClean="0">
                <a:solidFill>
                  <a:srgbClr val="FF0000"/>
                </a:solidFill>
                <a:latin typeface="Courier New" panose="02070309020205020404" pitchFamily="49" charset="0"/>
                <a:cs typeface="Courier New" panose="02070309020205020404" pitchFamily="49" charset="0"/>
              </a:rPr>
              <a:t>he started </a:t>
            </a:r>
            <a:r>
              <a:rPr lang="en-US" sz="2000" b="1" dirty="0">
                <a:solidFill>
                  <a:srgbClr val="FF0000"/>
                </a:solidFill>
                <a:latin typeface="Courier New" panose="02070309020205020404" pitchFamily="49" charset="0"/>
                <a:cs typeface="Courier New" panose="02070309020205020404" pitchFamily="49" charset="0"/>
              </a:rPr>
              <a:t>betting against all of those with </a:t>
            </a:r>
            <a:r>
              <a:rPr lang="en-US" sz="2000" b="1" dirty="0" smtClean="0">
                <a:solidFill>
                  <a:srgbClr val="FF0000"/>
                </a:solidFill>
                <a:latin typeface="Courier New" panose="02070309020205020404" pitchFamily="49" charset="0"/>
                <a:cs typeface="Courier New" panose="02070309020205020404" pitchFamily="49" charset="0"/>
              </a:rPr>
              <a:t>CDS's</a:t>
            </a:r>
            <a:r>
              <a:rPr lang="en-US" sz="2000" b="1" dirty="0" smtClean="0">
                <a:latin typeface="Courier New" panose="02070309020205020404" pitchFamily="49" charset="0"/>
                <a:cs typeface="Courier New" panose="02070309020205020404" pitchFamily="49" charset="0"/>
              </a:rPr>
              <a:t> (On the list that </a:t>
            </a:r>
            <a:r>
              <a:rPr lang="en-US" sz="2000" b="1" dirty="0" err="1" smtClean="0">
                <a:latin typeface="Courier New" panose="02070309020205020404" pitchFamily="49" charset="0"/>
                <a:cs typeface="Courier New" panose="02070309020205020404" pitchFamily="49" charset="0"/>
              </a:rPr>
              <a:t>Lippman</a:t>
            </a:r>
            <a:r>
              <a:rPr lang="en-US" sz="2000" b="1" dirty="0" smtClean="0">
                <a:latin typeface="Courier New" panose="02070309020205020404" pitchFamily="49" charset="0"/>
                <a:cs typeface="Courier New" panose="02070309020205020404" pitchFamily="49" charset="0"/>
              </a:rPr>
              <a:t> sent </a:t>
            </a:r>
            <a:r>
              <a:rPr lang="en-US" sz="2000" b="1" dirty="0" err="1" smtClean="0">
                <a:latin typeface="Courier New" panose="02070309020205020404" pitchFamily="49" charset="0"/>
                <a:cs typeface="Courier New" panose="02070309020205020404" pitchFamily="49" charset="0"/>
              </a:rPr>
              <a:t>Eisman</a:t>
            </a:r>
            <a:r>
              <a:rPr lang="en-US" sz="2000" b="1" dirty="0" smtClean="0">
                <a:latin typeface="Courier New" panose="02070309020205020404" pitchFamily="49" charset="0"/>
                <a:cs typeface="Courier New" panose="02070309020205020404" pitchFamily="49" charset="0"/>
              </a:rPr>
              <a:t> </a:t>
            </a:r>
            <a:r>
              <a:rPr lang="en-US" sz="2000" b="1" dirty="0" smtClean="0">
                <a:solidFill>
                  <a:srgbClr val="FF00FF"/>
                </a:solidFill>
                <a:latin typeface="Courier New" panose="02070309020205020404" pitchFamily="49" charset="0"/>
                <a:cs typeface="Courier New" panose="02070309020205020404" pitchFamily="49" charset="0"/>
              </a:rPr>
              <a:t>there were no issues with LESS THAN 50% NO DOCs</a:t>
            </a:r>
            <a:r>
              <a:rPr lang="en-US" sz="2000" b="1" dirty="0" smtClean="0">
                <a:latin typeface="Courier New" panose="02070309020205020404" pitchFamily="49" charset="0"/>
                <a:cs typeface="Courier New" panose="02070309020205020404" pitchFamily="49" charset="0"/>
              </a:rPr>
              <a:t>).</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636622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4801"/>
            <a:ext cx="9144000" cy="5016758"/>
          </a:xfrm>
          <a:prstGeom prst="rect">
            <a:avLst/>
          </a:prstGeom>
        </p:spPr>
        <p:txBody>
          <a:bodyPr wrap="square">
            <a:spAutoFit/>
          </a:bodyPr>
          <a:lstStyle/>
          <a:p>
            <a:pPr>
              <a:lnSpc>
                <a:spcPct val="200000"/>
              </a:lnSpc>
            </a:pPr>
            <a:r>
              <a:rPr lang="en-US" sz="2000" b="1" dirty="0" err="1">
                <a:latin typeface="Courier New" panose="02070309020205020404" pitchFamily="49" charset="0"/>
                <a:cs typeface="Courier New" panose="02070309020205020404" pitchFamily="49" charset="0"/>
              </a:rPr>
              <a:t>Eisman</a:t>
            </a:r>
            <a:r>
              <a:rPr lang="en-US" sz="2000" b="1" dirty="0">
                <a:latin typeface="Courier New" panose="02070309020205020404" pitchFamily="49" charset="0"/>
                <a:cs typeface="Courier New" panose="02070309020205020404" pitchFamily="49" charset="0"/>
              </a:rPr>
              <a:t> and his partners figured out that the worst mortgage bonds </a:t>
            </a:r>
            <a:r>
              <a:rPr lang="en-US" sz="2000" b="1" dirty="0" smtClean="0">
                <a:latin typeface="Courier New" panose="02070309020205020404" pitchFamily="49" charset="0"/>
                <a:cs typeface="Courier New" panose="02070309020205020404" pitchFamily="49" charset="0"/>
              </a:rPr>
              <a:t>to short </a:t>
            </a:r>
            <a:r>
              <a:rPr lang="en-US" sz="2000" b="1" dirty="0">
                <a:latin typeface="Courier New" panose="02070309020205020404" pitchFamily="49" charset="0"/>
                <a:cs typeface="Courier New" panose="02070309020205020404" pitchFamily="49" charset="0"/>
              </a:rPr>
              <a:t>were: </a:t>
            </a:r>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latin typeface="Courier New" panose="02070309020205020404" pitchFamily="49" charset="0"/>
                <a:cs typeface="Courier New" panose="02070309020205020404" pitchFamily="49" charset="0"/>
              </a:rPr>
              <a:t>1</a:t>
            </a:r>
            <a:r>
              <a:rPr lang="en-US" sz="2000" b="1" dirty="0">
                <a:latin typeface="Courier New" panose="02070309020205020404" pitchFamily="49" charset="0"/>
                <a:cs typeface="Courier New" panose="02070309020205020404" pitchFamily="49" charset="0"/>
              </a:rPr>
              <a:t>) </a:t>
            </a:r>
            <a:r>
              <a:rPr lang="en-US" sz="2000" b="1" dirty="0">
                <a:solidFill>
                  <a:srgbClr val="FF00FF"/>
                </a:solidFill>
                <a:latin typeface="Courier New" panose="02070309020205020404" pitchFamily="49" charset="0"/>
                <a:cs typeface="Courier New" panose="02070309020205020404" pitchFamily="49" charset="0"/>
              </a:rPr>
              <a:t>Concentrated in California, Florida, Nevada, and</a:t>
            </a:r>
          </a:p>
          <a:p>
            <a:pPr>
              <a:lnSpc>
                <a:spcPct val="200000"/>
              </a:lnSpc>
            </a:pPr>
            <a:r>
              <a:rPr lang="en-US" sz="2000" b="1" dirty="0">
                <a:solidFill>
                  <a:srgbClr val="FF00FF"/>
                </a:solidFill>
                <a:latin typeface="Courier New" panose="02070309020205020404" pitchFamily="49" charset="0"/>
                <a:cs typeface="Courier New" panose="02070309020205020404" pitchFamily="49" charset="0"/>
              </a:rPr>
              <a:t>Arizona</a:t>
            </a:r>
            <a:r>
              <a:rPr lang="en-US" sz="2000" b="1" dirty="0">
                <a:latin typeface="Courier New" panose="02070309020205020404" pitchFamily="49" charset="0"/>
                <a:cs typeface="Courier New" panose="02070309020205020404" pitchFamily="49" charset="0"/>
              </a:rPr>
              <a:t>.  </a:t>
            </a:r>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latin typeface="Courier New" panose="02070309020205020404" pitchFamily="49" charset="0"/>
                <a:cs typeface="Courier New" panose="02070309020205020404" pitchFamily="49" charset="0"/>
              </a:rPr>
              <a:t>2</a:t>
            </a:r>
            <a:r>
              <a:rPr lang="en-US" sz="2000" b="1" dirty="0">
                <a:latin typeface="Courier New" panose="02070309020205020404" pitchFamily="49" charset="0"/>
                <a:cs typeface="Courier New" panose="02070309020205020404" pitchFamily="49" charset="0"/>
              </a:rPr>
              <a:t>) The Loans were made by the most dubious of the mortgage</a:t>
            </a:r>
          </a:p>
          <a:p>
            <a:pPr>
              <a:lnSpc>
                <a:spcPct val="200000"/>
              </a:lnSpc>
            </a:pPr>
            <a:r>
              <a:rPr lang="en-US" sz="2000" b="1" dirty="0">
                <a:latin typeface="Courier New" panose="02070309020205020404" pitchFamily="49" charset="0"/>
                <a:cs typeface="Courier New" panose="02070309020205020404" pitchFamily="49" charset="0"/>
              </a:rPr>
              <a:t>Lenders.  </a:t>
            </a:r>
            <a:endParaRPr lang="en-US" sz="2000" b="1" dirty="0" smtClean="0">
              <a:latin typeface="Courier New" panose="02070309020205020404" pitchFamily="49" charset="0"/>
              <a:cs typeface="Courier New" panose="02070309020205020404" pitchFamily="49" charset="0"/>
            </a:endParaRPr>
          </a:p>
          <a:p>
            <a:pPr>
              <a:lnSpc>
                <a:spcPct val="200000"/>
              </a:lnSpc>
            </a:pPr>
            <a:r>
              <a:rPr lang="en-US" sz="2000" b="1" dirty="0" smtClean="0">
                <a:latin typeface="Courier New" panose="02070309020205020404" pitchFamily="49" charset="0"/>
                <a:cs typeface="Courier New" panose="02070309020205020404" pitchFamily="49" charset="0"/>
              </a:rPr>
              <a:t>3</a:t>
            </a:r>
            <a:r>
              <a:rPr lang="en-US" sz="2000" b="1" dirty="0">
                <a:latin typeface="Courier New" panose="02070309020205020404" pitchFamily="49" charset="0"/>
                <a:cs typeface="Courier New" panose="02070309020205020404" pitchFamily="49" charset="0"/>
              </a:rPr>
              <a:t>) </a:t>
            </a:r>
            <a:r>
              <a:rPr lang="en-US" sz="2000" b="1" dirty="0">
                <a:solidFill>
                  <a:srgbClr val="0000FF"/>
                </a:solidFill>
                <a:latin typeface="Courier New" panose="02070309020205020404" pitchFamily="49" charset="0"/>
                <a:cs typeface="Courier New" panose="02070309020205020404" pitchFamily="49" charset="0"/>
              </a:rPr>
              <a:t>The Mortgage pools would have a higher than average</a:t>
            </a:r>
          </a:p>
          <a:p>
            <a:pPr>
              <a:lnSpc>
                <a:spcPct val="200000"/>
              </a:lnSpc>
            </a:pPr>
            <a:r>
              <a:rPr lang="en-US" sz="2000" b="1" dirty="0">
                <a:solidFill>
                  <a:srgbClr val="0000FF"/>
                </a:solidFill>
                <a:latin typeface="Courier New" panose="02070309020205020404" pitchFamily="49" charset="0"/>
                <a:cs typeface="Courier New" panose="02070309020205020404" pitchFamily="49" charset="0"/>
              </a:rPr>
              <a:t>number of low-doc or no-doc loans</a:t>
            </a:r>
            <a:r>
              <a:rPr lang="en-US" sz="20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663767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57200"/>
            <a:ext cx="9144000" cy="3046988"/>
          </a:xfrm>
          <a:prstGeom prst="rect">
            <a:avLst/>
          </a:prstGeom>
        </p:spPr>
        <p:txBody>
          <a:bodyPr wrap="square">
            <a:spAutoFit/>
          </a:bodyPr>
          <a:lstStyle/>
          <a:p>
            <a:pPr>
              <a:lnSpc>
                <a:spcPct val="200000"/>
              </a:lnSpc>
            </a:pPr>
            <a:r>
              <a:rPr lang="en-US" sz="2400" b="1" dirty="0">
                <a:solidFill>
                  <a:srgbClr val="FF00FF"/>
                </a:solidFill>
                <a:latin typeface="Courier New" panose="02070309020205020404" pitchFamily="49" charset="0"/>
                <a:cs typeface="Courier New" panose="02070309020205020404" pitchFamily="49" charset="0"/>
              </a:rPr>
              <a:t>(p. 97) </a:t>
            </a:r>
            <a:r>
              <a:rPr lang="en-US" sz="2400" b="1" dirty="0">
                <a:solidFill>
                  <a:srgbClr val="0000FF"/>
                </a:solidFill>
                <a:latin typeface="Courier New" panose="02070309020205020404" pitchFamily="49" charset="0"/>
                <a:cs typeface="Courier New" panose="02070309020205020404" pitchFamily="49" charset="0"/>
              </a:rPr>
              <a:t>"In Bakersfield, California, a Mexican strawberry picker </a:t>
            </a:r>
            <a:r>
              <a:rPr lang="en-US" sz="2400" b="1" dirty="0" smtClean="0">
                <a:solidFill>
                  <a:srgbClr val="0000FF"/>
                </a:solidFill>
                <a:latin typeface="Courier New" panose="02070309020205020404" pitchFamily="49" charset="0"/>
                <a:cs typeface="Courier New" panose="02070309020205020404" pitchFamily="49" charset="0"/>
              </a:rPr>
              <a:t>with an </a:t>
            </a:r>
            <a:r>
              <a:rPr lang="en-US" sz="2400" b="1" dirty="0">
                <a:solidFill>
                  <a:srgbClr val="0000FF"/>
                </a:solidFill>
                <a:latin typeface="Courier New" panose="02070309020205020404" pitchFamily="49" charset="0"/>
                <a:cs typeface="Courier New" panose="02070309020205020404" pitchFamily="49" charset="0"/>
              </a:rPr>
              <a:t>income of $14,000 and no English </a:t>
            </a:r>
            <a:r>
              <a:rPr lang="en-US" sz="2400" b="1" dirty="0">
                <a:solidFill>
                  <a:srgbClr val="FF00FF"/>
                </a:solidFill>
                <a:latin typeface="Courier New" panose="02070309020205020404" pitchFamily="49" charset="0"/>
                <a:cs typeface="Courier New" panose="02070309020205020404" pitchFamily="49" charset="0"/>
              </a:rPr>
              <a:t>was lent every penny he needed </a:t>
            </a:r>
            <a:r>
              <a:rPr lang="en-US" sz="2400" b="1" dirty="0" smtClean="0">
                <a:solidFill>
                  <a:srgbClr val="FF00FF"/>
                </a:solidFill>
                <a:latin typeface="Courier New" panose="02070309020205020404" pitchFamily="49" charset="0"/>
                <a:cs typeface="Courier New" panose="02070309020205020404" pitchFamily="49" charset="0"/>
              </a:rPr>
              <a:t>to buy </a:t>
            </a:r>
            <a:r>
              <a:rPr lang="en-US" sz="2400" b="1" dirty="0">
                <a:solidFill>
                  <a:srgbClr val="FF00FF"/>
                </a:solidFill>
                <a:latin typeface="Courier New" panose="02070309020205020404" pitchFamily="49" charset="0"/>
                <a:cs typeface="Courier New" panose="02070309020205020404" pitchFamily="49" charset="0"/>
              </a:rPr>
              <a:t>a house for </a:t>
            </a:r>
            <a:r>
              <a:rPr lang="en-US" sz="2400" b="1" dirty="0">
                <a:solidFill>
                  <a:srgbClr val="C00000"/>
                </a:solidFill>
                <a:latin typeface="Courier New" panose="02070309020205020404" pitchFamily="49" charset="0"/>
                <a:cs typeface="Courier New" panose="02070309020205020404" pitchFamily="49" charset="0"/>
              </a:rPr>
              <a:t>$724,000</a:t>
            </a:r>
            <a:r>
              <a:rPr lang="en-US" sz="2400" b="1" dirty="0">
                <a:solidFill>
                  <a:srgbClr val="FF00FF"/>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689256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247864"/>
          </a:xfrm>
          <a:prstGeom prst="rect">
            <a:avLst/>
          </a:prstGeom>
        </p:spPr>
        <p:txBody>
          <a:bodyPr wrap="square">
            <a:spAutoFit/>
          </a:bodyPr>
          <a:lstStyle/>
          <a:p>
            <a:pPr>
              <a:lnSpc>
                <a:spcPct val="200000"/>
              </a:lnSpc>
            </a:pPr>
            <a:r>
              <a:rPr lang="en-US" sz="2000" b="1" dirty="0">
                <a:solidFill>
                  <a:srgbClr val="FF0000"/>
                </a:solidFill>
                <a:latin typeface="Courier New" panose="02070309020205020404" pitchFamily="49" charset="0"/>
                <a:cs typeface="Courier New" panose="02070309020205020404" pitchFamily="49" charset="0"/>
              </a:rPr>
              <a:t>In the summer of 2006 </a:t>
            </a:r>
            <a:r>
              <a:rPr lang="en-US" sz="2000" b="1" dirty="0" err="1">
                <a:solidFill>
                  <a:srgbClr val="FF0000"/>
                </a:solidFill>
                <a:latin typeface="Courier New" panose="02070309020205020404" pitchFamily="49" charset="0"/>
                <a:cs typeface="Courier New" panose="02070309020205020404" pitchFamily="49" charset="0"/>
              </a:rPr>
              <a:t>Vinny</a:t>
            </a:r>
            <a:r>
              <a:rPr lang="en-US" sz="2000" b="1" dirty="0">
                <a:solidFill>
                  <a:srgbClr val="FF0000"/>
                </a:solidFill>
                <a:latin typeface="Courier New" panose="02070309020205020404" pitchFamily="49" charset="0"/>
                <a:cs typeface="Courier New" panose="02070309020205020404" pitchFamily="49" charset="0"/>
              </a:rPr>
              <a:t> and Danny go to Orlando, Florida for </a:t>
            </a:r>
            <a:r>
              <a:rPr lang="en-US" sz="2000" b="1" dirty="0" smtClean="0">
                <a:solidFill>
                  <a:srgbClr val="FF0000"/>
                </a:solidFill>
                <a:latin typeface="Courier New" panose="02070309020205020404" pitchFamily="49" charset="0"/>
                <a:cs typeface="Courier New" panose="02070309020205020404" pitchFamily="49" charset="0"/>
              </a:rPr>
              <a:t>a conference </a:t>
            </a:r>
            <a:r>
              <a:rPr lang="en-US" sz="2000" b="1" dirty="0">
                <a:solidFill>
                  <a:srgbClr val="FF0000"/>
                </a:solidFill>
                <a:latin typeface="Courier New" panose="02070309020205020404" pitchFamily="49" charset="0"/>
                <a:cs typeface="Courier New" panose="02070309020205020404" pitchFamily="49" charset="0"/>
              </a:rPr>
              <a:t>of people/firms that were involved in the subprime </a:t>
            </a:r>
            <a:r>
              <a:rPr lang="en-US" sz="2000" b="1" dirty="0" smtClean="0">
                <a:solidFill>
                  <a:srgbClr val="FF0000"/>
                </a:solidFill>
                <a:latin typeface="Courier New" panose="02070309020205020404" pitchFamily="49" charset="0"/>
                <a:cs typeface="Courier New" panose="02070309020205020404" pitchFamily="49" charset="0"/>
              </a:rPr>
              <a:t>mortgage business</a:t>
            </a:r>
            <a:r>
              <a:rPr lang="en-US" sz="2000" b="1" dirty="0">
                <a:latin typeface="Courier New" panose="02070309020205020404" pitchFamily="49" charset="0"/>
                <a:cs typeface="Courier New" panose="02070309020205020404" pitchFamily="49" charset="0"/>
              </a:rPr>
              <a:t>.  They meet with a woman from Moody's and discover that </a:t>
            </a:r>
            <a:r>
              <a:rPr lang="en-US" sz="2000" b="1" dirty="0" smtClean="0">
                <a:solidFill>
                  <a:srgbClr val="FF00FF"/>
                </a:solidFill>
                <a:latin typeface="Courier New" panose="02070309020205020404" pitchFamily="49" charset="0"/>
                <a:cs typeface="Courier New" panose="02070309020205020404" pitchFamily="49" charset="0"/>
              </a:rPr>
              <a:t>the ratings </a:t>
            </a:r>
            <a:r>
              <a:rPr lang="en-US" sz="2000" b="1" dirty="0">
                <a:solidFill>
                  <a:srgbClr val="FF00FF"/>
                </a:solidFill>
                <a:latin typeface="Courier New" panose="02070309020205020404" pitchFamily="49" charset="0"/>
                <a:cs typeface="Courier New" panose="02070309020205020404" pitchFamily="49" charset="0"/>
              </a:rPr>
              <a:t>people were, in effect, giving triple A ratings to almost</a:t>
            </a:r>
          </a:p>
          <a:p>
            <a:pPr>
              <a:lnSpc>
                <a:spcPct val="200000"/>
              </a:lnSpc>
            </a:pPr>
            <a:r>
              <a:rPr lang="en-US" sz="2000" b="1" dirty="0">
                <a:solidFill>
                  <a:srgbClr val="FF00FF"/>
                </a:solidFill>
                <a:latin typeface="Courier New" panose="02070309020205020404" pitchFamily="49" charset="0"/>
                <a:cs typeface="Courier New" panose="02070309020205020404" pitchFamily="49" charset="0"/>
              </a:rPr>
              <a:t>everything</a:t>
            </a:r>
            <a:r>
              <a:rPr lang="en-US" sz="2000" b="1" dirty="0">
                <a:latin typeface="Courier New" panose="02070309020205020404" pitchFamily="49" charset="0"/>
                <a:cs typeface="Courier New" panose="02070309020205020404" pitchFamily="49" charset="0"/>
              </a:rPr>
              <a:t>.  They later went to a Conference in Las Vegas </a:t>
            </a:r>
            <a:r>
              <a:rPr lang="en-US" sz="2000" b="1" dirty="0" smtClean="0">
                <a:latin typeface="Courier New" panose="02070309020205020404" pitchFamily="49" charset="0"/>
                <a:cs typeface="Courier New" panose="02070309020205020404" pitchFamily="49" charset="0"/>
              </a:rPr>
              <a:t>and discovered </a:t>
            </a:r>
            <a:r>
              <a:rPr lang="en-US" sz="2000" b="1" dirty="0">
                <a:latin typeface="Courier New" panose="02070309020205020404" pitchFamily="49" charset="0"/>
                <a:cs typeface="Courier New" panose="02070309020205020404" pitchFamily="49" charset="0"/>
              </a:rPr>
              <a:t>it was </a:t>
            </a:r>
            <a:r>
              <a:rPr lang="en-US" sz="2000" b="1" dirty="0" smtClean="0">
                <a:latin typeface="Courier New" panose="02070309020205020404" pitchFamily="49" charset="0"/>
                <a:cs typeface="Courier New" panose="02070309020205020404" pitchFamily="49" charset="0"/>
              </a:rPr>
              <a:t>even </a:t>
            </a:r>
            <a:r>
              <a:rPr lang="en-US" sz="2000" b="1" dirty="0">
                <a:latin typeface="Courier New" panose="02070309020205020404" pitchFamily="49" charset="0"/>
                <a:cs typeface="Courier New" panose="02070309020205020404" pitchFamily="49" charset="0"/>
              </a:rPr>
              <a:t>worse than they thought</a:t>
            </a:r>
            <a:r>
              <a:rPr lang="en-US" sz="2000" b="1" dirty="0" smtClean="0">
                <a:latin typeface="Courier New" panose="02070309020205020404" pitchFamily="49" charset="0"/>
                <a:cs typeface="Courier New" panose="02070309020205020404" pitchFamily="49" charset="0"/>
              </a:rPr>
              <a:t>.  </a:t>
            </a:r>
            <a:r>
              <a:rPr lang="en-US" sz="2000" b="1" dirty="0" err="1" smtClean="0">
                <a:solidFill>
                  <a:srgbClr val="0000FF"/>
                </a:solidFill>
                <a:latin typeface="Courier New" panose="02070309020205020404" pitchFamily="49" charset="0"/>
                <a:cs typeface="Courier New" panose="02070309020205020404" pitchFamily="49" charset="0"/>
              </a:rPr>
              <a:t>Eisman</a:t>
            </a:r>
            <a:r>
              <a:rPr lang="en-US" sz="2000" b="1" dirty="0" smtClean="0">
                <a:solidFill>
                  <a:srgbClr val="0000FF"/>
                </a:solidFill>
                <a:latin typeface="Courier New" panose="02070309020205020404" pitchFamily="49" charset="0"/>
                <a:cs typeface="Courier New" panose="02070309020205020404" pitchFamily="49" charset="0"/>
              </a:rPr>
              <a:t> discovered that the Market Maker in CDS’s (AIG had pulled out of the market) held none of the paper himself but was happy to match buyers and sellers</a:t>
            </a:r>
            <a:r>
              <a:rPr lang="en-US" sz="2000" b="1" dirty="0" smtClean="0">
                <a:latin typeface="Courier New" panose="02070309020205020404" pitchFamily="49" charset="0"/>
                <a:cs typeface="Courier New" panose="02070309020205020404" pitchFamily="49" charset="0"/>
              </a:rPr>
              <a:t>. </a:t>
            </a: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860727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985"/>
            <a:ext cx="9144000" cy="4208844"/>
          </a:xfrm>
          <a:prstGeom prst="rect">
            <a:avLst/>
          </a:prstGeom>
        </p:spPr>
        <p:txBody>
          <a:bodyPr wrap="square">
            <a:spAutoFit/>
          </a:bodyPr>
          <a:lstStyle/>
          <a:p>
            <a:pPr>
              <a:lnSpc>
                <a:spcPct val="200000"/>
              </a:lnSpc>
            </a:pPr>
            <a:r>
              <a:rPr lang="en-US" sz="2000" b="1" dirty="0" smtClean="0">
                <a:solidFill>
                  <a:srgbClr val="FF0000"/>
                </a:solidFill>
                <a:latin typeface="Courier New" panose="02070309020205020404" pitchFamily="49" charset="0"/>
                <a:cs typeface="Courier New" panose="02070309020205020404" pitchFamily="49" charset="0"/>
              </a:rPr>
              <a:t>Michael Burry </a:t>
            </a:r>
            <a:r>
              <a:rPr lang="en-US" sz="2000" b="1" dirty="0" smtClean="0">
                <a:latin typeface="Courier New" panose="02070309020205020404" pitchFamily="49" charset="0"/>
                <a:cs typeface="Courier New" panose="02070309020205020404" pitchFamily="49" charset="0"/>
              </a:rPr>
              <a:t>– A Value Investor (think Warren Buffet) ran a hedge fund from 2000 to 2008 called Scion Capital LLC. In 2005, he changed from value investing to focus on the subprime market because </a:t>
            </a:r>
            <a:r>
              <a:rPr lang="en-US" sz="2000" b="1" dirty="0" smtClean="0">
                <a:solidFill>
                  <a:srgbClr val="FF00FF"/>
                </a:solidFill>
                <a:latin typeface="Courier New" panose="02070309020205020404" pitchFamily="49" charset="0"/>
                <a:cs typeface="Courier New" panose="02070309020205020404" pitchFamily="49" charset="0"/>
              </a:rPr>
              <a:t>he actually read the prospectus’s </a:t>
            </a:r>
            <a:r>
              <a:rPr lang="en-US" sz="2000" b="1" dirty="0" smtClean="0">
                <a:latin typeface="Courier New" panose="02070309020205020404" pitchFamily="49" charset="0"/>
                <a:cs typeface="Courier New" panose="02070309020205020404" pitchFamily="49" charset="0"/>
              </a:rPr>
              <a:t>for various subprime mortgage bonds and realized they were junk. </a:t>
            </a:r>
          </a:p>
          <a:p>
            <a:pPr>
              <a:lnSpc>
                <a:spcPct val="150000"/>
              </a:lnSpc>
            </a:pPr>
            <a:endParaRPr lang="en-US" sz="20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93811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324261"/>
          </a:xfrm>
          <a:prstGeom prst="rect">
            <a:avLst/>
          </a:prstGeom>
        </p:spPr>
        <p:txBody>
          <a:bodyPr wrap="square">
            <a:spAutoFit/>
          </a:bodyPr>
          <a:lstStyle/>
          <a:p>
            <a:pPr lvl="0">
              <a:lnSpc>
                <a:spcPct val="200000"/>
              </a:lnSpc>
            </a:pPr>
            <a:r>
              <a:rPr lang="en-US" sz="2000" b="1" dirty="0">
                <a:solidFill>
                  <a:srgbClr val="FF00FF"/>
                </a:solidFill>
                <a:latin typeface="Courier New" panose="02070309020205020404" pitchFamily="49" charset="0"/>
                <a:cs typeface="Courier New" panose="02070309020205020404" pitchFamily="49" charset="0"/>
              </a:rPr>
              <a:t>He correctly forecast a bubble would collapse as early as 2007</a:t>
            </a:r>
            <a:r>
              <a:rPr lang="en-US" sz="2000" b="1" dirty="0">
                <a:solidFill>
                  <a:prstClr val="black"/>
                </a:solidFill>
                <a:latin typeface="Courier New" panose="02070309020205020404" pitchFamily="49" charset="0"/>
                <a:cs typeface="Courier New" panose="02070309020205020404" pitchFamily="49" charset="0"/>
              </a:rPr>
              <a:t>. </a:t>
            </a:r>
            <a:r>
              <a:rPr lang="en-US" sz="2000" b="1" dirty="0" err="1">
                <a:solidFill>
                  <a:prstClr val="black"/>
                </a:solidFill>
                <a:latin typeface="Courier New" panose="02070309020205020404" pitchFamily="49" charset="0"/>
                <a:cs typeface="Courier New" panose="02070309020205020404" pitchFamily="49" charset="0"/>
              </a:rPr>
              <a:t>Burry's</a:t>
            </a:r>
            <a:r>
              <a:rPr lang="en-US" sz="2000" b="1" dirty="0">
                <a:solidFill>
                  <a:prstClr val="black"/>
                </a:solidFill>
                <a:latin typeface="Courier New" panose="02070309020205020404" pitchFamily="49" charset="0"/>
                <a:cs typeface="Courier New" panose="02070309020205020404" pitchFamily="49" charset="0"/>
              </a:rPr>
              <a:t> research on the runaway values of residential real estate convinced him that </a:t>
            </a:r>
            <a:r>
              <a:rPr lang="en-US" sz="2000" b="1" dirty="0">
                <a:solidFill>
                  <a:srgbClr val="0000FF"/>
                </a:solidFill>
                <a:latin typeface="Courier New" panose="02070309020205020404" pitchFamily="49" charset="0"/>
                <a:cs typeface="Courier New" panose="02070309020205020404" pitchFamily="49" charset="0"/>
              </a:rPr>
              <a:t>subprime</a:t>
            </a:r>
          </a:p>
          <a:p>
            <a:pPr lvl="0">
              <a:lnSpc>
                <a:spcPct val="200000"/>
              </a:lnSpc>
            </a:pPr>
            <a:r>
              <a:rPr lang="en-US" sz="2000" b="1" dirty="0">
                <a:solidFill>
                  <a:srgbClr val="0000FF"/>
                </a:solidFill>
                <a:latin typeface="Courier New" panose="02070309020205020404" pitchFamily="49" charset="0"/>
                <a:cs typeface="Courier New" panose="02070309020205020404" pitchFamily="49" charset="0"/>
              </a:rPr>
              <a:t>mortgages, especially those with "teaser" rates, and the bonds based on these mortgages would begin losing value when the original rates reset</a:t>
            </a:r>
            <a:r>
              <a:rPr lang="en-US" sz="2000" b="1" dirty="0">
                <a:solidFill>
                  <a:prstClr val="black"/>
                </a:solidFill>
                <a:latin typeface="Courier New" panose="02070309020205020404" pitchFamily="49" charset="0"/>
                <a:cs typeface="Courier New" panose="02070309020205020404" pitchFamily="49" charset="0"/>
              </a:rPr>
              <a:t>, often in as little as two years after initiation. </a:t>
            </a:r>
            <a:endParaRPr lang="en-US" sz="2000" b="1"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63652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439951"/>
          </a:xfrm>
          <a:prstGeom prst="rect">
            <a:avLst/>
          </a:prstGeom>
        </p:spPr>
        <p:txBody>
          <a:bodyPr wrap="square">
            <a:spAutoFit/>
          </a:bodyPr>
          <a:lstStyle/>
          <a:p>
            <a:pPr lvl="0">
              <a:lnSpc>
                <a:spcPct val="200000"/>
              </a:lnSpc>
            </a:pPr>
            <a:r>
              <a:rPr lang="en-US" sz="2000" b="1" dirty="0" smtClean="0">
                <a:solidFill>
                  <a:prstClr val="black"/>
                </a:solidFill>
                <a:latin typeface="Courier New" panose="02070309020205020404" pitchFamily="49" charset="0"/>
                <a:cs typeface="Courier New" panose="02070309020205020404" pitchFamily="49" charset="0"/>
              </a:rPr>
              <a:t>This conclusion </a:t>
            </a:r>
            <a:r>
              <a:rPr lang="en-US" sz="2000" b="1" dirty="0">
                <a:solidFill>
                  <a:prstClr val="black"/>
                </a:solidFill>
                <a:latin typeface="Courier New" panose="02070309020205020404" pitchFamily="49" charset="0"/>
                <a:cs typeface="Courier New" panose="02070309020205020404" pitchFamily="49" charset="0"/>
              </a:rPr>
              <a:t>led Burry to </a:t>
            </a:r>
            <a:r>
              <a:rPr lang="en-US" sz="2000" b="1" dirty="0">
                <a:solidFill>
                  <a:srgbClr val="FF00FF"/>
                </a:solidFill>
                <a:latin typeface="Courier New" panose="02070309020205020404" pitchFamily="49" charset="0"/>
                <a:cs typeface="Courier New" panose="02070309020205020404" pitchFamily="49" charset="0"/>
              </a:rPr>
              <a:t>short the market by persuading Goldman </a:t>
            </a:r>
            <a:r>
              <a:rPr lang="en-US" sz="2000" b="1" dirty="0" smtClean="0">
                <a:solidFill>
                  <a:srgbClr val="FF00FF"/>
                </a:solidFill>
                <a:latin typeface="Courier New" panose="02070309020205020404" pitchFamily="49" charset="0"/>
                <a:cs typeface="Courier New" panose="02070309020205020404" pitchFamily="49" charset="0"/>
              </a:rPr>
              <a:t>Sachs to </a:t>
            </a:r>
            <a:r>
              <a:rPr lang="en-US" sz="2000" b="1" dirty="0">
                <a:solidFill>
                  <a:srgbClr val="FF00FF"/>
                </a:solidFill>
                <a:latin typeface="Courier New" panose="02070309020205020404" pitchFamily="49" charset="0"/>
                <a:cs typeface="Courier New" panose="02070309020205020404" pitchFamily="49" charset="0"/>
              </a:rPr>
              <a:t>sell him credit default swaps against subprime deals he saw </a:t>
            </a:r>
            <a:r>
              <a:rPr lang="en-US" sz="2000" b="1" dirty="0" smtClean="0">
                <a:solidFill>
                  <a:srgbClr val="FF00FF"/>
                </a:solidFill>
                <a:latin typeface="Courier New" panose="02070309020205020404" pitchFamily="49" charset="0"/>
                <a:cs typeface="Courier New" panose="02070309020205020404" pitchFamily="49" charset="0"/>
              </a:rPr>
              <a:t>as vulnerable</a:t>
            </a:r>
            <a:r>
              <a:rPr lang="en-US" sz="2000" b="1" dirty="0">
                <a:solidFill>
                  <a:prstClr val="black"/>
                </a:solidFill>
                <a:latin typeface="Courier New" panose="02070309020205020404" pitchFamily="49" charset="0"/>
                <a:cs typeface="Courier New" panose="02070309020205020404" pitchFamily="49" charset="0"/>
              </a:rPr>
              <a:t>. This analysis proved correct, and Burry </a:t>
            </a:r>
            <a:r>
              <a:rPr lang="en-US" sz="2000" b="1" dirty="0" smtClean="0">
                <a:solidFill>
                  <a:prstClr val="black"/>
                </a:solidFill>
                <a:latin typeface="Courier New" panose="02070309020205020404" pitchFamily="49" charset="0"/>
                <a:cs typeface="Courier New" panose="02070309020205020404" pitchFamily="49" charset="0"/>
              </a:rPr>
              <a:t>profited accordingly</a:t>
            </a:r>
            <a:r>
              <a:rPr lang="en-US" sz="2000" b="1" dirty="0">
                <a:solidFill>
                  <a:prstClr val="black"/>
                </a:solidFill>
                <a:latin typeface="Courier New" panose="02070309020205020404" pitchFamily="49" charset="0"/>
                <a:cs typeface="Courier New" panose="02070309020205020404" pitchFamily="49" charset="0"/>
              </a:rPr>
              <a:t>. Though he suffered </a:t>
            </a:r>
            <a:r>
              <a:rPr lang="en-US" sz="2000" b="1" dirty="0">
                <a:solidFill>
                  <a:srgbClr val="FF0000"/>
                </a:solidFill>
                <a:latin typeface="Courier New" panose="02070309020205020404" pitchFamily="49" charset="0"/>
                <a:cs typeface="Courier New" panose="02070309020205020404" pitchFamily="49" charset="0"/>
              </a:rPr>
              <a:t>an investor revolt </a:t>
            </a:r>
            <a:r>
              <a:rPr lang="en-US" sz="2000" b="1" dirty="0">
                <a:solidFill>
                  <a:prstClr val="black"/>
                </a:solidFill>
                <a:latin typeface="Courier New" panose="02070309020205020404" pitchFamily="49" charset="0"/>
                <a:cs typeface="Courier New" panose="02070309020205020404" pitchFamily="49" charset="0"/>
              </a:rPr>
              <a:t>before </a:t>
            </a:r>
            <a:r>
              <a:rPr lang="en-US" sz="2000" b="1" dirty="0" smtClean="0">
                <a:solidFill>
                  <a:prstClr val="black"/>
                </a:solidFill>
                <a:latin typeface="Courier New" panose="02070309020205020404" pitchFamily="49" charset="0"/>
                <a:cs typeface="Courier New" panose="02070309020205020404" pitchFamily="49" charset="0"/>
              </a:rPr>
              <a:t>his predictions </a:t>
            </a:r>
            <a:r>
              <a:rPr lang="en-US" sz="2000" b="1" dirty="0">
                <a:solidFill>
                  <a:prstClr val="black"/>
                </a:solidFill>
                <a:latin typeface="Courier New" panose="02070309020205020404" pitchFamily="49" charset="0"/>
                <a:cs typeface="Courier New" panose="02070309020205020404" pitchFamily="49" charset="0"/>
              </a:rPr>
              <a:t>came true, he earned a personal profit of $100 million and</a:t>
            </a:r>
          </a:p>
          <a:p>
            <a:pPr lvl="0">
              <a:lnSpc>
                <a:spcPct val="200000"/>
              </a:lnSpc>
            </a:pPr>
            <a:r>
              <a:rPr lang="en-US" sz="2000" b="1" dirty="0">
                <a:solidFill>
                  <a:prstClr val="black"/>
                </a:solidFill>
                <a:latin typeface="Courier New" panose="02070309020205020404" pitchFamily="49" charset="0"/>
                <a:cs typeface="Courier New" panose="02070309020205020404" pitchFamily="49" charset="0"/>
              </a:rPr>
              <a:t>a profit for his remaining investors of more than $700 million</a:t>
            </a:r>
            <a:r>
              <a:rPr lang="en-US" sz="2000" b="1" dirty="0" smtClean="0">
                <a:solidFill>
                  <a:prstClr val="black"/>
                </a:solidFill>
                <a:latin typeface="Courier New" panose="02070309020205020404" pitchFamily="49" charset="0"/>
                <a:cs typeface="Courier New" panose="02070309020205020404" pitchFamily="49" charset="0"/>
              </a:rPr>
              <a:t>.</a:t>
            </a:r>
          </a:p>
          <a:p>
            <a:pPr lvl="0">
              <a:lnSpc>
                <a:spcPct val="150000"/>
              </a:lnSpc>
            </a:pPr>
            <a:endParaRPr lang="en-US" sz="2000" b="1"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223083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198" y="47285"/>
            <a:ext cx="9144000" cy="5016758"/>
          </a:xfrm>
          <a:prstGeom prst="rect">
            <a:avLst/>
          </a:prstGeom>
        </p:spPr>
        <p:txBody>
          <a:bodyPr wrap="square">
            <a:spAutoFit/>
          </a:bodyPr>
          <a:lstStyle/>
          <a:p>
            <a:pPr lvl="0">
              <a:lnSpc>
                <a:spcPct val="200000"/>
              </a:lnSpc>
            </a:pPr>
            <a:r>
              <a:rPr lang="en-US" sz="2000" b="1" dirty="0">
                <a:solidFill>
                  <a:srgbClr val="0000FF"/>
                </a:solidFill>
                <a:latin typeface="Courier New" panose="02070309020205020404" pitchFamily="49" charset="0"/>
                <a:cs typeface="Courier New" panose="02070309020205020404" pitchFamily="49" charset="0"/>
              </a:rPr>
              <a:t>Scion Capital ultimately recorded returns of 489.34 percent (net of fees and expenses) between its November 1, 2000 inception and June 2008. The S&amp;P 500 returned just over two percent over the same period</a:t>
            </a:r>
            <a:r>
              <a:rPr lang="en-US" sz="2000" b="1" dirty="0" smtClean="0">
                <a:solidFill>
                  <a:srgbClr val="0000FF"/>
                </a:solidFill>
                <a:latin typeface="Courier New" panose="02070309020205020404" pitchFamily="49" charset="0"/>
                <a:cs typeface="Courier New" panose="02070309020205020404" pitchFamily="49" charset="0"/>
              </a:rPr>
              <a:t>.</a:t>
            </a:r>
          </a:p>
          <a:p>
            <a:pPr lvl="0">
              <a:lnSpc>
                <a:spcPct val="200000"/>
              </a:lnSpc>
            </a:pPr>
            <a:r>
              <a:rPr lang="en-US" sz="2000" b="1" dirty="0" smtClean="0">
                <a:solidFill>
                  <a:srgbClr val="FF0000"/>
                </a:solidFill>
                <a:latin typeface="Courier New" panose="02070309020205020404" pitchFamily="49" charset="0"/>
                <a:cs typeface="Courier New" panose="02070309020205020404" pitchFamily="49" charset="0"/>
              </a:rPr>
              <a:t>IT SPEAKS VOLUMES THAT HIS RICH, “SOPHISTICATED”, INVESTORS COULD NOT SEE WHAT HE SAW!!!  THEY DID NOT UNDERSTAND THAT THE WHOLE DOOMSDAY MACHINE WAS GOING TO CRASH AND PULL THEM DOWN WITH IT.</a:t>
            </a:r>
            <a:endParaRPr lang="en-US" sz="2000" b="1" dirty="0">
              <a:solidFill>
                <a:srgbClr val="FF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273330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ase-Shiller-updated1.jpg"/>
          <p:cNvPicPr>
            <a:picLocks noChangeAspect="1"/>
          </p:cNvPicPr>
          <p:nvPr/>
        </p:nvPicPr>
        <p:blipFill>
          <a:blip r:embed="rId2" cstate="print"/>
          <a:stretch>
            <a:fillRect/>
          </a:stretch>
        </p:blipFill>
        <p:spPr>
          <a:xfrm>
            <a:off x="80311" y="0"/>
            <a:ext cx="8983378" cy="6858000"/>
          </a:xfrm>
          <a:prstGeom prst="rect">
            <a:avLst/>
          </a:prstGeom>
        </p:spPr>
      </p:pic>
    </p:spTree>
    <p:extLst>
      <p:ext uri="{BB962C8B-B14F-4D97-AF65-F5344CB8AC3E}">
        <p14:creationId xmlns:p14="http://schemas.microsoft.com/office/powerpoint/2010/main" val="3697104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3708708"/>
          </a:xfrm>
          <a:prstGeom prst="rect">
            <a:avLst/>
          </a:prstGeom>
        </p:spPr>
        <p:txBody>
          <a:bodyPr wrap="square">
            <a:spAutoFit/>
          </a:bodyPr>
          <a:lstStyle/>
          <a:p>
            <a:pPr>
              <a:lnSpc>
                <a:spcPct val="200000"/>
              </a:lnSpc>
            </a:pPr>
            <a:r>
              <a:rPr lang="en-US" sz="2000" b="1" dirty="0">
                <a:solidFill>
                  <a:srgbClr val="FF0000"/>
                </a:solidFill>
                <a:latin typeface="Courier New" panose="02070309020205020404" pitchFamily="49" charset="0"/>
                <a:cs typeface="Courier New" panose="02070309020205020404" pitchFamily="49" charset="0"/>
              </a:rPr>
              <a:t>Jamie Mai and Charlie </a:t>
            </a:r>
            <a:r>
              <a:rPr lang="en-US" sz="2000" b="1" dirty="0" err="1">
                <a:solidFill>
                  <a:srgbClr val="FF0000"/>
                </a:solidFill>
                <a:latin typeface="Courier New" panose="02070309020205020404" pitchFamily="49" charset="0"/>
                <a:cs typeface="Courier New" panose="02070309020205020404" pitchFamily="49" charset="0"/>
              </a:rPr>
              <a:t>Ledley</a:t>
            </a:r>
            <a:r>
              <a:rPr lang="en-US" sz="2000" b="1" dirty="0">
                <a:latin typeface="Courier New" panose="02070309020205020404" pitchFamily="49" charset="0"/>
                <a:cs typeface="Courier New" panose="02070309020205020404" pitchFamily="49" charset="0"/>
              </a:rPr>
              <a:t> founded </a:t>
            </a:r>
            <a:r>
              <a:rPr lang="en-US" sz="2000" b="1" dirty="0">
                <a:solidFill>
                  <a:srgbClr val="0000FF"/>
                </a:solidFill>
                <a:latin typeface="Courier New" panose="02070309020205020404" pitchFamily="49" charset="0"/>
                <a:cs typeface="Courier New" panose="02070309020205020404" pitchFamily="49" charset="0"/>
              </a:rPr>
              <a:t>Cornwall Capital Management in 2003</a:t>
            </a:r>
            <a:r>
              <a:rPr lang="en-US" sz="2000" b="1" dirty="0">
                <a:latin typeface="Courier New" panose="02070309020205020404" pitchFamily="49" charset="0"/>
                <a:cs typeface="Courier New" panose="02070309020205020404" pitchFamily="49" charset="0"/>
              </a:rPr>
              <a:t> with a Schwab </a:t>
            </a:r>
            <a:r>
              <a:rPr lang="en-US" sz="2000" b="1" dirty="0" smtClean="0">
                <a:latin typeface="Courier New" panose="02070309020205020404" pitchFamily="49" charset="0"/>
                <a:cs typeface="Courier New" panose="02070309020205020404" pitchFamily="49" charset="0"/>
              </a:rPr>
              <a:t>account </a:t>
            </a:r>
            <a:r>
              <a:rPr lang="en-US" sz="2000" b="1" dirty="0">
                <a:latin typeface="Courier New" panose="02070309020205020404" pitchFamily="49" charset="0"/>
                <a:cs typeface="Courier New" panose="02070309020205020404" pitchFamily="49" charset="0"/>
              </a:rPr>
              <a:t>containing $110,000.00.  They first invested in </a:t>
            </a:r>
            <a:r>
              <a:rPr lang="en-US" sz="2000" b="1" dirty="0" smtClean="0">
                <a:latin typeface="Courier New" panose="02070309020205020404" pitchFamily="49" charset="0"/>
                <a:cs typeface="Courier New" panose="02070309020205020404" pitchFamily="49" charset="0"/>
              </a:rPr>
              <a:t>options </a:t>
            </a:r>
            <a:r>
              <a:rPr lang="en-US" sz="2000" b="1" dirty="0">
                <a:latin typeface="Courier New" panose="02070309020205020404" pitchFamily="49" charset="0"/>
                <a:cs typeface="Courier New" panose="02070309020205020404" pitchFamily="49" charset="0"/>
              </a:rPr>
              <a:t>to buy stock (which they thoroughly researched).  Later they were later joined by </a:t>
            </a:r>
            <a:r>
              <a:rPr lang="en-US" sz="2000" b="1" dirty="0">
                <a:solidFill>
                  <a:srgbClr val="FF0000"/>
                </a:solidFill>
                <a:latin typeface="Courier New" panose="02070309020205020404" pitchFamily="49" charset="0"/>
                <a:cs typeface="Courier New" panose="02070309020205020404" pitchFamily="49" charset="0"/>
              </a:rPr>
              <a:t>Ben </a:t>
            </a:r>
            <a:r>
              <a:rPr lang="en-US" sz="2000" b="1" dirty="0" err="1" smtClean="0">
                <a:solidFill>
                  <a:srgbClr val="FF0000"/>
                </a:solidFill>
                <a:latin typeface="Courier New" panose="02070309020205020404" pitchFamily="49" charset="0"/>
                <a:cs typeface="Courier New" panose="02070309020205020404" pitchFamily="49" charset="0"/>
              </a:rPr>
              <a:t>Hockett</a:t>
            </a:r>
            <a:r>
              <a:rPr lang="en-US" sz="2000" b="1" dirty="0" smtClean="0">
                <a:solidFill>
                  <a:srgbClr val="FF0000"/>
                </a:solidFill>
                <a:latin typeface="Courier New" panose="02070309020205020404" pitchFamily="49" charset="0"/>
                <a:cs typeface="Courier New" panose="02070309020205020404" pitchFamily="49" charset="0"/>
              </a:rPr>
              <a:t> </a:t>
            </a:r>
            <a:r>
              <a:rPr lang="en-US" sz="2000" b="1" dirty="0">
                <a:latin typeface="Courier New" panose="02070309020205020404" pitchFamily="49" charset="0"/>
                <a:cs typeface="Courier New" panose="02070309020205020404" pitchFamily="49" charset="0"/>
              </a:rPr>
              <a:t>who knew more about how derivatives worked than they did.  </a:t>
            </a:r>
          </a:p>
        </p:txBody>
      </p:sp>
    </p:spTree>
    <p:extLst>
      <p:ext uri="{BB962C8B-B14F-4D97-AF65-F5344CB8AC3E}">
        <p14:creationId xmlns:p14="http://schemas.microsoft.com/office/powerpoint/2010/main" val="630505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3785652"/>
          </a:xfrm>
          <a:prstGeom prst="rect">
            <a:avLst/>
          </a:prstGeom>
        </p:spPr>
        <p:txBody>
          <a:bodyPr wrap="square">
            <a:spAutoFit/>
          </a:bodyPr>
          <a:lstStyle/>
          <a:p>
            <a:pPr lvl="0">
              <a:lnSpc>
                <a:spcPct val="200000"/>
              </a:lnSpc>
            </a:pPr>
            <a:r>
              <a:rPr lang="en-US" sz="2000" b="1" dirty="0">
                <a:solidFill>
                  <a:prstClr val="black"/>
                </a:solidFill>
                <a:latin typeface="Courier New" panose="02070309020205020404" pitchFamily="49" charset="0"/>
                <a:cs typeface="Courier New" panose="02070309020205020404" pitchFamily="49" charset="0"/>
              </a:rPr>
              <a:t>Ben managed to talk </a:t>
            </a:r>
            <a:r>
              <a:rPr lang="en-US" sz="2000" b="1" dirty="0">
                <a:solidFill>
                  <a:srgbClr val="FF00FF"/>
                </a:solidFill>
                <a:latin typeface="Courier New" panose="02070309020205020404" pitchFamily="49" charset="0"/>
                <a:cs typeface="Courier New" panose="02070309020205020404" pitchFamily="49" charset="0"/>
              </a:rPr>
              <a:t>Deutsche Bank </a:t>
            </a:r>
            <a:r>
              <a:rPr lang="en-US" sz="2000" b="1" dirty="0">
                <a:solidFill>
                  <a:prstClr val="black"/>
                </a:solidFill>
                <a:latin typeface="Courier New" panose="02070309020205020404" pitchFamily="49" charset="0"/>
                <a:cs typeface="Courier New" panose="02070309020205020404" pitchFamily="49" charset="0"/>
              </a:rPr>
              <a:t>into making an agreement with them dubbed </a:t>
            </a:r>
            <a:r>
              <a:rPr lang="en-US" sz="2000" b="1" dirty="0" smtClean="0">
                <a:solidFill>
                  <a:prstClr val="black"/>
                </a:solidFill>
                <a:latin typeface="Courier New" panose="02070309020205020404" pitchFamily="49" charset="0"/>
                <a:cs typeface="Courier New" panose="02070309020205020404" pitchFamily="49" charset="0"/>
              </a:rPr>
              <a:t>a </a:t>
            </a:r>
            <a:r>
              <a:rPr lang="en-US" sz="2000" b="1" dirty="0">
                <a:solidFill>
                  <a:prstClr val="black"/>
                </a:solidFill>
                <a:latin typeface="Courier New" panose="02070309020205020404" pitchFamily="49" charset="0"/>
                <a:cs typeface="Courier New" panose="02070309020205020404" pitchFamily="49" charset="0"/>
              </a:rPr>
              <a:t>"hunting license" or ISDA.  With an ISDA you could trade with the big Wall Street Firms which </a:t>
            </a:r>
            <a:r>
              <a:rPr lang="en-US" sz="2000" b="1" dirty="0" smtClean="0">
                <a:solidFill>
                  <a:prstClr val="black"/>
                </a:solidFill>
                <a:latin typeface="Courier New" panose="02070309020205020404" pitchFamily="49" charset="0"/>
                <a:cs typeface="Courier New" panose="02070309020205020404" pitchFamily="49" charset="0"/>
              </a:rPr>
              <a:t>meant </a:t>
            </a:r>
            <a:r>
              <a:rPr lang="en-US" sz="2000" b="1" dirty="0">
                <a:solidFill>
                  <a:prstClr val="black"/>
                </a:solidFill>
                <a:latin typeface="Courier New" panose="02070309020205020404" pitchFamily="49" charset="0"/>
                <a:cs typeface="Courier New" panose="02070309020205020404" pitchFamily="49" charset="0"/>
              </a:rPr>
              <a:t>that </a:t>
            </a:r>
            <a:r>
              <a:rPr lang="en-US" sz="2000" b="1" dirty="0">
                <a:solidFill>
                  <a:srgbClr val="FF0000"/>
                </a:solidFill>
                <a:latin typeface="Courier New" panose="02070309020205020404" pitchFamily="49" charset="0"/>
                <a:cs typeface="Courier New" panose="02070309020205020404" pitchFamily="49" charset="0"/>
              </a:rPr>
              <a:t>they could get into the business of </a:t>
            </a:r>
            <a:r>
              <a:rPr lang="en-US" sz="2000" b="1" dirty="0" smtClean="0">
                <a:solidFill>
                  <a:srgbClr val="FF0000"/>
                </a:solidFill>
                <a:latin typeface="Courier New" panose="02070309020205020404" pitchFamily="49" charset="0"/>
                <a:cs typeface="Courier New" panose="02070309020205020404" pitchFamily="49" charset="0"/>
              </a:rPr>
              <a:t>buying </a:t>
            </a:r>
            <a:r>
              <a:rPr lang="en-US" sz="2000" b="1" dirty="0">
                <a:solidFill>
                  <a:srgbClr val="FF0000"/>
                </a:solidFill>
                <a:latin typeface="Courier New" panose="02070309020205020404" pitchFamily="49" charset="0"/>
                <a:cs typeface="Courier New" panose="02070309020205020404" pitchFamily="49" charset="0"/>
              </a:rPr>
              <a:t>CDS against bad mortgage bonds</a:t>
            </a:r>
            <a:r>
              <a:rPr lang="en-US" sz="2000" b="1" dirty="0">
                <a:solidFill>
                  <a:prstClr val="black"/>
                </a:solidFill>
                <a:latin typeface="Courier New" panose="02070309020205020404" pitchFamily="49" charset="0"/>
                <a:cs typeface="Courier New" panose="02070309020205020404" pitchFamily="49" charset="0"/>
              </a:rPr>
              <a:t>.  They </a:t>
            </a:r>
            <a:r>
              <a:rPr lang="en-US" sz="2000" b="1" dirty="0" smtClean="0">
                <a:solidFill>
                  <a:prstClr val="black"/>
                </a:solidFill>
                <a:latin typeface="Courier New" panose="02070309020205020404" pitchFamily="49" charset="0"/>
                <a:cs typeface="Courier New" panose="02070309020205020404" pitchFamily="49" charset="0"/>
              </a:rPr>
              <a:t>began </a:t>
            </a:r>
            <a:r>
              <a:rPr lang="en-US" sz="2000" b="1" dirty="0">
                <a:solidFill>
                  <a:prstClr val="black"/>
                </a:solidFill>
                <a:latin typeface="Courier New" panose="02070309020205020404" pitchFamily="49" charset="0"/>
                <a:cs typeface="Courier New" panose="02070309020205020404" pitchFamily="49" charset="0"/>
              </a:rPr>
              <a:t>doing the investments in late 2006.  </a:t>
            </a:r>
            <a:r>
              <a:rPr lang="en-US" sz="2000" b="1" dirty="0">
                <a:solidFill>
                  <a:srgbClr val="0000FF"/>
                </a:solidFill>
                <a:latin typeface="Courier New" panose="02070309020205020404" pitchFamily="49" charset="0"/>
                <a:cs typeface="Courier New" panose="02070309020205020404" pitchFamily="49" charset="0"/>
              </a:rPr>
              <a:t>Just in </a:t>
            </a:r>
            <a:r>
              <a:rPr lang="en-US" sz="2000" b="1" dirty="0" smtClean="0">
                <a:solidFill>
                  <a:srgbClr val="0000FF"/>
                </a:solidFill>
                <a:latin typeface="Courier New" panose="02070309020205020404" pitchFamily="49" charset="0"/>
                <a:cs typeface="Courier New" panose="02070309020205020404" pitchFamily="49" charset="0"/>
              </a:rPr>
              <a:t>Time as it turned out</a:t>
            </a:r>
            <a:r>
              <a:rPr lang="en-US" sz="2000" b="1" dirty="0" smtClean="0">
                <a:solidFill>
                  <a:prstClr val="black"/>
                </a:solidFill>
                <a:latin typeface="Courier New" panose="02070309020205020404" pitchFamily="49" charset="0"/>
                <a:cs typeface="Courier New" panose="02070309020205020404" pitchFamily="49" charset="0"/>
              </a:rPr>
              <a:t>.</a:t>
            </a:r>
            <a:endParaRPr lang="en-US" sz="2000" b="1" dirty="0">
              <a:solidFill>
                <a:prstClr val="black"/>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17609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52400"/>
            <a:ext cx="9144000" cy="4401205"/>
          </a:xfrm>
          <a:prstGeom prst="rect">
            <a:avLst/>
          </a:prstGeom>
        </p:spPr>
        <p:txBody>
          <a:bodyPr wrap="square">
            <a:spAutoFit/>
          </a:bodyPr>
          <a:lstStyle/>
          <a:p>
            <a:pPr>
              <a:lnSpc>
                <a:spcPct val="200000"/>
              </a:lnSpc>
            </a:pPr>
            <a:r>
              <a:rPr lang="en-US" sz="2000" b="1" dirty="0">
                <a:latin typeface="Courier New" panose="02070309020205020404" pitchFamily="49" charset="0"/>
                <a:cs typeface="Courier New" panose="02070309020205020404" pitchFamily="49" charset="0"/>
              </a:rPr>
              <a:t>(p. 132) </a:t>
            </a:r>
            <a:r>
              <a:rPr lang="en-US" sz="2000" b="1" dirty="0">
                <a:solidFill>
                  <a:srgbClr val="FF00FF"/>
                </a:solidFill>
                <a:latin typeface="Courier New" panose="02070309020205020404" pitchFamily="49" charset="0"/>
                <a:cs typeface="Courier New" panose="02070309020205020404" pitchFamily="49" charset="0"/>
              </a:rPr>
              <a:t>"On October 16, 2006, they bought from Greg Lippmann's trading desk $7.5 million in Credit Default Swaps on the double-A tranche of a CDO </a:t>
            </a:r>
            <a:r>
              <a:rPr lang="en-US" sz="2000" b="1" dirty="0" smtClean="0">
                <a:solidFill>
                  <a:srgbClr val="FF00FF"/>
                </a:solidFill>
                <a:latin typeface="Courier New" panose="02070309020205020404" pitchFamily="49" charset="0"/>
                <a:cs typeface="Courier New" panose="02070309020205020404" pitchFamily="49" charset="0"/>
              </a:rPr>
              <a:t>named </a:t>
            </a:r>
            <a:r>
              <a:rPr lang="en-US" sz="2000" b="1" dirty="0">
                <a:solidFill>
                  <a:srgbClr val="FF00FF"/>
                </a:solidFill>
                <a:latin typeface="Courier New" panose="02070309020205020404" pitchFamily="49" charset="0"/>
                <a:cs typeface="Courier New" panose="02070309020205020404" pitchFamily="49" charset="0"/>
              </a:rPr>
              <a:t>... Pine Mountain.</a:t>
            </a:r>
            <a:r>
              <a:rPr lang="en-US" sz="2000" b="1" dirty="0">
                <a:latin typeface="Courier New" panose="02070309020205020404" pitchFamily="49" charset="0"/>
                <a:cs typeface="Courier New" panose="02070309020205020404" pitchFamily="49" charset="0"/>
              </a:rPr>
              <a:t>  </a:t>
            </a:r>
            <a:r>
              <a:rPr lang="en-US" sz="2000" b="1" dirty="0">
                <a:solidFill>
                  <a:srgbClr val="0000FF"/>
                </a:solidFill>
                <a:latin typeface="Courier New" panose="02070309020205020404" pitchFamily="49" charset="0"/>
                <a:cs typeface="Courier New" panose="02070309020205020404" pitchFamily="49" charset="0"/>
              </a:rPr>
              <a:t>Four days later, Bear Stearns sold them $50 million more.  </a:t>
            </a:r>
            <a:r>
              <a:rPr lang="en-US" sz="2000" b="1" dirty="0">
                <a:latin typeface="Courier New" panose="02070309020205020404" pitchFamily="49" charset="0"/>
                <a:cs typeface="Courier New" panose="02070309020205020404" pitchFamily="49" charset="0"/>
              </a:rPr>
              <a:t>'They knew Ace somehow,' said the </a:t>
            </a:r>
            <a:r>
              <a:rPr lang="en-US" sz="2000" b="1" dirty="0" smtClean="0">
                <a:latin typeface="Courier New" panose="02070309020205020404" pitchFamily="49" charset="0"/>
                <a:cs typeface="Courier New" panose="02070309020205020404" pitchFamily="49" charset="0"/>
              </a:rPr>
              <a:t>bear Stearns </a:t>
            </a:r>
            <a:r>
              <a:rPr lang="en-US" sz="2000" b="1" dirty="0">
                <a:latin typeface="Courier New" panose="02070309020205020404" pitchFamily="49" charset="0"/>
                <a:cs typeface="Courier New" panose="02070309020205020404" pitchFamily="49" charset="0"/>
              </a:rPr>
              <a:t>credit default </a:t>
            </a:r>
            <a:r>
              <a:rPr lang="en-US" sz="2000" b="1" dirty="0" smtClean="0">
                <a:latin typeface="Courier New" panose="02070309020205020404" pitchFamily="49" charset="0"/>
                <a:cs typeface="Courier New" panose="02070309020205020404" pitchFamily="49" charset="0"/>
              </a:rPr>
              <a:t>swap </a:t>
            </a:r>
            <a:r>
              <a:rPr lang="en-US" sz="2000" b="1" dirty="0">
                <a:latin typeface="Courier New" panose="02070309020205020404" pitchFamily="49" charset="0"/>
                <a:cs typeface="Courier New" panose="02070309020205020404" pitchFamily="49" charset="0"/>
              </a:rPr>
              <a:t>salesman.  'So we wound up dealing with them.'"</a:t>
            </a:r>
          </a:p>
        </p:txBody>
      </p:sp>
    </p:spTree>
    <p:extLst>
      <p:ext uri="{BB962C8B-B14F-4D97-AF65-F5344CB8AC3E}">
        <p14:creationId xmlns:p14="http://schemas.microsoft.com/office/powerpoint/2010/main" val="3164338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910" y="762000"/>
            <a:ext cx="9114090" cy="2308324"/>
          </a:xfrm>
          <a:prstGeom prst="rect">
            <a:avLst/>
          </a:prstGeom>
        </p:spPr>
        <p:txBody>
          <a:bodyPr wrap="square">
            <a:spAutoFit/>
          </a:bodyPr>
          <a:lstStyle/>
          <a:p>
            <a:pPr>
              <a:lnSpc>
                <a:spcPct val="200000"/>
              </a:lnSpc>
            </a:pPr>
            <a:r>
              <a:rPr lang="en-US" sz="2400" b="1" dirty="0" smtClean="0">
                <a:latin typeface="Courier New" panose="02070309020205020404" pitchFamily="49" charset="0"/>
                <a:cs typeface="Courier New" panose="02070309020205020404" pitchFamily="49" charset="0"/>
              </a:rPr>
              <a:t>The </a:t>
            </a:r>
            <a:r>
              <a:rPr lang="en-US" sz="2400" b="1" dirty="0">
                <a:latin typeface="Courier New" panose="02070309020205020404" pitchFamily="49" charset="0"/>
                <a:cs typeface="Courier New" panose="02070309020205020404" pitchFamily="49" charset="0"/>
              </a:rPr>
              <a:t>founders </a:t>
            </a:r>
            <a:r>
              <a:rPr lang="en-US" sz="2400" b="1" dirty="0" smtClean="0">
                <a:latin typeface="Courier New" panose="02070309020205020404" pitchFamily="49" charset="0"/>
                <a:cs typeface="Courier New" panose="02070309020205020404" pitchFamily="49" charset="0"/>
              </a:rPr>
              <a:t>of Cornwall </a:t>
            </a:r>
            <a:r>
              <a:rPr lang="en-US" sz="2400" b="1" dirty="0">
                <a:latin typeface="Courier New" panose="02070309020205020404" pitchFamily="49" charset="0"/>
                <a:cs typeface="Courier New" panose="02070309020205020404" pitchFamily="49" charset="0"/>
              </a:rPr>
              <a:t>Capital, who started a hedge fund in their garage </a:t>
            </a:r>
            <a:r>
              <a:rPr lang="en-US" sz="2400" b="1" dirty="0" smtClean="0">
                <a:latin typeface="Courier New" panose="02070309020205020404" pitchFamily="49" charset="0"/>
                <a:cs typeface="Courier New" panose="02070309020205020404" pitchFamily="49" charset="0"/>
              </a:rPr>
              <a:t>with $110,000, built </a:t>
            </a:r>
            <a:r>
              <a:rPr lang="en-US" sz="2400" b="1" dirty="0">
                <a:latin typeface="Courier New" panose="02070309020205020404" pitchFamily="49" charset="0"/>
                <a:cs typeface="Courier New" panose="02070309020205020404" pitchFamily="49" charset="0"/>
              </a:rPr>
              <a:t>it into </a:t>
            </a:r>
            <a:r>
              <a:rPr lang="en-US" sz="2400" b="1" dirty="0">
                <a:solidFill>
                  <a:srgbClr val="FF00FF"/>
                </a:solidFill>
                <a:latin typeface="Courier New" panose="02070309020205020404" pitchFamily="49" charset="0"/>
                <a:cs typeface="Courier New" panose="02070309020205020404" pitchFamily="49" charset="0"/>
              </a:rPr>
              <a:t>$</a:t>
            </a:r>
            <a:r>
              <a:rPr lang="en-US" sz="2400" b="1" dirty="0" smtClean="0">
                <a:solidFill>
                  <a:srgbClr val="FF00FF"/>
                </a:solidFill>
                <a:latin typeface="Courier New" panose="02070309020205020404" pitchFamily="49" charset="0"/>
                <a:cs typeface="Courier New" panose="02070309020205020404" pitchFamily="49" charset="0"/>
              </a:rPr>
              <a:t>135 </a:t>
            </a:r>
            <a:r>
              <a:rPr lang="en-US" sz="2400" b="1" dirty="0">
                <a:solidFill>
                  <a:srgbClr val="FF00FF"/>
                </a:solidFill>
                <a:latin typeface="Courier New" panose="02070309020205020404" pitchFamily="49" charset="0"/>
                <a:cs typeface="Courier New" panose="02070309020205020404" pitchFamily="49" charset="0"/>
              </a:rPr>
              <a:t>million when the market </a:t>
            </a:r>
            <a:r>
              <a:rPr lang="en-US" sz="2400" b="1" dirty="0" smtClean="0">
                <a:solidFill>
                  <a:srgbClr val="FF00FF"/>
                </a:solidFill>
                <a:latin typeface="Courier New" panose="02070309020205020404" pitchFamily="49" charset="0"/>
                <a:cs typeface="Courier New" panose="02070309020205020404" pitchFamily="49" charset="0"/>
              </a:rPr>
              <a:t>crashed.</a:t>
            </a:r>
            <a:endParaRPr lang="en-US" sz="2400" b="1" dirty="0">
              <a:solidFill>
                <a:srgbClr val="FF00FF"/>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029562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016758"/>
          </a:xfrm>
          <a:prstGeom prst="rect">
            <a:avLst/>
          </a:prstGeom>
        </p:spPr>
        <p:txBody>
          <a:bodyPr wrap="square">
            <a:spAutoFit/>
          </a:bodyPr>
          <a:lstStyle/>
          <a:p>
            <a:pPr>
              <a:lnSpc>
                <a:spcPct val="200000"/>
              </a:lnSpc>
            </a:pPr>
            <a:r>
              <a:rPr lang="en-US" sz="2000" b="1" dirty="0">
                <a:latin typeface="Courier New" panose="02070309020205020404" pitchFamily="49" charset="0"/>
                <a:cs typeface="Courier New" panose="02070309020205020404" pitchFamily="49" charset="0"/>
              </a:rPr>
              <a:t>(p. 244) "</a:t>
            </a:r>
            <a:r>
              <a:rPr lang="en-US" sz="2000" b="1" dirty="0">
                <a:solidFill>
                  <a:srgbClr val="FF0000"/>
                </a:solidFill>
                <a:latin typeface="Courier New" panose="02070309020205020404" pitchFamily="49" charset="0"/>
                <a:cs typeface="Courier New" panose="02070309020205020404" pitchFamily="49" charset="0"/>
              </a:rPr>
              <a:t>The big Wall Street firms, seemingly so shrewd and </a:t>
            </a:r>
            <a:r>
              <a:rPr lang="en-US" sz="2000" b="1" dirty="0" smtClean="0">
                <a:solidFill>
                  <a:srgbClr val="FF0000"/>
                </a:solidFill>
                <a:latin typeface="Courier New" panose="02070309020205020404" pitchFamily="49" charset="0"/>
                <a:cs typeface="Courier New" panose="02070309020205020404" pitchFamily="49" charset="0"/>
              </a:rPr>
              <a:t>self-interested</a:t>
            </a:r>
            <a:r>
              <a:rPr lang="en-US" sz="2000" b="1" dirty="0">
                <a:solidFill>
                  <a:srgbClr val="FF0000"/>
                </a:solidFill>
                <a:latin typeface="Courier New" panose="02070309020205020404" pitchFamily="49" charset="0"/>
                <a:cs typeface="Courier New" panose="02070309020205020404" pitchFamily="49" charset="0"/>
              </a:rPr>
              <a:t>, had somehow become the dumb money</a:t>
            </a:r>
            <a:r>
              <a:rPr lang="en-US" sz="2000" b="1" dirty="0">
                <a:latin typeface="Courier New" panose="02070309020205020404" pitchFamily="49" charset="0"/>
                <a:cs typeface="Courier New" panose="02070309020205020404" pitchFamily="49" charset="0"/>
              </a:rPr>
              <a:t>.  The people who ran them did not </a:t>
            </a:r>
            <a:r>
              <a:rPr lang="en-US" sz="2000" b="1" dirty="0" smtClean="0">
                <a:latin typeface="Courier New" panose="02070309020205020404" pitchFamily="49" charset="0"/>
                <a:cs typeface="Courier New" panose="02070309020205020404" pitchFamily="49" charset="0"/>
              </a:rPr>
              <a:t>understand </a:t>
            </a:r>
            <a:r>
              <a:rPr lang="en-US" sz="2000" b="1" dirty="0">
                <a:latin typeface="Courier New" panose="02070309020205020404" pitchFamily="49" charset="0"/>
                <a:cs typeface="Courier New" panose="02070309020205020404" pitchFamily="49" charset="0"/>
              </a:rPr>
              <a:t>their own businesses, and their regulators obviously knew even less.  </a:t>
            </a:r>
            <a:r>
              <a:rPr lang="en-US" sz="2000" b="1" dirty="0" smtClean="0">
                <a:solidFill>
                  <a:srgbClr val="0000FF"/>
                </a:solidFill>
                <a:latin typeface="Courier New" panose="02070309020205020404" pitchFamily="49" charset="0"/>
                <a:cs typeface="Courier New" panose="02070309020205020404" pitchFamily="49" charset="0"/>
              </a:rPr>
              <a:t>Charlie [</a:t>
            </a:r>
            <a:r>
              <a:rPr lang="en-US" sz="2000" b="1" dirty="0" err="1" smtClean="0">
                <a:solidFill>
                  <a:srgbClr val="0000FF"/>
                </a:solidFill>
                <a:latin typeface="Courier New" panose="02070309020205020404" pitchFamily="49" charset="0"/>
                <a:cs typeface="Courier New" panose="02070309020205020404" pitchFamily="49" charset="0"/>
              </a:rPr>
              <a:t>Ledley</a:t>
            </a:r>
            <a:r>
              <a:rPr lang="en-US" sz="2000" b="1" dirty="0" smtClean="0">
                <a:solidFill>
                  <a:srgbClr val="0000FF"/>
                </a:solidFill>
                <a:latin typeface="Courier New" panose="02070309020205020404" pitchFamily="49" charset="0"/>
                <a:cs typeface="Courier New" panose="02070309020205020404" pitchFamily="49" charset="0"/>
              </a:rPr>
              <a:t>] </a:t>
            </a:r>
            <a:r>
              <a:rPr lang="en-US" sz="2000" b="1" dirty="0">
                <a:solidFill>
                  <a:srgbClr val="0000FF"/>
                </a:solidFill>
                <a:latin typeface="Courier New" panose="02070309020205020404" pitchFamily="49" charset="0"/>
                <a:cs typeface="Courier New" panose="02070309020205020404" pitchFamily="49" charset="0"/>
              </a:rPr>
              <a:t>and </a:t>
            </a:r>
            <a:r>
              <a:rPr lang="en-US" sz="2000" b="1" dirty="0" smtClean="0">
                <a:solidFill>
                  <a:srgbClr val="0000FF"/>
                </a:solidFill>
                <a:latin typeface="Courier New" panose="02070309020205020404" pitchFamily="49" charset="0"/>
                <a:cs typeface="Courier New" panose="02070309020205020404" pitchFamily="49" charset="0"/>
              </a:rPr>
              <a:t>Jamie [Mai] </a:t>
            </a:r>
            <a:r>
              <a:rPr lang="en-US" sz="2000" b="1" dirty="0">
                <a:solidFill>
                  <a:srgbClr val="0000FF"/>
                </a:solidFill>
                <a:latin typeface="Courier New" panose="02070309020205020404" pitchFamily="49" charset="0"/>
                <a:cs typeface="Courier New" panose="02070309020205020404" pitchFamily="49" charset="0"/>
              </a:rPr>
              <a:t>had always sort of </a:t>
            </a:r>
            <a:r>
              <a:rPr lang="en-US" sz="2000" b="1" dirty="0">
                <a:solidFill>
                  <a:srgbClr val="FF00FF"/>
                </a:solidFill>
                <a:latin typeface="Courier New" panose="02070309020205020404" pitchFamily="49" charset="0"/>
                <a:cs typeface="Courier New" panose="02070309020205020404" pitchFamily="49" charset="0"/>
              </a:rPr>
              <a:t>assumed that there was </a:t>
            </a:r>
            <a:r>
              <a:rPr lang="en-US" sz="2000" b="1" dirty="0" smtClean="0">
                <a:solidFill>
                  <a:srgbClr val="FF00FF"/>
                </a:solidFill>
                <a:latin typeface="Courier New" panose="02070309020205020404" pitchFamily="49" charset="0"/>
                <a:cs typeface="Courier New" panose="02070309020205020404" pitchFamily="49" charset="0"/>
              </a:rPr>
              <a:t>some </a:t>
            </a:r>
            <a:r>
              <a:rPr lang="en-US" sz="2000" b="1" dirty="0">
                <a:solidFill>
                  <a:srgbClr val="FF00FF"/>
                </a:solidFill>
                <a:latin typeface="Courier New" panose="02070309020205020404" pitchFamily="49" charset="0"/>
                <a:cs typeface="Courier New" panose="02070309020205020404" pitchFamily="49" charset="0"/>
              </a:rPr>
              <a:t>grown-up in charge of the financial system</a:t>
            </a:r>
            <a:r>
              <a:rPr lang="en-US" sz="2000" b="1" dirty="0">
                <a:solidFill>
                  <a:srgbClr val="0000FF"/>
                </a:solidFill>
                <a:latin typeface="Courier New" panose="02070309020205020404" pitchFamily="49" charset="0"/>
                <a:cs typeface="Courier New" panose="02070309020205020404" pitchFamily="49" charset="0"/>
              </a:rPr>
              <a:t> whom they </a:t>
            </a:r>
            <a:r>
              <a:rPr lang="en-US" sz="2000" b="1" dirty="0" smtClean="0">
                <a:solidFill>
                  <a:srgbClr val="0000FF"/>
                </a:solidFill>
                <a:latin typeface="Courier New" panose="02070309020205020404" pitchFamily="49" charset="0"/>
                <a:cs typeface="Courier New" panose="02070309020205020404" pitchFamily="49" charset="0"/>
              </a:rPr>
              <a:t>had </a:t>
            </a:r>
            <a:r>
              <a:rPr lang="en-US" sz="2000" b="1" dirty="0">
                <a:solidFill>
                  <a:srgbClr val="0000FF"/>
                </a:solidFill>
                <a:latin typeface="Courier New" panose="02070309020205020404" pitchFamily="49" charset="0"/>
                <a:cs typeface="Courier New" panose="02070309020205020404" pitchFamily="49" charset="0"/>
              </a:rPr>
              <a:t>never met; now they saw there was not." </a:t>
            </a:r>
            <a:r>
              <a:rPr lang="en-US" sz="2000" b="1" dirty="0">
                <a:latin typeface="Courier New" panose="02070309020205020404" pitchFamily="49" charset="0"/>
                <a:cs typeface="Courier New" panose="02070309020205020404" pitchFamily="49" charset="0"/>
              </a:rPr>
              <a:t>(September, 2008)</a:t>
            </a:r>
          </a:p>
        </p:txBody>
      </p:sp>
    </p:spTree>
    <p:extLst>
      <p:ext uri="{BB962C8B-B14F-4D97-AF65-F5344CB8AC3E}">
        <p14:creationId xmlns:p14="http://schemas.microsoft.com/office/powerpoint/2010/main" val="2985927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364162"/>
          </a:xfrm>
        </p:spPr>
        <p:txBody>
          <a:bodyPr>
            <a:normAutofit/>
          </a:bodyPr>
          <a:lstStyle/>
          <a:p>
            <a:pPr algn="l"/>
            <a:r>
              <a:rPr lang="en-US" dirty="0" smtClean="0"/>
              <a:t>When the </a:t>
            </a:r>
            <a:r>
              <a:rPr lang="en-US" dirty="0" smtClean="0">
                <a:solidFill>
                  <a:srgbClr val="FF0000"/>
                </a:solidFill>
              </a:rPr>
              <a:t>Housing Bubble </a:t>
            </a:r>
            <a:r>
              <a:rPr lang="en-US" dirty="0" smtClean="0"/>
              <a:t>Popped it triggered a classic </a:t>
            </a:r>
            <a:r>
              <a:rPr lang="en-US" i="1" dirty="0" smtClean="0">
                <a:solidFill>
                  <a:srgbClr val="FF00FF"/>
                </a:solidFill>
              </a:rPr>
              <a:t>Bank Run</a:t>
            </a:r>
            <a:r>
              <a:rPr lang="en-US" i="1" dirty="0" smtClean="0"/>
              <a:t>.</a:t>
            </a:r>
            <a:br>
              <a:rPr lang="en-US" i="1" dirty="0" smtClean="0"/>
            </a:br>
            <a:r>
              <a:rPr lang="en-US" i="1" dirty="0" smtClean="0"/>
              <a:t/>
            </a:r>
            <a:br>
              <a:rPr lang="en-US" i="1" dirty="0" smtClean="0"/>
            </a:br>
            <a:r>
              <a:rPr lang="en-US" dirty="0" smtClean="0"/>
              <a:t>Only it was </a:t>
            </a:r>
            <a:r>
              <a:rPr lang="en-US" dirty="0" smtClean="0">
                <a:solidFill>
                  <a:srgbClr val="FF00FF"/>
                </a:solidFill>
              </a:rPr>
              <a:t>a Run on the Shadow Banking System</a:t>
            </a:r>
            <a:r>
              <a:rPr lang="en-US" dirty="0" smtClean="0"/>
              <a:t>.</a:t>
            </a:r>
            <a:br>
              <a:rPr lang="en-US" dirty="0" smtClean="0"/>
            </a:br>
            <a:r>
              <a:rPr lang="en-US" dirty="0" smtClean="0"/>
              <a:t/>
            </a:r>
            <a:br>
              <a:rPr lang="en-US" dirty="0" smtClean="0"/>
            </a:br>
            <a:r>
              <a:rPr lang="en-US" dirty="0" smtClean="0"/>
              <a:t>This Brought the Economy Down.</a:t>
            </a:r>
            <a:endParaRPr lang="en-US" dirty="0"/>
          </a:p>
        </p:txBody>
      </p:sp>
    </p:spTree>
    <p:extLst>
      <p:ext uri="{BB962C8B-B14F-4D97-AF65-F5344CB8AC3E}">
        <p14:creationId xmlns:p14="http://schemas.microsoft.com/office/powerpoint/2010/main" val="431860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What is a Bubble??</a:t>
            </a:r>
          </a:p>
          <a:p>
            <a:r>
              <a:rPr lang="en-US" dirty="0" smtClean="0">
                <a:solidFill>
                  <a:srgbClr val="FF00FF"/>
                </a:solidFill>
              </a:rPr>
              <a:t>“This Dance Can go on Forever”</a:t>
            </a:r>
          </a:p>
          <a:p>
            <a:endParaRPr lang="en-US" dirty="0" smtClean="0">
              <a:solidFill>
                <a:srgbClr val="FF00FF"/>
              </a:solidFill>
            </a:endParaRPr>
          </a:p>
          <a:p>
            <a:r>
              <a:rPr lang="en-US" dirty="0" smtClean="0">
                <a:solidFill>
                  <a:srgbClr val="FF00FF"/>
                </a:solidFill>
              </a:rPr>
              <a:t>Basically – “If it is too good to be true…..it ain’t”</a:t>
            </a:r>
            <a:endParaRPr lang="en-US" dirty="0">
              <a:solidFill>
                <a:srgbClr val="FF00FF"/>
              </a:solidFill>
            </a:endParaRPr>
          </a:p>
        </p:txBody>
      </p:sp>
    </p:spTree>
    <p:extLst>
      <p:ext uri="{BB962C8B-B14F-4D97-AF65-F5344CB8AC3E}">
        <p14:creationId xmlns:p14="http://schemas.microsoft.com/office/powerpoint/2010/main" val="129877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solidFill>
                  <a:srgbClr val="00B0F0"/>
                </a:solidFill>
              </a:rPr>
              <a:t>Asset Bubbles </a:t>
            </a:r>
            <a:r>
              <a:rPr lang="en-US" dirty="0" smtClean="0"/>
              <a:t>and </a:t>
            </a:r>
            <a:r>
              <a:rPr lang="en-US" dirty="0" smtClean="0">
                <a:solidFill>
                  <a:srgbClr val="00B0F0"/>
                </a:solidFill>
              </a:rPr>
              <a:t>Political Bubbles </a:t>
            </a:r>
            <a:r>
              <a:rPr lang="en-US" dirty="0" smtClean="0"/>
              <a:t>are shaped by:  </a:t>
            </a:r>
            <a:r>
              <a:rPr lang="en-US" dirty="0" smtClean="0">
                <a:solidFill>
                  <a:srgbClr val="FF0000"/>
                </a:solidFill>
              </a:rPr>
              <a:t>Ideologies (Beliefs)</a:t>
            </a:r>
            <a:r>
              <a:rPr lang="en-US" dirty="0" smtClean="0"/>
              <a:t>; </a:t>
            </a:r>
            <a:r>
              <a:rPr lang="en-US" dirty="0" smtClean="0">
                <a:solidFill>
                  <a:srgbClr val="FF0000"/>
                </a:solidFill>
              </a:rPr>
              <a:t>Institutions</a:t>
            </a:r>
            <a:r>
              <a:rPr lang="en-US" dirty="0" smtClean="0"/>
              <a:t>; and </a:t>
            </a:r>
            <a:r>
              <a:rPr lang="en-US" dirty="0" smtClean="0">
                <a:solidFill>
                  <a:srgbClr val="FF0000"/>
                </a:solidFill>
              </a:rPr>
              <a:t>Interests</a:t>
            </a:r>
            <a:endParaRPr lang="en-US" dirty="0">
              <a:solidFill>
                <a:srgbClr val="FF0000"/>
              </a:solidFill>
            </a:endParaRPr>
          </a:p>
        </p:txBody>
      </p:sp>
    </p:spTree>
    <p:extLst>
      <p:ext uri="{BB962C8B-B14F-4D97-AF65-F5344CB8AC3E}">
        <p14:creationId xmlns:p14="http://schemas.microsoft.com/office/powerpoint/2010/main" val="3417068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Economic Bubbles</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00B0F0"/>
                </a:solidFill>
              </a:rPr>
              <a:t>Stock Market c. 1927 – 1929</a:t>
            </a:r>
            <a:r>
              <a:rPr lang="en-US" dirty="0" smtClean="0"/>
              <a:t>.</a:t>
            </a:r>
          </a:p>
          <a:p>
            <a:pPr lvl="1"/>
            <a:r>
              <a:rPr lang="en-US" dirty="0" smtClean="0"/>
              <a:t>“Irrational Exuberance”</a:t>
            </a:r>
          </a:p>
          <a:p>
            <a:r>
              <a:rPr lang="en-US" dirty="0" smtClean="0">
                <a:solidFill>
                  <a:srgbClr val="00B0F0"/>
                </a:solidFill>
              </a:rPr>
              <a:t>Dot Com Bubble in the late 1990s</a:t>
            </a:r>
            <a:r>
              <a:rPr lang="en-US" dirty="0" smtClean="0"/>
              <a:t>.</a:t>
            </a:r>
          </a:p>
          <a:p>
            <a:pPr lvl="1"/>
            <a:r>
              <a:rPr lang="en-US" dirty="0" smtClean="0"/>
              <a:t>New Information Economy was emerging.  “Bricks and Mortar”  will be a thing of the past.</a:t>
            </a:r>
          </a:p>
          <a:p>
            <a:r>
              <a:rPr lang="en-US" dirty="0" smtClean="0">
                <a:solidFill>
                  <a:srgbClr val="00B0F0"/>
                </a:solidFill>
              </a:rPr>
              <a:t>Housing Bubble late 1990s – 2006</a:t>
            </a:r>
            <a:r>
              <a:rPr lang="en-US" dirty="0" smtClean="0"/>
              <a:t>.</a:t>
            </a:r>
          </a:p>
          <a:p>
            <a:pPr lvl="1"/>
            <a:r>
              <a:rPr lang="en-US" dirty="0" smtClean="0"/>
              <a:t>Globalization and a Savings Glut from Developing countries could drive interest rates to permanently low levels.</a:t>
            </a:r>
            <a:endParaRPr lang="en-US" dirty="0"/>
          </a:p>
        </p:txBody>
      </p:sp>
    </p:spTree>
    <p:extLst>
      <p:ext uri="{BB962C8B-B14F-4D97-AF65-F5344CB8AC3E}">
        <p14:creationId xmlns:p14="http://schemas.microsoft.com/office/powerpoint/2010/main" val="2271632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FF"/>
                </a:solidFill>
              </a:rPr>
              <a:t>Political Bubbles</a:t>
            </a:r>
            <a:endParaRPr lang="en-US" dirty="0">
              <a:solidFill>
                <a:srgbClr val="FF00FF"/>
              </a:solidFill>
            </a:endParaRPr>
          </a:p>
        </p:txBody>
      </p:sp>
      <p:sp>
        <p:nvSpPr>
          <p:cNvPr id="3" name="Content Placeholder 2"/>
          <p:cNvSpPr>
            <a:spLocks noGrp="1"/>
          </p:cNvSpPr>
          <p:nvPr>
            <p:ph idx="1"/>
          </p:nvPr>
        </p:nvSpPr>
        <p:spPr/>
        <p:txBody>
          <a:bodyPr>
            <a:normAutofit fontScale="92500" lnSpcReduction="10000"/>
          </a:bodyPr>
          <a:lstStyle/>
          <a:p>
            <a:r>
              <a:rPr lang="en-US" dirty="0" smtClean="0">
                <a:solidFill>
                  <a:srgbClr val="FF0000"/>
                </a:solidFill>
              </a:rPr>
              <a:t>Stock Market c. 1927 – 1929</a:t>
            </a:r>
            <a:r>
              <a:rPr lang="en-US" dirty="0" smtClean="0"/>
              <a:t>.</a:t>
            </a:r>
          </a:p>
          <a:p>
            <a:pPr lvl="1"/>
            <a:r>
              <a:rPr lang="en-US" dirty="0" smtClean="0"/>
              <a:t>Not the Government’s Business.</a:t>
            </a:r>
          </a:p>
          <a:p>
            <a:r>
              <a:rPr lang="en-US" dirty="0" smtClean="0">
                <a:solidFill>
                  <a:srgbClr val="FF0000"/>
                </a:solidFill>
              </a:rPr>
              <a:t>Dot Com Bubble late 1990s</a:t>
            </a:r>
          </a:p>
          <a:p>
            <a:pPr lvl="1"/>
            <a:r>
              <a:rPr lang="en-US" dirty="0" smtClean="0"/>
              <a:t>If the information economy is the wave of the future it would be Luddism to tighten standards for public offerings or pricing of stock options.</a:t>
            </a:r>
          </a:p>
          <a:p>
            <a:r>
              <a:rPr lang="en-US" dirty="0" smtClean="0">
                <a:solidFill>
                  <a:srgbClr val="FF0000"/>
                </a:solidFill>
              </a:rPr>
              <a:t>Housing Bubble late 1990s – 2006</a:t>
            </a:r>
            <a:r>
              <a:rPr lang="en-US" dirty="0" smtClean="0"/>
              <a:t>.</a:t>
            </a:r>
          </a:p>
          <a:p>
            <a:pPr lvl="1"/>
            <a:r>
              <a:rPr lang="en-US" dirty="0" smtClean="0"/>
              <a:t>Markets self-correct (rational expectations).  If savings glut reduces interest rates it would be folly for monetary policy to interfere.</a:t>
            </a:r>
          </a:p>
        </p:txBody>
      </p:sp>
    </p:spTree>
    <p:extLst>
      <p:ext uri="{BB962C8B-B14F-4D97-AF65-F5344CB8AC3E}">
        <p14:creationId xmlns:p14="http://schemas.microsoft.com/office/powerpoint/2010/main" val="2174227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Almost Everyone Believes……</a:t>
            </a:r>
            <a:endParaRPr lang="en-US" dirty="0"/>
          </a:p>
        </p:txBody>
      </p:sp>
      <p:sp>
        <p:nvSpPr>
          <p:cNvPr id="3" name="Content Placeholder 2"/>
          <p:cNvSpPr>
            <a:spLocks noGrp="1"/>
          </p:cNvSpPr>
          <p:nvPr>
            <p:ph idx="1"/>
          </p:nvPr>
        </p:nvSpPr>
        <p:spPr/>
        <p:txBody>
          <a:bodyPr>
            <a:normAutofit/>
          </a:bodyPr>
          <a:lstStyle/>
          <a:p>
            <a:r>
              <a:rPr lang="en-US" sz="4400" b="1" dirty="0" smtClean="0">
                <a:solidFill>
                  <a:srgbClr val="FF0000"/>
                </a:solidFill>
              </a:rPr>
              <a:t>THIS TIME IS DIFFERENT!</a:t>
            </a:r>
            <a:endParaRPr lang="en-US" sz="4400" b="1" dirty="0">
              <a:solidFill>
                <a:srgbClr val="FF0000"/>
              </a:solidFill>
            </a:endParaRPr>
          </a:p>
        </p:txBody>
      </p:sp>
    </p:spTree>
    <p:extLst>
      <p:ext uri="{BB962C8B-B14F-4D97-AF65-F5344CB8AC3E}">
        <p14:creationId xmlns:p14="http://schemas.microsoft.com/office/powerpoint/2010/main" val="3920106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Ideologies at Work in the latest Crisis</a:t>
            </a:r>
            <a:endParaRPr lang="en-US" dirty="0"/>
          </a:p>
        </p:txBody>
      </p:sp>
      <p:sp>
        <p:nvSpPr>
          <p:cNvPr id="3" name="Content Placeholder 2"/>
          <p:cNvSpPr>
            <a:spLocks noGrp="1"/>
          </p:cNvSpPr>
          <p:nvPr>
            <p:ph idx="1"/>
          </p:nvPr>
        </p:nvSpPr>
        <p:spPr/>
        <p:txBody>
          <a:bodyPr/>
          <a:lstStyle/>
          <a:p>
            <a:r>
              <a:rPr lang="en-US" dirty="0" smtClean="0">
                <a:solidFill>
                  <a:srgbClr val="FF0000"/>
                </a:solidFill>
              </a:rPr>
              <a:t>Free Market Conservatism</a:t>
            </a:r>
          </a:p>
          <a:p>
            <a:r>
              <a:rPr lang="en-US" dirty="0" smtClean="0">
                <a:solidFill>
                  <a:srgbClr val="FF0000"/>
                </a:solidFill>
              </a:rPr>
              <a:t>Fundamentalist Free Market Conservatism</a:t>
            </a:r>
          </a:p>
          <a:p>
            <a:r>
              <a:rPr lang="en-US" dirty="0" smtClean="0">
                <a:solidFill>
                  <a:srgbClr val="FF0000"/>
                </a:solidFill>
              </a:rPr>
              <a:t>Egalitarianism</a:t>
            </a:r>
            <a:endParaRPr lang="en-US" dirty="0">
              <a:solidFill>
                <a:srgbClr val="FF0000"/>
              </a:solidFill>
            </a:endParaRPr>
          </a:p>
        </p:txBody>
      </p:sp>
    </p:spTree>
    <p:extLst>
      <p:ext uri="{BB962C8B-B14F-4D97-AF65-F5344CB8AC3E}">
        <p14:creationId xmlns:p14="http://schemas.microsoft.com/office/powerpoint/2010/main" val="3838762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5595</TotalTime>
  <Words>1269</Words>
  <Application>Microsoft Office PowerPoint</Application>
  <PresentationFormat>On-screen Show (4:3)</PresentationFormat>
  <Paragraphs>56</Paragraphs>
  <Slides>24</Slides>
  <Notes>0</Notes>
  <HiddenSlides>0</HiddenSlides>
  <MMClips>0</MMClips>
  <ScaleCrop>false</ScaleCrop>
  <HeadingPairs>
    <vt:vector size="4" baseType="variant">
      <vt:variant>
        <vt:lpstr>Theme</vt:lpstr>
      </vt:variant>
      <vt:variant>
        <vt:i4>9</vt:i4>
      </vt:variant>
      <vt:variant>
        <vt:lpstr>Slide Titles</vt:lpstr>
      </vt:variant>
      <vt:variant>
        <vt:i4>24</vt:i4>
      </vt:variant>
    </vt:vector>
  </HeadingPairs>
  <TitlesOfParts>
    <vt:vector size="33" baseType="lpstr">
      <vt:lpstr>Office Theme</vt:lpstr>
      <vt:lpstr>1_Office Theme</vt:lpstr>
      <vt:lpstr>2_Office Theme</vt:lpstr>
      <vt:lpstr>3_Office Theme</vt:lpstr>
      <vt:lpstr>4_Office Theme</vt:lpstr>
      <vt:lpstr>5_Office Theme</vt:lpstr>
      <vt:lpstr>6_Office Theme</vt:lpstr>
      <vt:lpstr>7_Office Theme</vt:lpstr>
      <vt:lpstr>8_Office Theme</vt:lpstr>
      <vt:lpstr>Topic 4. Part 2.</vt:lpstr>
      <vt:lpstr>PowerPoint Presentation</vt:lpstr>
      <vt:lpstr>When the Housing Bubble Popped it triggered a classic Bank Run.  Only it was a Run on the Shadow Banking System.  This Brought the Economy Down.</vt:lpstr>
      <vt:lpstr>PowerPoint Presentation</vt:lpstr>
      <vt:lpstr>PowerPoint Presentation</vt:lpstr>
      <vt:lpstr>Economic Bubbles</vt:lpstr>
      <vt:lpstr>Political Bubbles</vt:lpstr>
      <vt:lpstr>Almost Everyone Believes……</vt:lpstr>
      <vt:lpstr>The Ideologies at Work in the latest Crisis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4. Part 2.</dc:title>
  <dc:creator>keith</dc:creator>
  <cp:lastModifiedBy>keith</cp:lastModifiedBy>
  <cp:revision>49</cp:revision>
  <dcterms:created xsi:type="dcterms:W3CDTF">2014-04-13T04:26:37Z</dcterms:created>
  <dcterms:modified xsi:type="dcterms:W3CDTF">2014-04-21T16:51:02Z</dcterms:modified>
</cp:coreProperties>
</file>