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68" r:id="rId10"/>
    <p:sldId id="267" r:id="rId11"/>
    <p:sldId id="269" r:id="rId12"/>
    <p:sldId id="270" r:id="rId13"/>
    <p:sldId id="257" r:id="rId14"/>
    <p:sldId id="258" r:id="rId15"/>
    <p:sldId id="260" r:id="rId16"/>
    <p:sldId id="271" r:id="rId17"/>
    <p:sldId id="261" r:id="rId18"/>
    <p:sldId id="262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9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5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55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17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3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2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06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13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4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2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83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9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82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83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1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9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19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40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10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0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74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07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9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9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7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3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92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92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25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10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46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45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77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4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9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61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4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71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61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81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56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83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91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2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57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22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9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67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55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68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91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15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96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9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25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152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8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0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69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607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47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622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71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85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1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5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7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27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415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87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9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308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97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39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9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831D-6751-435E-86C9-682109B0FC2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1F24-CF0A-4214-9FCF-5B1749D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6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0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2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7DC6-AB02-4A07-AA0A-F056C2E1A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748E-A4B8-4EF9-9592-CEC67DD0E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0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Topic 4. Part 1.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Securitization and </a:t>
            </a:r>
            <a:r>
              <a:rPr lang="en-US" b="1" dirty="0">
                <a:solidFill>
                  <a:srgbClr val="FF0000"/>
                </a:solidFill>
              </a:rPr>
              <a:t>The Shadow Banking System </a:t>
            </a:r>
            <a:r>
              <a:rPr lang="en-US" b="1" dirty="0" smtClean="0">
                <a:solidFill>
                  <a:srgbClr val="FF0000"/>
                </a:solidFill>
              </a:rPr>
              <a:t>(The Road to Hell is Paved With Good Intentions)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9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9085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Securitization</a:t>
            </a:r>
            <a:r>
              <a:rPr lang="en-US" dirty="0" smtClean="0"/>
              <a:t>, plus …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Huge World Capital Surplus </a:t>
            </a:r>
            <a:r>
              <a:rPr lang="en-US" dirty="0" smtClean="0"/>
              <a:t>produced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FF"/>
                </a:solidFill>
              </a:rPr>
              <a:t>The Shadow Banking System 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0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Securitization and the Shadow Banking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securities (along with many other securities – private &amp; </a:t>
            </a:r>
            <a:r>
              <a:rPr lang="en-US" b="1" dirty="0" smtClean="0">
                <a:solidFill>
                  <a:srgbClr val="FF00FF"/>
                </a:solidFill>
              </a:rPr>
              <a:t>Fannie Mae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FF"/>
                </a:solidFill>
              </a:rPr>
              <a:t>Freddie Mac</a:t>
            </a:r>
            <a:r>
              <a:rPr lang="en-US" dirty="0" smtClean="0"/>
              <a:t>) were used as collateral in the Shadow Banking System.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Sale and Repurchase Market (“REPO”) </a:t>
            </a:r>
            <a:r>
              <a:rPr lang="en-US" dirty="0" smtClean="0"/>
              <a:t>– The essence of “Shadow” Banking.  Shadow Banks (1) do not take deposits; (2) provide credit and liquidity; (3) no access to central bank funding or the FDIC.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5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“REPO”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Market only works if you have access to Collateral that is seen as </a:t>
            </a:r>
            <a:r>
              <a:rPr lang="en-US" b="1" dirty="0" smtClean="0">
                <a:solidFill>
                  <a:srgbClr val="FF00FF"/>
                </a:solidFill>
              </a:rPr>
              <a:t>“Good as Gold.”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Collateral must be SAFE </a:t>
            </a:r>
            <a:r>
              <a:rPr lang="en-US" dirty="0" smtClean="0"/>
              <a:t>– so safe that you do not have to worry about it or make much of an effort to investigate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58714"/>
              </p:ext>
            </p:extLst>
          </p:nvPr>
        </p:nvGraphicFramePr>
        <p:xfrm>
          <a:off x="1752600" y="990600"/>
          <a:ext cx="5566934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2783467"/>
                <a:gridCol w="2783467"/>
              </a:tblGrid>
              <a:tr h="931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1978 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Supreme Court deregulates consumer interest rates on credit cards; Maine allows entry of out-of-state banks. Similar laws passed in all states except Hawaii by 1992.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1980 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Depository Institutions Deregulatory and Monetary Control Act. Eliminates regulation of interest rates.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1982 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Garn–St. Germain Act. Allows for adjustable rate mortgages and interstate acquisitions of troubled banks.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1983 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Federal Reserve, bank holding companies can acquire discount securities brokers.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1984 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Secondary Mortgage Market Enhancement Act. Facilitates private issuance of mortgage-backed securities. Preemption of state regulation.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1987, 1989, 1996 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Fed expands securities underwriting capacity of banks.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9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1989 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FIRREA passed to resolve savings and loan crisis, weak regulatory structure implemented.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256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Timeline of Deregulation of Financial Markets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852690"/>
              </p:ext>
            </p:extLst>
          </p:nvPr>
        </p:nvGraphicFramePr>
        <p:xfrm>
          <a:off x="1752600" y="609600"/>
          <a:ext cx="5623560" cy="5516880"/>
        </p:xfrm>
        <a:graphic>
          <a:graphicData uri="http://schemas.openxmlformats.org/drawingml/2006/table">
            <a:tbl>
              <a:tblPr firstRow="1" firstCol="1" bandRow="1"/>
              <a:tblGrid>
                <a:gridCol w="2811780"/>
                <a:gridCol w="2811780"/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1994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Riegle-Neal Interstate Banking and Branching Efficiency Act of 1994. Interstate acquisitions and branching permitted.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1999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Gramm-Leach-Bliley Financial Services Modernization Act.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Repeals Glass-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Steagall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separation of investment and commercial banking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2000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Commodity Futures Modernization Act.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Deregulates derivatives markets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. American Homeownership and Economic Opportunity Act.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2003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American Dream Down payment Assistance Act.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2004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SEC allows investment banks to expand leverage.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2005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Congressional impasse on predatory lending. Republicans seek to eliminate state regulation, Democrats seek stronger regulation.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16666"/>
              </p:ext>
            </p:extLst>
          </p:nvPr>
        </p:nvGraphicFramePr>
        <p:xfrm>
          <a:off x="1905000" y="1524000"/>
          <a:ext cx="5166360" cy="4922520"/>
        </p:xfrm>
        <a:graphic>
          <a:graphicData uri="http://schemas.openxmlformats.org/drawingml/2006/table">
            <a:tbl>
              <a:tblPr firstRow="1" firstCol="1" bandRow="1"/>
              <a:tblGrid>
                <a:gridCol w="2553970"/>
                <a:gridCol w="2612390"/>
              </a:tblGrid>
              <a:tr h="990600"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1977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Community Reinvestment Act. Bans redlining.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 Used to increase -low-income loans of banks seeking merger approval.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1990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Cranston-Gonzalez National Affordable Housing Act (the HOME Investment Partnerships Act).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1992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Housing and Community Development Act—Section VIII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Federal Housing Enterprises Financial Safety and Soundness Act. Lowered down-payment requirements.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1996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Housing Opportunity Program Extension Act of 1996.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2000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American Homeownership and Economic Opportunity Act.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2003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American </a:t>
                      </a: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Dream </a:t>
                      </a:r>
                      <a:r>
                        <a:rPr lang="en-US" sz="1400" b="1" smtClean="0">
                          <a:effectLst/>
                          <a:latin typeface="Times New Roman"/>
                          <a:ea typeface="Times New Roman"/>
                        </a:rPr>
                        <a:t>Down Payment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Assistance Act.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14345"/>
            <a:ext cx="8648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Timeline of Minority and Low-income Housing Legislation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5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/>
                <a:latin typeface="Courier New"/>
                <a:ea typeface="Calibri"/>
              </a:rPr>
              <a:t>Types of Securitization</a:t>
            </a:r>
          </a:p>
          <a:p>
            <a:endParaRPr lang="en-US" b="1" dirty="0" smtClean="0">
              <a:effectLst/>
              <a:latin typeface="Courier New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ourier New"/>
                <a:ea typeface="Calibri"/>
              </a:rPr>
              <a:t>C</a:t>
            </a:r>
            <a:r>
              <a:rPr lang="en-US" sz="2000" b="1" dirty="0" smtClean="0">
                <a:effectLst/>
                <a:latin typeface="Courier New"/>
                <a:ea typeface="Calibri"/>
              </a:rPr>
              <a:t>ollateralized </a:t>
            </a:r>
            <a:r>
              <a:rPr lang="en-US" sz="2000" b="1" dirty="0">
                <a:latin typeface="Courier New"/>
                <a:ea typeface="Calibri"/>
              </a:rPr>
              <a:t>D</a:t>
            </a:r>
            <a:r>
              <a:rPr lang="en-US" sz="2000" b="1" dirty="0" smtClean="0">
                <a:effectLst/>
                <a:latin typeface="Courier New"/>
                <a:ea typeface="Calibri"/>
              </a:rPr>
              <a:t>ebt </a:t>
            </a:r>
            <a:r>
              <a:rPr lang="en-US" sz="2000" b="1" dirty="0">
                <a:latin typeface="Courier New"/>
                <a:ea typeface="Calibri"/>
              </a:rPr>
              <a:t>O</a:t>
            </a:r>
            <a:r>
              <a:rPr lang="en-US" sz="2000" b="1" dirty="0" smtClean="0">
                <a:effectLst/>
                <a:latin typeface="Courier New"/>
                <a:ea typeface="Calibri"/>
              </a:rPr>
              <a:t>bligations (CDO)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/>
              </a:rPr>
              <a:t>Asset Back Securities (ABS)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/>
              </a:rPr>
              <a:t>Commercial Mortgage Backed Securities (CMBS)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/>
              </a:rPr>
              <a:t>Residential Mortgage Backed Securities (RMBS)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curitization_Market_A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42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5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The Three Pillars of the financial crisis (THE DOOMSDAY MACHINE)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endParaRPr lang="en-US" sz="1400" dirty="0">
              <a:ea typeface="Calibri"/>
              <a:cs typeface="Times New Roman"/>
            </a:endParaRPr>
          </a:p>
          <a:p>
            <a:pPr indent="457200">
              <a:lnSpc>
                <a:spcPct val="200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a.  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First, bad paper was widely written in the form of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/>
                <a:ea typeface="Calibri"/>
                <a:cs typeface="Times New Roman"/>
              </a:rPr>
              <a:t>sub-prime mortgages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. </a:t>
            </a:r>
            <a:endParaRPr lang="en-US" sz="2000" dirty="0">
              <a:ea typeface="Calibri"/>
              <a:cs typeface="Times New Roman"/>
            </a:endParaRPr>
          </a:p>
          <a:p>
            <a:pPr indent="457200">
              <a:lnSpc>
                <a:spcPct val="200000"/>
              </a:lnSpc>
              <a:spcAft>
                <a:spcPts val="1000"/>
              </a:spcAft>
            </a:pP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b.  Second, these mortgages were securitized; the securities, endorsed by egregious evaluations by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/>
                <a:ea typeface="Calibri"/>
                <a:cs typeface="Times New Roman"/>
              </a:rPr>
              <a:t>ratings agencies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and marketing by financial institutions,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were pushed to investors around the world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(Lots of Extra Money Floating Around due to World Economic Development in the 1990s). 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68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c.  Third, the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securities – mainly RMBS’s --</a:t>
            </a:r>
            <a:r>
              <a:rPr lang="en-US" sz="2000" dirty="0" smtClean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insured by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credit</a:t>
            </a: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default swaps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. AIG was the dominant insurer.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SECURITIZATION – These securities were used [ALONG WITH MANY OTHER SECURITIES] as collateral in the shadow banking system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.</a:t>
            </a:r>
            <a:endParaRPr lang="en-US" sz="2000" dirty="0">
              <a:solidFill>
                <a:prstClr val="black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lvl="0" indent="457200">
              <a:lnSpc>
                <a:spcPct val="200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d.  The three pillars promoted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a housing market bubble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.  </a:t>
            </a:r>
            <a:endParaRPr lang="en-US" sz="2000" dirty="0">
              <a:solidFill>
                <a:prstClr val="black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2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-Shiller-update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11" y="0"/>
            <a:ext cx="898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1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Case-Shiller 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17756"/>
            <a:ext cx="8355612" cy="5911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08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57200"/>
            <a:ext cx="8130768" cy="54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618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Topic 4. Part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Securitization, plus … 2. Huge World Capital Surplus produced …  The Shadow Banking System </vt:lpstr>
      <vt:lpstr>Securitization and the Shadow Banking System</vt:lpstr>
      <vt:lpstr>“REPO” Market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4. Part 1.</dc:title>
  <dc:creator>keith</dc:creator>
  <cp:lastModifiedBy>keith</cp:lastModifiedBy>
  <cp:revision>27</cp:revision>
  <dcterms:created xsi:type="dcterms:W3CDTF">2014-04-12T02:44:16Z</dcterms:created>
  <dcterms:modified xsi:type="dcterms:W3CDTF">2014-04-16T02:38:59Z</dcterms:modified>
</cp:coreProperties>
</file>