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2" r:id="rId6"/>
    <p:sldId id="263" r:id="rId7"/>
    <p:sldId id="264" r:id="rId8"/>
    <p:sldId id="265" r:id="rId9"/>
    <p:sldId id="266" r:id="rId10"/>
    <p:sldId id="260" r:id="rId11"/>
    <p:sldId id="261" r:id="rId12"/>
    <p:sldId id="267" r:id="rId13"/>
    <p:sldId id="268" r:id="rId14"/>
    <p:sldId id="269" r:id="rId15"/>
    <p:sldId id="270" r:id="rId16"/>
    <p:sldId id="271" r:id="rId17"/>
    <p:sldId id="273" r:id="rId18"/>
    <p:sldId id="272" r:id="rId19"/>
    <p:sldId id="274" r:id="rId20"/>
    <p:sldId id="276" r:id="rId21"/>
    <p:sldId id="278" r:id="rId22"/>
    <p:sldId id="279" r:id="rId23"/>
    <p:sldId id="277"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90" y="-18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720258C-0516-4E55-A8F9-C1447B8326C2}" type="datetimeFigureOut">
              <a:rPr lang="en-US" smtClean="0"/>
              <a:t>4/10/2014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7F5149-7C88-4DEE-80CA-A71977610C42}" type="slidenum">
              <a:rPr lang="en-US" smtClean="0"/>
              <a:t>‹#›</a:t>
            </a:fld>
            <a:endParaRPr lang="en-US"/>
          </a:p>
        </p:txBody>
      </p:sp>
    </p:spTree>
    <p:extLst>
      <p:ext uri="{BB962C8B-B14F-4D97-AF65-F5344CB8AC3E}">
        <p14:creationId xmlns:p14="http://schemas.microsoft.com/office/powerpoint/2010/main" val="6337975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720258C-0516-4E55-A8F9-C1447B8326C2}" type="datetimeFigureOut">
              <a:rPr lang="en-US" smtClean="0"/>
              <a:t>4/10/2014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7F5149-7C88-4DEE-80CA-A71977610C42}" type="slidenum">
              <a:rPr lang="en-US" smtClean="0"/>
              <a:t>‹#›</a:t>
            </a:fld>
            <a:endParaRPr lang="en-US"/>
          </a:p>
        </p:txBody>
      </p:sp>
    </p:spTree>
    <p:extLst>
      <p:ext uri="{BB962C8B-B14F-4D97-AF65-F5344CB8AC3E}">
        <p14:creationId xmlns:p14="http://schemas.microsoft.com/office/powerpoint/2010/main" val="28952527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720258C-0516-4E55-A8F9-C1447B8326C2}" type="datetimeFigureOut">
              <a:rPr lang="en-US" smtClean="0"/>
              <a:t>4/10/2014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7F5149-7C88-4DEE-80CA-A71977610C42}" type="slidenum">
              <a:rPr lang="en-US" smtClean="0"/>
              <a:t>‹#›</a:t>
            </a:fld>
            <a:endParaRPr lang="en-US"/>
          </a:p>
        </p:txBody>
      </p:sp>
    </p:spTree>
    <p:extLst>
      <p:ext uri="{BB962C8B-B14F-4D97-AF65-F5344CB8AC3E}">
        <p14:creationId xmlns:p14="http://schemas.microsoft.com/office/powerpoint/2010/main" val="4061537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720258C-0516-4E55-A8F9-C1447B8326C2}" type="datetimeFigureOut">
              <a:rPr lang="en-US" smtClean="0"/>
              <a:t>4/10/2014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7F5149-7C88-4DEE-80CA-A71977610C42}" type="slidenum">
              <a:rPr lang="en-US" smtClean="0"/>
              <a:t>‹#›</a:t>
            </a:fld>
            <a:endParaRPr lang="en-US"/>
          </a:p>
        </p:txBody>
      </p:sp>
    </p:spTree>
    <p:extLst>
      <p:ext uri="{BB962C8B-B14F-4D97-AF65-F5344CB8AC3E}">
        <p14:creationId xmlns:p14="http://schemas.microsoft.com/office/powerpoint/2010/main" val="27209415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720258C-0516-4E55-A8F9-C1447B8326C2}" type="datetimeFigureOut">
              <a:rPr lang="en-US" smtClean="0"/>
              <a:t>4/10/2014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7F5149-7C88-4DEE-80CA-A71977610C42}" type="slidenum">
              <a:rPr lang="en-US" smtClean="0"/>
              <a:t>‹#›</a:t>
            </a:fld>
            <a:endParaRPr lang="en-US"/>
          </a:p>
        </p:txBody>
      </p:sp>
    </p:spTree>
    <p:extLst>
      <p:ext uri="{BB962C8B-B14F-4D97-AF65-F5344CB8AC3E}">
        <p14:creationId xmlns:p14="http://schemas.microsoft.com/office/powerpoint/2010/main" val="25143020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720258C-0516-4E55-A8F9-C1447B8326C2}" type="datetimeFigureOut">
              <a:rPr lang="en-US" smtClean="0"/>
              <a:t>4/10/2014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7F5149-7C88-4DEE-80CA-A71977610C42}" type="slidenum">
              <a:rPr lang="en-US" smtClean="0"/>
              <a:t>‹#›</a:t>
            </a:fld>
            <a:endParaRPr lang="en-US"/>
          </a:p>
        </p:txBody>
      </p:sp>
    </p:spTree>
    <p:extLst>
      <p:ext uri="{BB962C8B-B14F-4D97-AF65-F5344CB8AC3E}">
        <p14:creationId xmlns:p14="http://schemas.microsoft.com/office/powerpoint/2010/main" val="16089122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720258C-0516-4E55-A8F9-C1447B8326C2}" type="datetimeFigureOut">
              <a:rPr lang="en-US" smtClean="0"/>
              <a:t>4/10/2014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7F5149-7C88-4DEE-80CA-A71977610C42}" type="slidenum">
              <a:rPr lang="en-US" smtClean="0"/>
              <a:t>‹#›</a:t>
            </a:fld>
            <a:endParaRPr lang="en-US"/>
          </a:p>
        </p:txBody>
      </p:sp>
    </p:spTree>
    <p:extLst>
      <p:ext uri="{BB962C8B-B14F-4D97-AF65-F5344CB8AC3E}">
        <p14:creationId xmlns:p14="http://schemas.microsoft.com/office/powerpoint/2010/main" val="14469379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720258C-0516-4E55-A8F9-C1447B8326C2}" type="datetimeFigureOut">
              <a:rPr lang="en-US" smtClean="0"/>
              <a:t>4/10/2014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7F5149-7C88-4DEE-80CA-A71977610C42}" type="slidenum">
              <a:rPr lang="en-US" smtClean="0"/>
              <a:t>‹#›</a:t>
            </a:fld>
            <a:endParaRPr lang="en-US"/>
          </a:p>
        </p:txBody>
      </p:sp>
    </p:spTree>
    <p:extLst>
      <p:ext uri="{BB962C8B-B14F-4D97-AF65-F5344CB8AC3E}">
        <p14:creationId xmlns:p14="http://schemas.microsoft.com/office/powerpoint/2010/main" val="41395373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20258C-0516-4E55-A8F9-C1447B8326C2}" type="datetimeFigureOut">
              <a:rPr lang="en-US" smtClean="0"/>
              <a:t>4/10/2014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7F5149-7C88-4DEE-80CA-A71977610C42}" type="slidenum">
              <a:rPr lang="en-US" smtClean="0"/>
              <a:t>‹#›</a:t>
            </a:fld>
            <a:endParaRPr lang="en-US"/>
          </a:p>
        </p:txBody>
      </p:sp>
    </p:spTree>
    <p:extLst>
      <p:ext uri="{BB962C8B-B14F-4D97-AF65-F5344CB8AC3E}">
        <p14:creationId xmlns:p14="http://schemas.microsoft.com/office/powerpoint/2010/main" val="17730655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20258C-0516-4E55-A8F9-C1447B8326C2}" type="datetimeFigureOut">
              <a:rPr lang="en-US" smtClean="0"/>
              <a:t>4/10/2014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7F5149-7C88-4DEE-80CA-A71977610C42}" type="slidenum">
              <a:rPr lang="en-US" smtClean="0"/>
              <a:t>‹#›</a:t>
            </a:fld>
            <a:endParaRPr lang="en-US"/>
          </a:p>
        </p:txBody>
      </p:sp>
    </p:spTree>
    <p:extLst>
      <p:ext uri="{BB962C8B-B14F-4D97-AF65-F5344CB8AC3E}">
        <p14:creationId xmlns:p14="http://schemas.microsoft.com/office/powerpoint/2010/main" val="21351584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20258C-0516-4E55-A8F9-C1447B8326C2}" type="datetimeFigureOut">
              <a:rPr lang="en-US" smtClean="0"/>
              <a:t>4/10/2014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7F5149-7C88-4DEE-80CA-A71977610C42}" type="slidenum">
              <a:rPr lang="en-US" smtClean="0"/>
              <a:t>‹#›</a:t>
            </a:fld>
            <a:endParaRPr lang="en-US"/>
          </a:p>
        </p:txBody>
      </p:sp>
    </p:spTree>
    <p:extLst>
      <p:ext uri="{BB962C8B-B14F-4D97-AF65-F5344CB8AC3E}">
        <p14:creationId xmlns:p14="http://schemas.microsoft.com/office/powerpoint/2010/main" val="41492647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20258C-0516-4E55-A8F9-C1447B8326C2}" type="datetimeFigureOut">
              <a:rPr lang="en-US" smtClean="0"/>
              <a:t>4/10/2014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7F5149-7C88-4DEE-80CA-A71977610C42}" type="slidenum">
              <a:rPr lang="en-US" smtClean="0"/>
              <a:t>‹#›</a:t>
            </a:fld>
            <a:endParaRPr lang="en-US"/>
          </a:p>
        </p:txBody>
      </p:sp>
    </p:spTree>
    <p:extLst>
      <p:ext uri="{BB962C8B-B14F-4D97-AF65-F5344CB8AC3E}">
        <p14:creationId xmlns:p14="http://schemas.microsoft.com/office/powerpoint/2010/main" val="12713508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latin typeface="Courier New" panose="02070309020205020404" pitchFamily="49" charset="0"/>
                <a:cs typeface="Courier New" panose="02070309020205020404" pitchFamily="49" charset="0"/>
              </a:rPr>
              <a:t>Topic 3. Part 2.</a:t>
            </a:r>
            <a:endParaRPr lang="en-US" dirty="0"/>
          </a:p>
        </p:txBody>
      </p:sp>
      <p:sp>
        <p:nvSpPr>
          <p:cNvPr id="3" name="Subtitle 2"/>
          <p:cNvSpPr>
            <a:spLocks noGrp="1"/>
          </p:cNvSpPr>
          <p:nvPr>
            <p:ph type="subTitle" idx="1"/>
          </p:nvPr>
        </p:nvSpPr>
        <p:spPr/>
        <p:txBody>
          <a:bodyPr/>
          <a:lstStyle/>
          <a:p>
            <a:r>
              <a:rPr lang="en-US" b="1" dirty="0" smtClean="0">
                <a:solidFill>
                  <a:srgbClr val="FF0000"/>
                </a:solidFill>
              </a:rPr>
              <a:t>The Financial Panic of 1932-33</a:t>
            </a:r>
            <a:endParaRPr lang="en-US" b="1" dirty="0">
              <a:solidFill>
                <a:srgbClr val="FF0000"/>
              </a:solidFill>
            </a:endParaRPr>
          </a:p>
        </p:txBody>
      </p:sp>
    </p:spTree>
    <p:extLst>
      <p:ext uri="{BB962C8B-B14F-4D97-AF65-F5344CB8AC3E}">
        <p14:creationId xmlns:p14="http://schemas.microsoft.com/office/powerpoint/2010/main" val="15442146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711072"/>
            <a:ext cx="9144000" cy="4778774"/>
          </a:xfrm>
          <a:prstGeom prst="rect">
            <a:avLst/>
          </a:prstGeom>
        </p:spPr>
      </p:pic>
    </p:spTree>
    <p:extLst>
      <p:ext uri="{BB962C8B-B14F-4D97-AF65-F5344CB8AC3E}">
        <p14:creationId xmlns:p14="http://schemas.microsoft.com/office/powerpoint/2010/main" val="10736653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7006" y="96538"/>
            <a:ext cx="9000794" cy="67031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350847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379" y="12107"/>
            <a:ext cx="9144000" cy="6555641"/>
          </a:xfrm>
          <a:prstGeom prst="rect">
            <a:avLst/>
          </a:prstGeom>
        </p:spPr>
        <p:txBody>
          <a:bodyPr wrap="square">
            <a:spAutoFit/>
          </a:bodyPr>
          <a:lstStyle/>
          <a:p>
            <a:r>
              <a:rPr lang="en-US" sz="2000" b="1" dirty="0" smtClean="0">
                <a:solidFill>
                  <a:srgbClr val="FF0000"/>
                </a:solidFill>
                <a:latin typeface="Courier New" panose="02070309020205020404" pitchFamily="49" charset="0"/>
                <a:cs typeface="Courier New" panose="02070309020205020404" pitchFamily="49" charset="0"/>
              </a:rPr>
              <a:t>Hoover's Responses to the Crisis Was to Try to increase Confidence</a:t>
            </a:r>
          </a:p>
          <a:p>
            <a:endParaRPr lang="en-US" sz="2000" b="1" dirty="0" smtClean="0">
              <a:latin typeface="Courier New" panose="02070309020205020404" pitchFamily="49" charset="0"/>
              <a:cs typeface="Courier New" panose="02070309020205020404" pitchFamily="49" charset="0"/>
            </a:endParaRPr>
          </a:p>
          <a:p>
            <a:pPr>
              <a:lnSpc>
                <a:spcPct val="200000"/>
              </a:lnSpc>
            </a:pPr>
            <a:r>
              <a:rPr lang="en-US" sz="2000" b="1" dirty="0" smtClean="0">
                <a:solidFill>
                  <a:srgbClr val="0000FF"/>
                </a:solidFill>
                <a:latin typeface="Courier New" panose="02070309020205020404" pitchFamily="49" charset="0"/>
                <a:cs typeface="Courier New" panose="02070309020205020404" pitchFamily="49" charset="0"/>
              </a:rPr>
              <a:t>November 1929 </a:t>
            </a:r>
            <a:r>
              <a:rPr lang="en-US" sz="2000" b="1" dirty="0" smtClean="0">
                <a:latin typeface="Courier New" panose="02070309020205020404" pitchFamily="49" charset="0"/>
                <a:cs typeface="Courier New" panose="02070309020205020404" pitchFamily="49" charset="0"/>
              </a:rPr>
              <a:t>-- Meets with Leaders of industry, agriculture, and labor in an effort to maintain wage rates.</a:t>
            </a:r>
          </a:p>
          <a:p>
            <a:pPr>
              <a:lnSpc>
                <a:spcPct val="200000"/>
              </a:lnSpc>
            </a:pPr>
            <a:r>
              <a:rPr lang="en-US" sz="2000" b="1" dirty="0" smtClean="0">
                <a:solidFill>
                  <a:srgbClr val="0000FF"/>
                </a:solidFill>
                <a:latin typeface="Courier New" panose="02070309020205020404" pitchFamily="49" charset="0"/>
                <a:cs typeface="Courier New" panose="02070309020205020404" pitchFamily="49" charset="0"/>
              </a:rPr>
              <a:t>December 1929 </a:t>
            </a:r>
            <a:r>
              <a:rPr lang="en-US" sz="2000" b="1" dirty="0" smtClean="0">
                <a:latin typeface="Courier New" panose="02070309020205020404" pitchFamily="49" charset="0"/>
                <a:cs typeface="Courier New" panose="02070309020205020404" pitchFamily="49" charset="0"/>
              </a:rPr>
              <a:t>-- Urges Congress to do a Study of the Structure of Banking and its Problems (but no follow up)</a:t>
            </a:r>
          </a:p>
          <a:p>
            <a:pPr>
              <a:lnSpc>
                <a:spcPct val="200000"/>
              </a:lnSpc>
            </a:pPr>
            <a:r>
              <a:rPr lang="en-US" sz="2000" b="1" dirty="0" smtClean="0">
                <a:solidFill>
                  <a:srgbClr val="0000FF"/>
                </a:solidFill>
                <a:latin typeface="Courier New" panose="02070309020205020404" pitchFamily="49" charset="0"/>
                <a:cs typeface="Courier New" panose="02070309020205020404" pitchFamily="49" charset="0"/>
              </a:rPr>
              <a:t>Late 1929 and throughout 1930 </a:t>
            </a:r>
            <a:r>
              <a:rPr lang="en-US" sz="2000" b="1" dirty="0" smtClean="0">
                <a:latin typeface="Courier New" panose="02070309020205020404" pitchFamily="49" charset="0"/>
                <a:cs typeface="Courier New" panose="02070309020205020404" pitchFamily="49" charset="0"/>
              </a:rPr>
              <a:t>-- Hoover constantly predicted an imminent end to depression but hard times persisted dissipating Americans' confidence in</a:t>
            </a:r>
          </a:p>
          <a:p>
            <a:pPr>
              <a:lnSpc>
                <a:spcPct val="200000"/>
              </a:lnSpc>
            </a:pPr>
            <a:r>
              <a:rPr lang="en-US" sz="2000" b="1" dirty="0" smtClean="0">
                <a:latin typeface="Courier New" panose="02070309020205020404" pitchFamily="49" charset="0"/>
                <a:cs typeface="Courier New" panose="02070309020205020404" pitchFamily="49" charset="0"/>
              </a:rPr>
              <a:t>Hoover's leadership</a:t>
            </a:r>
            <a:endParaRPr lang="en-US" sz="2000"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7872443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4639"/>
            <a:ext cx="9144000" cy="6247864"/>
          </a:xfrm>
          <a:prstGeom prst="rect">
            <a:avLst/>
          </a:prstGeom>
        </p:spPr>
        <p:txBody>
          <a:bodyPr wrap="square">
            <a:spAutoFit/>
          </a:bodyPr>
          <a:lstStyle/>
          <a:p>
            <a:r>
              <a:rPr lang="en-US" sz="2000" b="1" dirty="0" smtClean="0">
                <a:solidFill>
                  <a:srgbClr val="FF0000"/>
                </a:solidFill>
                <a:latin typeface="Courier New" panose="02070309020205020404" pitchFamily="49" charset="0"/>
                <a:cs typeface="Courier New" panose="02070309020205020404" pitchFamily="49" charset="0"/>
              </a:rPr>
              <a:t>1931 Failure of the Central European Banks</a:t>
            </a:r>
          </a:p>
          <a:p>
            <a:endParaRPr lang="en-US" sz="2000" b="1" dirty="0" smtClean="0">
              <a:latin typeface="Courier New" panose="02070309020205020404" pitchFamily="49" charset="0"/>
              <a:cs typeface="Courier New" panose="02070309020205020404" pitchFamily="49" charset="0"/>
            </a:endParaRPr>
          </a:p>
          <a:p>
            <a:pPr>
              <a:lnSpc>
                <a:spcPct val="200000"/>
              </a:lnSpc>
            </a:pPr>
            <a:r>
              <a:rPr lang="en-US" sz="2000" b="1" dirty="0" smtClean="0">
                <a:latin typeface="Courier New" panose="02070309020205020404" pitchFamily="49" charset="0"/>
                <a:cs typeface="Courier New" panose="02070309020205020404" pitchFamily="49" charset="0"/>
              </a:rPr>
              <a:t>By the </a:t>
            </a:r>
            <a:r>
              <a:rPr lang="en-US" sz="2000" b="1" dirty="0" smtClean="0">
                <a:solidFill>
                  <a:srgbClr val="0000FF"/>
                </a:solidFill>
                <a:latin typeface="Courier New" panose="02070309020205020404" pitchFamily="49" charset="0"/>
                <a:cs typeface="Courier New" panose="02070309020205020404" pitchFamily="49" charset="0"/>
              </a:rPr>
              <a:t>Spring of 1931 Conditions in the USA had Stabilized somewhat </a:t>
            </a:r>
            <a:r>
              <a:rPr lang="en-US" sz="2000" b="1" dirty="0" smtClean="0">
                <a:latin typeface="Courier New" panose="02070309020205020404" pitchFamily="49" charset="0"/>
                <a:cs typeface="Courier New" panose="02070309020205020404" pitchFamily="49" charset="0"/>
              </a:rPr>
              <a:t>and there was hope that the crisis might begin to abate.</a:t>
            </a:r>
          </a:p>
          <a:p>
            <a:pPr>
              <a:lnSpc>
                <a:spcPct val="200000"/>
              </a:lnSpc>
            </a:pPr>
            <a:r>
              <a:rPr lang="en-US" sz="2000" b="1" dirty="0" smtClean="0">
                <a:latin typeface="Courier New" panose="02070309020205020404" pitchFamily="49" charset="0"/>
                <a:cs typeface="Courier New" panose="02070309020205020404" pitchFamily="49" charset="0"/>
              </a:rPr>
              <a:t>In Europe, prices began to slide and the European Central Banks in Austria and Germany began to have problems.  In June Hoover proposed a one year moratorium on World War I debts and reparations.  </a:t>
            </a:r>
            <a:r>
              <a:rPr lang="en-US" sz="2000" b="1" dirty="0" smtClean="0">
                <a:solidFill>
                  <a:srgbClr val="FF00FF"/>
                </a:solidFill>
                <a:latin typeface="Courier New" panose="02070309020205020404" pitchFamily="49" charset="0"/>
                <a:cs typeface="Courier New" panose="02070309020205020404" pitchFamily="49" charset="0"/>
              </a:rPr>
              <a:t>Whatever unity there was on monetary policy collapsed and the British Government </a:t>
            </a:r>
          </a:p>
          <a:p>
            <a:pPr>
              <a:lnSpc>
                <a:spcPct val="200000"/>
              </a:lnSpc>
            </a:pPr>
            <a:r>
              <a:rPr lang="en-US" sz="2000" b="1" dirty="0" smtClean="0">
                <a:solidFill>
                  <a:srgbClr val="FF00FF"/>
                </a:solidFill>
                <a:latin typeface="Courier New" panose="02070309020205020404" pitchFamily="49" charset="0"/>
                <a:cs typeface="Courier New" panose="02070309020205020404" pitchFamily="49" charset="0"/>
              </a:rPr>
              <a:t>went off the Gold Standard on 21 September 1931.</a:t>
            </a:r>
            <a:endParaRPr lang="en-US" sz="2000" b="1" dirty="0">
              <a:solidFill>
                <a:srgbClr val="FF00FF"/>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425712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067800" cy="6863417"/>
          </a:xfrm>
          <a:prstGeom prst="rect">
            <a:avLst/>
          </a:prstGeom>
        </p:spPr>
        <p:txBody>
          <a:bodyPr wrap="square">
            <a:spAutoFit/>
          </a:bodyPr>
          <a:lstStyle/>
          <a:p>
            <a:pPr>
              <a:lnSpc>
                <a:spcPct val="200000"/>
              </a:lnSpc>
            </a:pPr>
            <a:r>
              <a:rPr lang="en-US" sz="2000" b="1" dirty="0" smtClean="0">
                <a:latin typeface="Courier New" panose="02070309020205020404" pitchFamily="49" charset="0"/>
                <a:cs typeface="Courier New" panose="02070309020205020404" pitchFamily="49" charset="0"/>
              </a:rPr>
              <a:t>After the British went off the Gold Standard it was every country for itself. Gold flowed out of the USA. </a:t>
            </a:r>
            <a:r>
              <a:rPr lang="en-US" sz="2000" b="1" dirty="0" smtClean="0">
                <a:solidFill>
                  <a:srgbClr val="FF00FF"/>
                </a:solidFill>
                <a:latin typeface="Courier New" panose="02070309020205020404" pitchFamily="49" charset="0"/>
                <a:cs typeface="Courier New" panose="02070309020205020404" pitchFamily="49" charset="0"/>
              </a:rPr>
              <a:t>Bank Runs accelerated and 1,860 closed between August 1931 and January 1932.</a:t>
            </a:r>
          </a:p>
          <a:p>
            <a:pPr>
              <a:lnSpc>
                <a:spcPct val="200000"/>
              </a:lnSpc>
            </a:pPr>
            <a:r>
              <a:rPr lang="en-US" sz="2000" b="1" dirty="0" smtClean="0">
                <a:latin typeface="Courier New" panose="02070309020205020404" pitchFamily="49" charset="0"/>
                <a:cs typeface="Courier New" panose="02070309020205020404" pitchFamily="49" charset="0"/>
              </a:rPr>
              <a:t>p.53 </a:t>
            </a:r>
            <a:r>
              <a:rPr lang="en-US" sz="2000" b="1" dirty="0" smtClean="0">
                <a:solidFill>
                  <a:srgbClr val="0000FF"/>
                </a:solidFill>
                <a:latin typeface="Courier New" panose="02070309020205020404" pitchFamily="49" charset="0"/>
                <a:cs typeface="Courier New" panose="02070309020205020404" pitchFamily="49" charset="0"/>
              </a:rPr>
              <a:t>“Hoover believed that banking and business could revive without fundamental changes in they merely received temporary supports </a:t>
            </a:r>
            <a:r>
              <a:rPr lang="en-US" sz="2000" b="1" dirty="0" smtClean="0">
                <a:latin typeface="Courier New" panose="02070309020205020404" pitchFamily="49" charset="0"/>
                <a:cs typeface="Courier New" panose="02070309020205020404" pitchFamily="49" charset="0"/>
              </a:rPr>
              <a:t>from agencies such as the RFC [Reconstruction Finance Corporation] or through the Federal Reserve banks.  Thus the president held to a sustaining action, hoping to tide over the banks until they could work out their own survival.”</a:t>
            </a:r>
            <a:endParaRPr lang="en-US" sz="2000"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7502916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326"/>
            <a:ext cx="9144000" cy="6863417"/>
          </a:xfrm>
          <a:prstGeom prst="rect">
            <a:avLst/>
          </a:prstGeom>
        </p:spPr>
        <p:txBody>
          <a:bodyPr wrap="square">
            <a:spAutoFit/>
          </a:bodyPr>
          <a:lstStyle/>
          <a:p>
            <a:r>
              <a:rPr lang="en-US" sz="2000" b="1" dirty="0" smtClean="0">
                <a:solidFill>
                  <a:srgbClr val="FF0000"/>
                </a:solidFill>
                <a:latin typeface="Courier New" panose="02070309020205020404" pitchFamily="49" charset="0"/>
                <a:cs typeface="Courier New" panose="02070309020205020404" pitchFamily="49" charset="0"/>
              </a:rPr>
              <a:t>Susan </a:t>
            </a:r>
            <a:r>
              <a:rPr lang="en-US" sz="2000" b="1" dirty="0" err="1" smtClean="0">
                <a:solidFill>
                  <a:srgbClr val="FF0000"/>
                </a:solidFill>
                <a:latin typeface="Courier New" panose="02070309020205020404" pitchFamily="49" charset="0"/>
                <a:cs typeface="Courier New" panose="02070309020205020404" pitchFamily="49" charset="0"/>
              </a:rPr>
              <a:t>Estabrook</a:t>
            </a:r>
            <a:r>
              <a:rPr lang="en-US" sz="2000" b="1" dirty="0" smtClean="0">
                <a:solidFill>
                  <a:srgbClr val="FF0000"/>
                </a:solidFill>
                <a:latin typeface="Courier New" panose="02070309020205020404" pitchFamily="49" charset="0"/>
                <a:cs typeface="Courier New" panose="02070309020205020404" pitchFamily="49" charset="0"/>
              </a:rPr>
              <a:t> Kennedy's Main Conclusions on Hoover’s Actions</a:t>
            </a:r>
          </a:p>
          <a:p>
            <a:endParaRPr lang="en-US" sz="2000" b="1" dirty="0" smtClean="0">
              <a:solidFill>
                <a:srgbClr val="FF0000"/>
              </a:solidFill>
              <a:latin typeface="Courier New" panose="02070309020205020404" pitchFamily="49" charset="0"/>
              <a:cs typeface="Courier New" panose="02070309020205020404" pitchFamily="49" charset="0"/>
            </a:endParaRPr>
          </a:p>
          <a:p>
            <a:pPr>
              <a:lnSpc>
                <a:spcPct val="150000"/>
              </a:lnSpc>
            </a:pPr>
            <a:r>
              <a:rPr lang="en-US" sz="2000" b="1" dirty="0" smtClean="0">
                <a:latin typeface="Courier New" panose="02070309020205020404" pitchFamily="49" charset="0"/>
                <a:cs typeface="Courier New" panose="02070309020205020404" pitchFamily="49" charset="0"/>
              </a:rPr>
              <a:t>1) Hoover was the wrong man in the wrong place at the wrong time.  </a:t>
            </a:r>
            <a:r>
              <a:rPr lang="en-US" sz="2000" b="1" dirty="0" smtClean="0">
                <a:solidFill>
                  <a:srgbClr val="0000FF"/>
                </a:solidFill>
                <a:latin typeface="Courier New" panose="02070309020205020404" pitchFamily="49" charset="0"/>
                <a:cs typeface="Courier New" panose="02070309020205020404" pitchFamily="49" charset="0"/>
              </a:rPr>
              <a:t>He was temperamentally unsuited for a crisis Presidency.</a:t>
            </a:r>
            <a:r>
              <a:rPr lang="en-US" sz="2000" b="1" dirty="0" smtClean="0">
                <a:latin typeface="Courier New" panose="02070309020205020404" pitchFamily="49" charset="0"/>
                <a:cs typeface="Courier New" panose="02070309020205020404" pitchFamily="49" charset="0"/>
              </a:rPr>
              <a:t>  He kept saying things were fine because he felt it was a crisis of confidence.  This fatally undermined his credibility.</a:t>
            </a:r>
          </a:p>
          <a:p>
            <a:endParaRPr lang="en-US" sz="2000" b="1" dirty="0" smtClean="0">
              <a:latin typeface="Courier New" panose="02070309020205020404" pitchFamily="49" charset="0"/>
              <a:cs typeface="Courier New" panose="02070309020205020404" pitchFamily="49" charset="0"/>
            </a:endParaRPr>
          </a:p>
          <a:p>
            <a:pPr>
              <a:lnSpc>
                <a:spcPct val="150000"/>
              </a:lnSpc>
            </a:pPr>
            <a:r>
              <a:rPr lang="en-US" sz="2000" b="1" dirty="0" smtClean="0">
                <a:latin typeface="Courier New" panose="02070309020205020404" pitchFamily="49" charset="0"/>
                <a:cs typeface="Courier New" panose="02070309020205020404" pitchFamily="49" charset="0"/>
              </a:rPr>
              <a:t>2) </a:t>
            </a:r>
            <a:r>
              <a:rPr lang="en-US" sz="2000" b="1" dirty="0" smtClean="0">
                <a:solidFill>
                  <a:srgbClr val="FF00FF"/>
                </a:solidFill>
                <a:latin typeface="Courier New" panose="02070309020205020404" pitchFamily="49" charset="0"/>
                <a:cs typeface="Courier New" panose="02070309020205020404" pitchFamily="49" charset="0"/>
              </a:rPr>
              <a:t>He was trapped along with the Bankers in a mindset that demanded collateral for every loan</a:t>
            </a:r>
            <a:r>
              <a:rPr lang="en-US" sz="2000" b="1" dirty="0" smtClean="0">
                <a:latin typeface="Courier New" panose="02070309020205020404" pitchFamily="49" charset="0"/>
                <a:cs typeface="Courier New" panose="02070309020205020404" pitchFamily="49" charset="0"/>
              </a:rPr>
              <a:t>.  Unlike J. P. Morgan's actions in 1907, he and the Banks could not (and would not) coordinate actions to stop bank runs.  A good example is Detroit where Hoover pleaded with Henry and </a:t>
            </a:r>
            <a:r>
              <a:rPr lang="en-US" sz="2000" b="1" dirty="0" err="1" smtClean="0">
                <a:latin typeface="Courier New" panose="02070309020205020404" pitchFamily="49" charset="0"/>
                <a:cs typeface="Courier New" panose="02070309020205020404" pitchFamily="49" charset="0"/>
              </a:rPr>
              <a:t>Edsel</a:t>
            </a:r>
            <a:r>
              <a:rPr lang="en-US" sz="2000" b="1" dirty="0" smtClean="0">
                <a:latin typeface="Courier New" panose="02070309020205020404" pitchFamily="49" charset="0"/>
                <a:cs typeface="Courier New" panose="02070309020205020404" pitchFamily="49" charset="0"/>
              </a:rPr>
              <a:t> Ford to help prop up the Detroit banks.  Another example is Nevada.</a:t>
            </a:r>
            <a:endParaRPr lang="en-US" sz="2000"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42949668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463308"/>
          </a:xfrm>
          <a:prstGeom prst="rect">
            <a:avLst/>
          </a:prstGeom>
        </p:spPr>
        <p:txBody>
          <a:bodyPr wrap="square">
            <a:spAutoFit/>
          </a:bodyPr>
          <a:lstStyle/>
          <a:p>
            <a:pPr>
              <a:lnSpc>
                <a:spcPct val="150000"/>
              </a:lnSpc>
            </a:pPr>
            <a:r>
              <a:rPr lang="en-US" sz="2000" b="1" dirty="0" smtClean="0">
                <a:latin typeface="Courier New" panose="02070309020205020404" pitchFamily="49" charset="0"/>
                <a:cs typeface="Courier New" panose="02070309020205020404" pitchFamily="49" charset="0"/>
              </a:rPr>
              <a:t>3) During the long period between the 1932 election in November and Roosevelt taking office in March, </a:t>
            </a:r>
            <a:r>
              <a:rPr lang="en-US" sz="2000" b="1" dirty="0" smtClean="0">
                <a:solidFill>
                  <a:srgbClr val="0000FF"/>
                </a:solidFill>
                <a:latin typeface="Courier New" panose="02070309020205020404" pitchFamily="49" charset="0"/>
                <a:cs typeface="Courier New" panose="02070309020205020404" pitchFamily="49" charset="0"/>
              </a:rPr>
              <a:t>Hoover became fixated on trying to get FDR to help him with the crisis</a:t>
            </a:r>
            <a:r>
              <a:rPr lang="en-US" sz="2000" b="1" dirty="0" smtClean="0">
                <a:latin typeface="Courier New" panose="02070309020205020404" pitchFamily="49" charset="0"/>
                <a:cs typeface="Courier New" panose="02070309020205020404" pitchFamily="49" charset="0"/>
              </a:rPr>
              <a:t>.  </a:t>
            </a:r>
            <a:r>
              <a:rPr lang="en-US" sz="2000" b="1" dirty="0" smtClean="0">
                <a:solidFill>
                  <a:srgbClr val="FF0000"/>
                </a:solidFill>
                <a:latin typeface="Courier New" panose="02070309020205020404" pitchFamily="49" charset="0"/>
                <a:cs typeface="Courier New" panose="02070309020205020404" pitchFamily="49" charset="0"/>
              </a:rPr>
              <a:t>This only made things worse as all across the country banks were failing by the thousands</a:t>
            </a:r>
            <a:r>
              <a:rPr lang="en-US" sz="2000" b="1" dirty="0" smtClean="0">
                <a:latin typeface="Courier New" panose="02070309020205020404" pitchFamily="49" charset="0"/>
                <a:cs typeface="Courier New" panose="02070309020205020404" pitchFamily="49" charset="0"/>
              </a:rPr>
              <a:t>.</a:t>
            </a:r>
          </a:p>
          <a:p>
            <a:pPr>
              <a:lnSpc>
                <a:spcPct val="150000"/>
              </a:lnSpc>
            </a:pPr>
            <a:endParaRPr lang="en-US" sz="2000" b="1" dirty="0" smtClean="0">
              <a:latin typeface="Courier New" panose="02070309020205020404" pitchFamily="49" charset="0"/>
              <a:cs typeface="Courier New" panose="02070309020205020404" pitchFamily="49" charset="0"/>
            </a:endParaRPr>
          </a:p>
          <a:p>
            <a:pPr>
              <a:lnSpc>
                <a:spcPct val="150000"/>
              </a:lnSpc>
            </a:pPr>
            <a:r>
              <a:rPr lang="en-US" sz="2000" b="1" dirty="0" smtClean="0">
                <a:latin typeface="Courier New" panose="02070309020205020404" pitchFamily="49" charset="0"/>
                <a:cs typeface="Courier New" panose="02070309020205020404" pitchFamily="49" charset="0"/>
              </a:rPr>
              <a:t>4) </a:t>
            </a:r>
            <a:r>
              <a:rPr lang="en-US" sz="2000" b="1" dirty="0">
                <a:latin typeface="Courier New" panose="02070309020205020404" pitchFamily="49" charset="0"/>
                <a:cs typeface="Courier New" panose="02070309020205020404" pitchFamily="49" charset="0"/>
              </a:rPr>
              <a:t> </a:t>
            </a:r>
            <a:r>
              <a:rPr lang="en-US" sz="2000" b="1" dirty="0" smtClean="0">
                <a:latin typeface="Courier New" panose="02070309020205020404" pitchFamily="49" charset="0"/>
                <a:cs typeface="Courier New" panose="02070309020205020404" pitchFamily="49" charset="0"/>
              </a:rPr>
              <a:t>During February and March of 1933 the Senate Banking and Currency Committee heard </a:t>
            </a:r>
            <a:r>
              <a:rPr lang="en-US" sz="2000" b="1" dirty="0" smtClean="0">
                <a:solidFill>
                  <a:srgbClr val="0000FF"/>
                </a:solidFill>
                <a:latin typeface="Courier New" panose="02070309020205020404" pitchFamily="49" charset="0"/>
                <a:cs typeface="Courier New" panose="02070309020205020404" pitchFamily="49" charset="0"/>
              </a:rPr>
              <a:t>Ferdinand Pecora (who started his investigation in 1932) expose massive losses by the National City Bank of New York on its investments (that is, it mixed deposit with investment banking). This destroyed whatever prestige the Bankers had left.</a:t>
            </a:r>
          </a:p>
          <a:p>
            <a:pPr>
              <a:lnSpc>
                <a:spcPct val="150000"/>
              </a:lnSpc>
            </a:pPr>
            <a:endParaRPr lang="en-US" dirty="0" smtClean="0"/>
          </a:p>
          <a:p>
            <a:pPr>
              <a:lnSpc>
                <a:spcPct val="150000"/>
              </a:lnSpc>
            </a:pPr>
            <a:endParaRPr lang="en-US" dirty="0"/>
          </a:p>
        </p:txBody>
      </p:sp>
    </p:spTree>
    <p:extLst>
      <p:ext uri="{BB962C8B-B14F-4D97-AF65-F5344CB8AC3E}">
        <p14:creationId xmlns:p14="http://schemas.microsoft.com/office/powerpoint/2010/main" val="20151268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59166" y="1752600"/>
            <a:ext cx="3810000" cy="5067300"/>
          </a:xfrm>
          <a:prstGeom prst="rect">
            <a:avLst/>
          </a:prstGeom>
        </p:spPr>
      </p:pic>
      <p:sp>
        <p:nvSpPr>
          <p:cNvPr id="3" name="TextBox 2"/>
          <p:cNvSpPr txBox="1"/>
          <p:nvPr/>
        </p:nvSpPr>
        <p:spPr>
          <a:xfrm>
            <a:off x="0" y="215780"/>
            <a:ext cx="9144000" cy="1323439"/>
          </a:xfrm>
          <a:prstGeom prst="rect">
            <a:avLst/>
          </a:prstGeom>
          <a:noFill/>
        </p:spPr>
        <p:txBody>
          <a:bodyPr wrap="square" rtlCol="0">
            <a:spAutoFit/>
          </a:bodyPr>
          <a:lstStyle/>
          <a:p>
            <a:pPr algn="ctr"/>
            <a:r>
              <a:rPr lang="en-US" sz="2000" b="1" dirty="0" smtClean="0">
                <a:solidFill>
                  <a:srgbClr val="FF0000"/>
                </a:solidFill>
                <a:latin typeface="Courier New" panose="02070309020205020404" pitchFamily="49" charset="0"/>
                <a:cs typeface="Courier New" panose="02070309020205020404" pitchFamily="49" charset="0"/>
              </a:rPr>
              <a:t>Ferdinand </a:t>
            </a:r>
            <a:r>
              <a:rPr lang="en-US" sz="2000" b="1" dirty="0" err="1" smtClean="0">
                <a:solidFill>
                  <a:srgbClr val="FF0000"/>
                </a:solidFill>
                <a:latin typeface="Courier New" panose="02070309020205020404" pitchFamily="49" charset="0"/>
                <a:cs typeface="Courier New" panose="02070309020205020404" pitchFamily="49" charset="0"/>
              </a:rPr>
              <a:t>Pecora</a:t>
            </a:r>
            <a:endParaRPr lang="en-US" sz="2000" b="1" dirty="0" smtClean="0">
              <a:solidFill>
                <a:srgbClr val="FF0000"/>
              </a:solidFill>
              <a:latin typeface="Courier New" panose="02070309020205020404" pitchFamily="49" charset="0"/>
              <a:cs typeface="Courier New" panose="02070309020205020404" pitchFamily="49" charset="0"/>
            </a:endParaRPr>
          </a:p>
          <a:p>
            <a:pPr algn="ctr"/>
            <a:r>
              <a:rPr lang="en-US" sz="2000" b="1" dirty="0" smtClean="0">
                <a:solidFill>
                  <a:srgbClr val="0000FF"/>
                </a:solidFill>
                <a:latin typeface="Courier New" panose="02070309020205020404" pitchFamily="49" charset="0"/>
                <a:cs typeface="Courier New" panose="02070309020205020404" pitchFamily="49" charset="0"/>
              </a:rPr>
              <a:t>Chief Counsel to the U.S. Senate Committee on Banking and Currency</a:t>
            </a:r>
          </a:p>
          <a:p>
            <a:pPr algn="ctr"/>
            <a:r>
              <a:rPr lang="en-US" sz="2000" b="1" dirty="0" smtClean="0">
                <a:latin typeface="Courier New" panose="02070309020205020404" pitchFamily="49" charset="0"/>
                <a:cs typeface="Courier New" panose="02070309020205020404" pitchFamily="49" charset="0"/>
              </a:rPr>
              <a:t>6 January 1882 – 7 December 1971</a:t>
            </a:r>
            <a:endParaRPr lang="en-US" sz="2000"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8267208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863417"/>
          </a:xfrm>
          <a:prstGeom prst="rect">
            <a:avLst/>
          </a:prstGeom>
        </p:spPr>
        <p:txBody>
          <a:bodyPr wrap="square">
            <a:spAutoFit/>
          </a:bodyPr>
          <a:lstStyle/>
          <a:p>
            <a:pPr>
              <a:lnSpc>
                <a:spcPct val="200000"/>
              </a:lnSpc>
            </a:pPr>
            <a:r>
              <a:rPr lang="en-US" sz="2000" b="1" dirty="0" smtClean="0">
                <a:latin typeface="Courier New" panose="02070309020205020404" pitchFamily="49" charset="0"/>
                <a:cs typeface="Courier New" panose="02070309020205020404" pitchFamily="49" charset="0"/>
              </a:rPr>
              <a:t>The Nation: </a:t>
            </a:r>
            <a:r>
              <a:rPr lang="en-US" sz="2000" b="1" dirty="0" smtClean="0">
                <a:solidFill>
                  <a:srgbClr val="FF00FF"/>
                </a:solidFill>
                <a:latin typeface="Courier New" panose="02070309020205020404" pitchFamily="49" charset="0"/>
                <a:cs typeface="Courier New" panose="02070309020205020404" pitchFamily="49" charset="0"/>
              </a:rPr>
              <a:t>"If you steal $25, you're a thief.  If you steal $250,000 you're an embezzler. If you steal $2,500,000 you are a financier</a:t>
            </a:r>
            <a:r>
              <a:rPr lang="en-US" sz="2000" b="1" dirty="0" smtClean="0">
                <a:solidFill>
                  <a:srgbClr val="FF00FF"/>
                </a:solidFill>
                <a:latin typeface="Courier New" panose="02070309020205020404" pitchFamily="49" charset="0"/>
                <a:cs typeface="Courier New" panose="02070309020205020404" pitchFamily="49" charset="0"/>
              </a:rPr>
              <a:t>.“</a:t>
            </a:r>
          </a:p>
          <a:p>
            <a:pPr>
              <a:lnSpc>
                <a:spcPct val="200000"/>
              </a:lnSpc>
            </a:pPr>
            <a:r>
              <a:rPr lang="en-US" sz="2000" b="1" dirty="0" smtClean="0">
                <a:solidFill>
                  <a:srgbClr val="0000FF"/>
                </a:solidFill>
                <a:latin typeface="Courier New" panose="02070309020205020404" pitchFamily="49" charset="0"/>
                <a:cs typeface="Courier New" panose="02070309020205020404" pitchFamily="49" charset="0"/>
              </a:rPr>
              <a:t>5) Near the end of his Presidency in February and March of 1933 Hoover became so delusional that he blamed Roosevelt for creating uncertainty!</a:t>
            </a:r>
          </a:p>
          <a:p>
            <a:pPr>
              <a:lnSpc>
                <a:spcPct val="200000"/>
              </a:lnSpc>
            </a:pPr>
            <a:r>
              <a:rPr lang="en-US" sz="2000" b="1" dirty="0" smtClean="0">
                <a:solidFill>
                  <a:srgbClr val="FF0000"/>
                </a:solidFill>
                <a:latin typeface="Courier New" panose="02070309020205020404" pitchFamily="49" charset="0"/>
                <a:cs typeface="Courier New" panose="02070309020205020404" pitchFamily="49" charset="0"/>
              </a:rPr>
              <a:t>6) By Hoover’s last day in office, 3 March 1933, the crisis was extremely serious</a:t>
            </a:r>
            <a:r>
              <a:rPr lang="en-US" sz="2000" b="1" dirty="0" smtClean="0">
                <a:solidFill>
                  <a:srgbClr val="0000FF"/>
                </a:solidFill>
                <a:latin typeface="Courier New" panose="02070309020205020404" pitchFamily="49" charset="0"/>
                <a:cs typeface="Courier New" panose="02070309020205020404" pitchFamily="49" charset="0"/>
              </a:rPr>
              <a:t>. “</a:t>
            </a:r>
            <a:r>
              <a:rPr lang="en-US" sz="2000" b="1" dirty="0" smtClean="0">
                <a:solidFill>
                  <a:srgbClr val="0000FF"/>
                </a:solidFill>
                <a:latin typeface="Courier New" panose="02070309020205020404" pitchFamily="49" charset="0"/>
                <a:cs typeface="Courier New" panose="02070309020205020404" pitchFamily="49" charset="0"/>
              </a:rPr>
              <a:t>By early March 5,504 banks had closed their doors. New York and Chicago faced acute gold losses and the Federal Reserve Banks were running out of resources to prop up the banks in many states.</a:t>
            </a:r>
            <a:endParaRPr lang="en-US" sz="2000" b="1" dirty="0">
              <a:solidFill>
                <a:srgbClr val="0000FF"/>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4656972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71700" y="1196313"/>
            <a:ext cx="4800600" cy="5649580"/>
          </a:xfrm>
          <a:prstGeom prst="rect">
            <a:avLst/>
          </a:prstGeom>
        </p:spPr>
      </p:pic>
      <p:sp>
        <p:nvSpPr>
          <p:cNvPr id="3" name="TextBox 2"/>
          <p:cNvSpPr txBox="1"/>
          <p:nvPr/>
        </p:nvSpPr>
        <p:spPr>
          <a:xfrm>
            <a:off x="0" y="152400"/>
            <a:ext cx="9144000" cy="1015663"/>
          </a:xfrm>
          <a:prstGeom prst="rect">
            <a:avLst/>
          </a:prstGeom>
          <a:noFill/>
        </p:spPr>
        <p:txBody>
          <a:bodyPr wrap="square" rtlCol="0">
            <a:spAutoFit/>
          </a:bodyPr>
          <a:lstStyle/>
          <a:p>
            <a:pPr algn="ctr"/>
            <a:r>
              <a:rPr lang="en-US" sz="2000" b="1" dirty="0" smtClean="0">
                <a:solidFill>
                  <a:srgbClr val="FF0000"/>
                </a:solidFill>
                <a:latin typeface="Courier New" panose="02070309020205020404" pitchFamily="49" charset="0"/>
                <a:cs typeface="Courier New" panose="02070309020205020404" pitchFamily="49" charset="0"/>
              </a:rPr>
              <a:t>President Franklin Delano Roosevelt </a:t>
            </a:r>
          </a:p>
          <a:p>
            <a:pPr algn="ctr"/>
            <a:r>
              <a:rPr lang="en-US" sz="2000" b="1" dirty="0" smtClean="0">
                <a:solidFill>
                  <a:srgbClr val="FF0000"/>
                </a:solidFill>
                <a:latin typeface="Courier New" panose="02070309020205020404" pitchFamily="49" charset="0"/>
                <a:cs typeface="Courier New" panose="02070309020205020404" pitchFamily="49" charset="0"/>
              </a:rPr>
              <a:t>4 March 1933 – 12 April 1945</a:t>
            </a:r>
          </a:p>
          <a:p>
            <a:pPr algn="ctr"/>
            <a:r>
              <a:rPr lang="en-US" sz="2000" b="1" dirty="0" smtClean="0">
                <a:latin typeface="Courier New" panose="02070309020205020404" pitchFamily="49" charset="0"/>
                <a:cs typeface="Courier New" panose="02070309020205020404" pitchFamily="49" charset="0"/>
              </a:rPr>
              <a:t>30 January 1882 – 12 April 1945</a:t>
            </a:r>
            <a:endParaRPr lang="en-US" sz="2000"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6646893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71800" y="509187"/>
            <a:ext cx="3187700" cy="4432300"/>
          </a:xfrm>
          <a:prstGeom prst="rect">
            <a:avLst/>
          </a:prstGeom>
        </p:spPr>
      </p:pic>
      <p:sp>
        <p:nvSpPr>
          <p:cNvPr id="5" name="TextBox 4"/>
          <p:cNvSpPr txBox="1"/>
          <p:nvPr/>
        </p:nvSpPr>
        <p:spPr>
          <a:xfrm>
            <a:off x="304800" y="5410200"/>
            <a:ext cx="8382000" cy="830997"/>
          </a:xfrm>
          <a:prstGeom prst="rect">
            <a:avLst/>
          </a:prstGeom>
          <a:noFill/>
        </p:spPr>
        <p:txBody>
          <a:bodyPr wrap="square" rtlCol="0">
            <a:spAutoFit/>
          </a:bodyPr>
          <a:lstStyle/>
          <a:p>
            <a:pPr algn="ctr"/>
            <a:r>
              <a:rPr lang="en-US" sz="2400" b="1" dirty="0" smtClean="0">
                <a:solidFill>
                  <a:srgbClr val="FF00FF"/>
                </a:solidFill>
                <a:latin typeface="Courier New" panose="02070309020205020404" pitchFamily="49" charset="0"/>
                <a:cs typeface="Courier New" panose="02070309020205020404" pitchFamily="49" charset="0"/>
              </a:rPr>
              <a:t>A Stock Market Bubble in the USA, Bank Runs, and an International Crisis</a:t>
            </a:r>
            <a:endParaRPr lang="en-US" sz="2400" b="1" dirty="0">
              <a:solidFill>
                <a:srgbClr val="FF00FF"/>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1743086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838200"/>
            <a:ext cx="9144000" cy="4708981"/>
          </a:xfrm>
          <a:prstGeom prst="rect">
            <a:avLst/>
          </a:prstGeom>
        </p:spPr>
        <p:txBody>
          <a:bodyPr wrap="square">
            <a:spAutoFit/>
          </a:bodyPr>
          <a:lstStyle/>
          <a:p>
            <a:r>
              <a:rPr lang="en-US" sz="2400" b="1" dirty="0">
                <a:solidFill>
                  <a:srgbClr val="FF0000"/>
                </a:solidFill>
                <a:latin typeface="Courier New"/>
                <a:ea typeface="Times New Roman"/>
              </a:rPr>
              <a:t>Why Washington Delays in Solving Financial </a:t>
            </a:r>
            <a:r>
              <a:rPr lang="en-US" sz="2400" b="1" dirty="0" smtClean="0">
                <a:solidFill>
                  <a:srgbClr val="FF0000"/>
                </a:solidFill>
                <a:latin typeface="Courier New"/>
                <a:ea typeface="Times New Roman"/>
              </a:rPr>
              <a:t>Crises</a:t>
            </a:r>
            <a:r>
              <a:rPr lang="en-US" dirty="0">
                <a:solidFill>
                  <a:prstClr val="black"/>
                </a:solidFill>
              </a:rPr>
              <a:t>	</a:t>
            </a:r>
            <a:endParaRPr lang="en-US" dirty="0" smtClean="0">
              <a:solidFill>
                <a:prstClr val="black"/>
              </a:solidFill>
            </a:endParaRPr>
          </a:p>
          <a:p>
            <a:endParaRPr lang="en-US" dirty="0">
              <a:solidFill>
                <a:prstClr val="black"/>
              </a:solidFill>
            </a:endParaRPr>
          </a:p>
          <a:p>
            <a:pPr>
              <a:lnSpc>
                <a:spcPct val="200000"/>
              </a:lnSpc>
            </a:pPr>
            <a:r>
              <a:rPr lang="en-US" sz="2000" b="1" dirty="0" smtClean="0">
                <a:solidFill>
                  <a:prstClr val="black"/>
                </a:solidFill>
                <a:latin typeface="Courier New" panose="02070309020205020404" pitchFamily="49" charset="0"/>
                <a:cs typeface="Courier New" panose="02070309020205020404" pitchFamily="49" charset="0"/>
              </a:rPr>
              <a:t>Legislative </a:t>
            </a:r>
            <a:r>
              <a:rPr lang="en-US" sz="2000" b="1" dirty="0">
                <a:solidFill>
                  <a:prstClr val="black"/>
                </a:solidFill>
                <a:latin typeface="Courier New" panose="02070309020205020404" pitchFamily="49" charset="0"/>
                <a:cs typeface="Courier New" panose="02070309020205020404" pitchFamily="49" charset="0"/>
              </a:rPr>
              <a:t>Responses </a:t>
            </a:r>
            <a:r>
              <a:rPr lang="en-US" sz="2000" b="1" dirty="0" smtClean="0">
                <a:solidFill>
                  <a:prstClr val="black"/>
                </a:solidFill>
                <a:latin typeface="Courier New" panose="02070309020205020404" pitchFamily="49" charset="0"/>
                <a:cs typeface="Courier New" panose="02070309020205020404" pitchFamily="49" charset="0"/>
              </a:rPr>
              <a:t>are </a:t>
            </a:r>
            <a:r>
              <a:rPr lang="en-US" sz="2000" b="1" dirty="0" smtClean="0">
                <a:solidFill>
                  <a:srgbClr val="FF00FF"/>
                </a:solidFill>
                <a:latin typeface="Courier New" panose="02070309020205020404" pitchFamily="49" charset="0"/>
                <a:cs typeface="Courier New" panose="02070309020205020404" pitchFamily="49" charset="0"/>
              </a:rPr>
              <a:t>delayed because of the institutional complexity.</a:t>
            </a:r>
            <a:r>
              <a:rPr lang="en-US" sz="2000" b="1" dirty="0" smtClean="0">
                <a:solidFill>
                  <a:prstClr val="black"/>
                </a:solidFill>
                <a:latin typeface="Courier New" panose="02070309020205020404" pitchFamily="49" charset="0"/>
                <a:cs typeface="Courier New" panose="02070309020205020404" pitchFamily="49" charset="0"/>
              </a:rPr>
              <a:t> </a:t>
            </a:r>
            <a:r>
              <a:rPr lang="en-US" sz="2000" b="1" dirty="0" smtClean="0">
                <a:solidFill>
                  <a:srgbClr val="0000FF"/>
                </a:solidFill>
                <a:latin typeface="Courier New" panose="02070309020205020404" pitchFamily="49" charset="0"/>
                <a:cs typeface="Courier New" panose="02070309020205020404" pitchFamily="49" charset="0"/>
              </a:rPr>
              <a:t>A Response </a:t>
            </a:r>
            <a:r>
              <a:rPr lang="en-US" sz="2000" b="1" dirty="0">
                <a:solidFill>
                  <a:srgbClr val="0000FF"/>
                </a:solidFill>
                <a:latin typeface="Courier New" panose="02070309020205020404" pitchFamily="49" charset="0"/>
                <a:cs typeface="Courier New" panose="02070309020205020404" pitchFamily="49" charset="0"/>
              </a:rPr>
              <a:t>usually occurs at Partisan transition (</a:t>
            </a:r>
            <a:r>
              <a:rPr lang="en-US" sz="2000" b="1" dirty="0" smtClean="0">
                <a:solidFill>
                  <a:srgbClr val="0000FF"/>
                </a:solidFill>
                <a:latin typeface="Courier New" panose="02070309020205020404" pitchFamily="49" charset="0"/>
                <a:cs typeface="Courier New" panose="02070309020205020404" pitchFamily="49" charset="0"/>
              </a:rPr>
              <a:t>ideology </a:t>
            </a:r>
            <a:r>
              <a:rPr lang="en-US" sz="2000" b="1" dirty="0" smtClean="0">
                <a:latin typeface="Courier New" panose="02070309020205020404" pitchFamily="49" charset="0"/>
                <a:cs typeface="Courier New" panose="02070309020205020404" pitchFamily="49" charset="0"/>
              </a:rPr>
              <a:t>-- 1933</a:t>
            </a:r>
            <a:r>
              <a:rPr lang="en-US" sz="2000" b="1" dirty="0" smtClean="0">
                <a:solidFill>
                  <a:srgbClr val="0000FF"/>
                </a:solidFill>
                <a:latin typeface="Courier New" panose="02070309020205020404" pitchFamily="49" charset="0"/>
                <a:cs typeface="Courier New" panose="02070309020205020404" pitchFamily="49" charset="0"/>
              </a:rPr>
              <a:t>).</a:t>
            </a:r>
            <a:r>
              <a:rPr lang="en-US" sz="2000" b="1" dirty="0" smtClean="0">
                <a:solidFill>
                  <a:prstClr val="black"/>
                </a:solidFill>
                <a:latin typeface="Courier New" panose="02070309020205020404" pitchFamily="49" charset="0"/>
                <a:cs typeface="Courier New" panose="02070309020205020404" pitchFamily="49" charset="0"/>
              </a:rPr>
              <a:t> </a:t>
            </a:r>
            <a:r>
              <a:rPr lang="en-US" sz="2000" b="1" dirty="0" smtClean="0">
                <a:solidFill>
                  <a:srgbClr val="C00000"/>
                </a:solidFill>
                <a:latin typeface="Courier New" panose="02070309020205020404" pitchFamily="49" charset="0"/>
                <a:cs typeface="Courier New" panose="02070309020205020404" pitchFamily="49" charset="0"/>
              </a:rPr>
              <a:t>Then the Response is often </a:t>
            </a:r>
            <a:r>
              <a:rPr lang="en-US" sz="2000" b="1" dirty="0">
                <a:solidFill>
                  <a:srgbClr val="C00000"/>
                </a:solidFill>
                <a:latin typeface="Courier New" panose="02070309020205020404" pitchFamily="49" charset="0"/>
                <a:cs typeface="Courier New" panose="02070309020205020404" pitchFamily="49" charset="0"/>
              </a:rPr>
              <a:t>reversed after another Partisan transition (</a:t>
            </a:r>
            <a:r>
              <a:rPr lang="en-US" sz="2000" b="1" dirty="0" smtClean="0">
                <a:solidFill>
                  <a:srgbClr val="C00000"/>
                </a:solidFill>
                <a:latin typeface="Courier New" panose="02070309020205020404" pitchFamily="49" charset="0"/>
                <a:cs typeface="Courier New" panose="02070309020205020404" pitchFamily="49" charset="0"/>
              </a:rPr>
              <a:t>ideology – </a:t>
            </a:r>
            <a:r>
              <a:rPr lang="en-US" sz="2000" b="1" dirty="0" smtClean="0">
                <a:latin typeface="Courier New" panose="02070309020205020404" pitchFamily="49" charset="0"/>
                <a:cs typeface="Courier New" panose="02070309020205020404" pitchFamily="49" charset="0"/>
              </a:rPr>
              <a:t>This did not happen until 1999 so it does not quite fit the pattern</a:t>
            </a:r>
            <a:r>
              <a:rPr lang="en-US" sz="2000" b="1" dirty="0" smtClean="0">
                <a:solidFill>
                  <a:srgbClr val="C00000"/>
                </a:solidFill>
                <a:latin typeface="Courier New" panose="02070309020205020404" pitchFamily="49" charset="0"/>
                <a:cs typeface="Courier New" panose="02070309020205020404" pitchFamily="49" charset="0"/>
              </a:rPr>
              <a:t>). </a:t>
            </a:r>
            <a:endParaRPr lang="en-US" sz="2000" b="1" dirty="0">
              <a:solidFill>
                <a:prstClr val="black"/>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5933828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081"/>
            <a:ext cx="9144000" cy="6555641"/>
          </a:xfrm>
          <a:prstGeom prst="rect">
            <a:avLst/>
          </a:prstGeom>
        </p:spPr>
        <p:txBody>
          <a:bodyPr wrap="square">
            <a:spAutoFit/>
          </a:bodyPr>
          <a:lstStyle/>
          <a:p>
            <a:pPr algn="ctr"/>
            <a:r>
              <a:rPr lang="en-US" sz="2400" b="1" dirty="0" smtClean="0">
                <a:solidFill>
                  <a:srgbClr val="FF0000"/>
                </a:solidFill>
                <a:latin typeface="Courier New" panose="02070309020205020404" pitchFamily="49" charset="0"/>
                <a:cs typeface="Courier New" panose="02070309020205020404" pitchFamily="49" charset="0"/>
              </a:rPr>
              <a:t>The Banking Act of 1933 (Glass–</a:t>
            </a:r>
            <a:r>
              <a:rPr lang="en-US" sz="2400" b="1" dirty="0" err="1" smtClean="0">
                <a:solidFill>
                  <a:srgbClr val="FF0000"/>
                </a:solidFill>
                <a:latin typeface="Courier New" panose="02070309020205020404" pitchFamily="49" charset="0"/>
                <a:cs typeface="Courier New" panose="02070309020205020404" pitchFamily="49" charset="0"/>
              </a:rPr>
              <a:t>Steagall</a:t>
            </a:r>
            <a:r>
              <a:rPr lang="en-US" sz="2400" b="1" dirty="0" smtClean="0">
                <a:solidFill>
                  <a:srgbClr val="FF0000"/>
                </a:solidFill>
                <a:latin typeface="Courier New" panose="02070309020205020404" pitchFamily="49" charset="0"/>
                <a:cs typeface="Courier New" panose="02070309020205020404" pitchFamily="49" charset="0"/>
              </a:rPr>
              <a:t>)  </a:t>
            </a:r>
          </a:p>
          <a:p>
            <a:endParaRPr lang="en-US" dirty="0"/>
          </a:p>
          <a:p>
            <a:r>
              <a:rPr lang="en-US" sz="2000" b="1" dirty="0" smtClean="0">
                <a:latin typeface="Courier New" panose="02070309020205020404" pitchFamily="49" charset="0"/>
                <a:cs typeface="Courier New" panose="02070309020205020404" pitchFamily="49" charset="0"/>
              </a:rPr>
              <a:t>Main Provisions:</a:t>
            </a:r>
          </a:p>
          <a:p>
            <a:endParaRPr lang="en-US" sz="2000" b="1" dirty="0">
              <a:latin typeface="Courier New" panose="02070309020205020404" pitchFamily="49" charset="0"/>
              <a:cs typeface="Courier New" panose="02070309020205020404" pitchFamily="49" charset="0"/>
            </a:endParaRPr>
          </a:p>
          <a:p>
            <a:pPr>
              <a:lnSpc>
                <a:spcPct val="150000"/>
              </a:lnSpc>
            </a:pPr>
            <a:r>
              <a:rPr lang="en-US" sz="2000" b="1" dirty="0" smtClean="0">
                <a:latin typeface="Courier New" panose="02070309020205020404" pitchFamily="49" charset="0"/>
                <a:cs typeface="Courier New" panose="02070309020205020404" pitchFamily="49" charset="0"/>
              </a:rPr>
              <a:t>1</a:t>
            </a:r>
            <a:r>
              <a:rPr lang="en-US" sz="2000" b="1" dirty="0">
                <a:latin typeface="Courier New" panose="02070309020205020404" pitchFamily="49" charset="0"/>
                <a:cs typeface="Courier New" panose="02070309020205020404" pitchFamily="49" charset="0"/>
              </a:rPr>
              <a:t>) </a:t>
            </a:r>
            <a:r>
              <a:rPr lang="en-US" sz="2000" b="1" dirty="0" smtClean="0">
                <a:solidFill>
                  <a:srgbClr val="FF00FF"/>
                </a:solidFill>
                <a:latin typeface="Courier New" panose="02070309020205020404" pitchFamily="49" charset="0"/>
                <a:cs typeface="Courier New" panose="02070309020205020404" pitchFamily="49" charset="0"/>
              </a:rPr>
              <a:t>Established  </a:t>
            </a:r>
            <a:r>
              <a:rPr lang="en-US" sz="2000" b="1" dirty="0">
                <a:solidFill>
                  <a:srgbClr val="FF00FF"/>
                </a:solidFill>
                <a:latin typeface="Courier New" panose="02070309020205020404" pitchFamily="49" charset="0"/>
                <a:cs typeface="Courier New" panose="02070309020205020404" pitchFamily="49" charset="0"/>
              </a:rPr>
              <a:t>the Federal Deposit Insurance Corporation (FDIC</a:t>
            </a:r>
            <a:r>
              <a:rPr lang="en-US" sz="2000" b="1" dirty="0" smtClean="0">
                <a:solidFill>
                  <a:srgbClr val="FF00FF"/>
                </a:solidFill>
                <a:latin typeface="Courier New" panose="02070309020205020404" pitchFamily="49" charset="0"/>
                <a:cs typeface="Courier New" panose="02070309020205020404" pitchFamily="49" charset="0"/>
              </a:rPr>
              <a:t>)</a:t>
            </a:r>
            <a:r>
              <a:rPr lang="en-US" sz="2000" b="1" dirty="0" smtClean="0">
                <a:latin typeface="Courier New" panose="02070309020205020404" pitchFamily="49" charset="0"/>
                <a:cs typeface="Courier New" panose="02070309020205020404" pitchFamily="49" charset="0"/>
              </a:rPr>
              <a:t>.  It initially phased the system in and the insurance now stands at $250,000.</a:t>
            </a:r>
          </a:p>
          <a:p>
            <a:endParaRPr lang="en-US" sz="2000" b="1" dirty="0">
              <a:latin typeface="Courier New" panose="02070309020205020404" pitchFamily="49" charset="0"/>
              <a:cs typeface="Courier New" panose="02070309020205020404" pitchFamily="49" charset="0"/>
            </a:endParaRPr>
          </a:p>
          <a:p>
            <a:pPr>
              <a:lnSpc>
                <a:spcPct val="150000"/>
              </a:lnSpc>
            </a:pPr>
            <a:r>
              <a:rPr lang="en-US" sz="2000" b="1" dirty="0" smtClean="0">
                <a:latin typeface="Courier New" panose="02070309020205020404" pitchFamily="49" charset="0"/>
                <a:cs typeface="Courier New" panose="02070309020205020404" pitchFamily="49" charset="0"/>
              </a:rPr>
              <a:t>2</a:t>
            </a:r>
            <a:r>
              <a:rPr lang="en-US" sz="2000" b="1" dirty="0">
                <a:latin typeface="Courier New" panose="02070309020205020404" pitchFamily="49" charset="0"/>
                <a:cs typeface="Courier New" panose="02070309020205020404" pitchFamily="49" charset="0"/>
              </a:rPr>
              <a:t>) </a:t>
            </a:r>
            <a:r>
              <a:rPr lang="en-US" sz="2000" b="1" dirty="0" smtClean="0">
                <a:solidFill>
                  <a:srgbClr val="FF0000"/>
                </a:solidFill>
                <a:latin typeface="Courier New" panose="02070309020205020404" pitchFamily="49" charset="0"/>
                <a:cs typeface="Courier New" panose="02070309020205020404" pitchFamily="49" charset="0"/>
              </a:rPr>
              <a:t>Required </a:t>
            </a:r>
            <a:r>
              <a:rPr lang="en-US" sz="2000" b="1" dirty="0">
                <a:solidFill>
                  <a:srgbClr val="FF0000"/>
                </a:solidFill>
                <a:latin typeface="Courier New" panose="02070309020205020404" pitchFamily="49" charset="0"/>
                <a:cs typeface="Courier New" panose="02070309020205020404" pitchFamily="49" charset="0"/>
              </a:rPr>
              <a:t>all FDIC insured banks to be, or to apply to become, members of the Federal Reserve System by </a:t>
            </a:r>
            <a:r>
              <a:rPr lang="en-US" sz="2000" b="1" dirty="0" smtClean="0">
                <a:solidFill>
                  <a:srgbClr val="FF0000"/>
                </a:solidFill>
                <a:latin typeface="Courier New" panose="02070309020205020404" pitchFamily="49" charset="0"/>
                <a:cs typeface="Courier New" panose="02070309020205020404" pitchFamily="49" charset="0"/>
              </a:rPr>
              <a:t>1 July 1934</a:t>
            </a:r>
            <a:r>
              <a:rPr lang="en-US" sz="2000" b="1" dirty="0">
                <a:latin typeface="Courier New" panose="02070309020205020404" pitchFamily="49" charset="0"/>
                <a:cs typeface="Courier New" panose="02070309020205020404" pitchFamily="49" charset="0"/>
              </a:rPr>
              <a:t>. The Banking Act of 1935 extended that deadline to </a:t>
            </a:r>
            <a:r>
              <a:rPr lang="en-US" sz="2000" b="1" dirty="0" smtClean="0">
                <a:latin typeface="Courier New" panose="02070309020205020404" pitchFamily="49" charset="0"/>
                <a:cs typeface="Courier New" panose="02070309020205020404" pitchFamily="49" charset="0"/>
              </a:rPr>
              <a:t>1 July 1936</a:t>
            </a:r>
            <a:r>
              <a:rPr lang="en-US" sz="2000" b="1" dirty="0">
                <a:latin typeface="Courier New" panose="02070309020205020404" pitchFamily="49" charset="0"/>
                <a:cs typeface="Courier New" panose="02070309020205020404" pitchFamily="49" charset="0"/>
              </a:rPr>
              <a:t>. </a:t>
            </a:r>
            <a:r>
              <a:rPr lang="en-US" sz="2000" b="1" dirty="0">
                <a:solidFill>
                  <a:srgbClr val="0000FF"/>
                </a:solidFill>
                <a:latin typeface="Courier New" panose="02070309020205020404" pitchFamily="49" charset="0"/>
                <a:cs typeface="Courier New" panose="02070309020205020404" pitchFamily="49" charset="0"/>
              </a:rPr>
              <a:t>State banks </a:t>
            </a:r>
            <a:r>
              <a:rPr lang="en-US" sz="2000" b="1" dirty="0">
                <a:latin typeface="Courier New" panose="02070309020205020404" pitchFamily="49" charset="0"/>
                <a:cs typeface="Courier New" panose="02070309020205020404" pitchFamily="49" charset="0"/>
              </a:rPr>
              <a:t>were not eligible to be members of the Federal Reserve System until they became stockholders of the FDIC, and thereby became an insured </a:t>
            </a:r>
            <a:r>
              <a:rPr lang="en-US" sz="2000" b="1" dirty="0" smtClean="0">
                <a:latin typeface="Courier New" panose="02070309020205020404" pitchFamily="49" charset="0"/>
                <a:cs typeface="Courier New" panose="02070309020205020404" pitchFamily="49" charset="0"/>
              </a:rPr>
              <a:t>institution.  Later legislation in 1939 removed this provision.</a:t>
            </a:r>
          </a:p>
          <a:p>
            <a:endParaRPr lang="en-US" dirty="0"/>
          </a:p>
        </p:txBody>
      </p:sp>
    </p:spTree>
    <p:extLst>
      <p:ext uri="{BB962C8B-B14F-4D97-AF65-F5344CB8AC3E}">
        <p14:creationId xmlns:p14="http://schemas.microsoft.com/office/powerpoint/2010/main" val="13371108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863417"/>
          </a:xfrm>
          <a:prstGeom prst="rect">
            <a:avLst/>
          </a:prstGeom>
        </p:spPr>
        <p:txBody>
          <a:bodyPr wrap="square">
            <a:spAutoFit/>
          </a:bodyPr>
          <a:lstStyle/>
          <a:p>
            <a:pPr lvl="0">
              <a:lnSpc>
                <a:spcPct val="200000"/>
              </a:lnSpc>
            </a:pPr>
            <a:r>
              <a:rPr lang="en-US" sz="2000" b="1" dirty="0">
                <a:solidFill>
                  <a:prstClr val="black"/>
                </a:solidFill>
                <a:latin typeface="Courier New" panose="02070309020205020404" pitchFamily="49" charset="0"/>
                <a:cs typeface="Courier New" panose="02070309020205020404" pitchFamily="49" charset="0"/>
              </a:rPr>
              <a:t>3) </a:t>
            </a:r>
            <a:r>
              <a:rPr lang="en-US" sz="2000" b="1" dirty="0">
                <a:solidFill>
                  <a:srgbClr val="FF00FF"/>
                </a:solidFill>
                <a:latin typeface="Courier New" panose="02070309020205020404" pitchFamily="49" charset="0"/>
                <a:cs typeface="Courier New" panose="02070309020205020404" pitchFamily="49" charset="0"/>
              </a:rPr>
              <a:t>Separated Commercial and Investment Banking </a:t>
            </a:r>
            <a:r>
              <a:rPr lang="en-US" sz="2000" b="1" dirty="0">
                <a:solidFill>
                  <a:prstClr val="black"/>
                </a:solidFill>
                <a:latin typeface="Courier New" panose="02070309020205020404" pitchFamily="49" charset="0"/>
                <a:cs typeface="Courier New" panose="02070309020205020404" pitchFamily="49" charset="0"/>
              </a:rPr>
              <a:t>(the Banking Act of 1935 later clarified and cleaned up some of the language</a:t>
            </a:r>
            <a:r>
              <a:rPr lang="en-US" sz="2000" b="1" dirty="0" smtClean="0">
                <a:solidFill>
                  <a:prstClr val="black"/>
                </a:solidFill>
                <a:latin typeface="Courier New" panose="02070309020205020404" pitchFamily="49" charset="0"/>
                <a:cs typeface="Courier New" panose="02070309020205020404" pitchFamily="49" charset="0"/>
              </a:rPr>
              <a:t>).  Federal Reserve member banks could not:</a:t>
            </a:r>
          </a:p>
          <a:p>
            <a:pPr lvl="0">
              <a:lnSpc>
                <a:spcPct val="200000"/>
              </a:lnSpc>
            </a:pPr>
            <a:r>
              <a:rPr lang="en-US" sz="2000" b="1" dirty="0" smtClean="0">
                <a:solidFill>
                  <a:prstClr val="black"/>
                </a:solidFill>
                <a:latin typeface="Courier New" panose="02070309020205020404" pitchFamily="49" charset="0"/>
                <a:cs typeface="Courier New" panose="02070309020205020404" pitchFamily="49" charset="0"/>
              </a:rPr>
              <a:t>a) deal </a:t>
            </a:r>
            <a:r>
              <a:rPr lang="en-US" sz="2000" b="1" dirty="0">
                <a:solidFill>
                  <a:prstClr val="black"/>
                </a:solidFill>
                <a:latin typeface="Courier New" panose="02070309020205020404" pitchFamily="49" charset="0"/>
                <a:cs typeface="Courier New" panose="02070309020205020404" pitchFamily="49" charset="0"/>
              </a:rPr>
              <a:t>in non-governmental securities for customers</a:t>
            </a:r>
          </a:p>
          <a:p>
            <a:pPr lvl="0">
              <a:lnSpc>
                <a:spcPct val="200000"/>
              </a:lnSpc>
            </a:pPr>
            <a:r>
              <a:rPr lang="en-US" sz="2000" b="1" dirty="0" smtClean="0">
                <a:solidFill>
                  <a:prstClr val="black"/>
                </a:solidFill>
                <a:latin typeface="Courier New" panose="02070309020205020404" pitchFamily="49" charset="0"/>
                <a:cs typeface="Courier New" panose="02070309020205020404" pitchFamily="49" charset="0"/>
              </a:rPr>
              <a:t>b) </a:t>
            </a:r>
            <a:r>
              <a:rPr lang="en-US" sz="2000" b="1" dirty="0" smtClean="0">
                <a:solidFill>
                  <a:srgbClr val="FF0000"/>
                </a:solidFill>
                <a:latin typeface="Courier New" panose="02070309020205020404" pitchFamily="49" charset="0"/>
                <a:cs typeface="Courier New" panose="02070309020205020404" pitchFamily="49" charset="0"/>
              </a:rPr>
              <a:t>invest </a:t>
            </a:r>
            <a:r>
              <a:rPr lang="en-US" sz="2000" b="1" dirty="0">
                <a:solidFill>
                  <a:srgbClr val="FF0000"/>
                </a:solidFill>
                <a:latin typeface="Courier New" panose="02070309020205020404" pitchFamily="49" charset="0"/>
                <a:cs typeface="Courier New" panose="02070309020205020404" pitchFamily="49" charset="0"/>
              </a:rPr>
              <a:t>in non-investment grade securities for themselves</a:t>
            </a:r>
          </a:p>
          <a:p>
            <a:pPr lvl="0">
              <a:lnSpc>
                <a:spcPct val="200000"/>
              </a:lnSpc>
            </a:pPr>
            <a:r>
              <a:rPr lang="en-US" sz="2000" b="1" dirty="0" smtClean="0">
                <a:solidFill>
                  <a:prstClr val="black"/>
                </a:solidFill>
                <a:latin typeface="Courier New" panose="02070309020205020404" pitchFamily="49" charset="0"/>
                <a:cs typeface="Courier New" panose="02070309020205020404" pitchFamily="49" charset="0"/>
              </a:rPr>
              <a:t>c) underwrite </a:t>
            </a:r>
            <a:r>
              <a:rPr lang="en-US" sz="2000" b="1" dirty="0">
                <a:solidFill>
                  <a:prstClr val="black"/>
                </a:solidFill>
                <a:latin typeface="Courier New" panose="02070309020205020404" pitchFamily="49" charset="0"/>
                <a:cs typeface="Courier New" panose="02070309020205020404" pitchFamily="49" charset="0"/>
              </a:rPr>
              <a:t>or </a:t>
            </a:r>
            <a:r>
              <a:rPr lang="en-US" sz="2000" b="1" dirty="0" smtClean="0">
                <a:solidFill>
                  <a:prstClr val="black"/>
                </a:solidFill>
                <a:latin typeface="Courier New" panose="02070309020205020404" pitchFamily="49" charset="0"/>
                <a:cs typeface="Courier New" panose="02070309020205020404" pitchFamily="49" charset="0"/>
              </a:rPr>
              <a:t>distribute </a:t>
            </a:r>
            <a:r>
              <a:rPr lang="en-US" sz="2000" b="1" dirty="0">
                <a:solidFill>
                  <a:prstClr val="black"/>
                </a:solidFill>
                <a:latin typeface="Courier New" panose="02070309020205020404" pitchFamily="49" charset="0"/>
                <a:cs typeface="Courier New" panose="02070309020205020404" pitchFamily="49" charset="0"/>
              </a:rPr>
              <a:t>non-governmental securities</a:t>
            </a:r>
          </a:p>
          <a:p>
            <a:pPr lvl="0">
              <a:lnSpc>
                <a:spcPct val="200000"/>
              </a:lnSpc>
            </a:pPr>
            <a:r>
              <a:rPr lang="en-US" sz="2000" b="1" dirty="0" smtClean="0">
                <a:solidFill>
                  <a:prstClr val="black"/>
                </a:solidFill>
                <a:latin typeface="Courier New" panose="02070309020205020404" pitchFamily="49" charset="0"/>
                <a:cs typeface="Courier New" panose="02070309020205020404" pitchFamily="49" charset="0"/>
              </a:rPr>
              <a:t>d) share employees </a:t>
            </a:r>
            <a:r>
              <a:rPr lang="en-US" sz="2000" b="1" dirty="0">
                <a:solidFill>
                  <a:prstClr val="black"/>
                </a:solidFill>
                <a:latin typeface="Courier New" panose="02070309020205020404" pitchFamily="49" charset="0"/>
                <a:cs typeface="Courier New" panose="02070309020205020404" pitchFamily="49" charset="0"/>
              </a:rPr>
              <a:t>with companies involved in such activities</a:t>
            </a:r>
          </a:p>
          <a:p>
            <a:pPr lvl="0">
              <a:lnSpc>
                <a:spcPct val="200000"/>
              </a:lnSpc>
            </a:pPr>
            <a:r>
              <a:rPr lang="en-US" sz="2000" b="1" dirty="0" smtClean="0">
                <a:solidFill>
                  <a:prstClr val="black"/>
                </a:solidFill>
                <a:latin typeface="Courier New" panose="02070309020205020404" pitchFamily="49" charset="0"/>
                <a:cs typeface="Courier New" panose="02070309020205020404" pitchFamily="49" charset="0"/>
              </a:rPr>
              <a:t>e) </a:t>
            </a:r>
            <a:r>
              <a:rPr lang="en-US" sz="2000" b="1" dirty="0" smtClean="0">
                <a:solidFill>
                  <a:srgbClr val="0000FF"/>
                </a:solidFill>
                <a:latin typeface="Courier New" panose="02070309020205020404" pitchFamily="49" charset="0"/>
                <a:cs typeface="Courier New" panose="02070309020205020404" pitchFamily="49" charset="0"/>
              </a:rPr>
              <a:t>securities </a:t>
            </a:r>
            <a:r>
              <a:rPr lang="en-US" sz="2000" b="1" dirty="0">
                <a:solidFill>
                  <a:srgbClr val="0000FF"/>
                </a:solidFill>
                <a:latin typeface="Courier New" panose="02070309020205020404" pitchFamily="49" charset="0"/>
                <a:cs typeface="Courier New" panose="02070309020205020404" pitchFamily="49" charset="0"/>
              </a:rPr>
              <a:t>firms and investment banks </a:t>
            </a:r>
            <a:r>
              <a:rPr lang="en-US" sz="2000" b="1" dirty="0" smtClean="0">
                <a:solidFill>
                  <a:srgbClr val="0000FF"/>
                </a:solidFill>
                <a:latin typeface="Courier New" panose="02070309020205020404" pitchFamily="49" charset="0"/>
                <a:cs typeface="Courier New" panose="02070309020205020404" pitchFamily="49" charset="0"/>
              </a:rPr>
              <a:t>could not take </a:t>
            </a:r>
            <a:r>
              <a:rPr lang="en-US" sz="2000" b="1" dirty="0">
                <a:solidFill>
                  <a:srgbClr val="0000FF"/>
                </a:solidFill>
                <a:latin typeface="Courier New" panose="02070309020205020404" pitchFamily="49" charset="0"/>
                <a:cs typeface="Courier New" panose="02070309020205020404" pitchFamily="49" charset="0"/>
              </a:rPr>
              <a:t>deposits</a:t>
            </a:r>
            <a:r>
              <a:rPr lang="en-US" sz="2000" b="1" dirty="0">
                <a:solidFill>
                  <a:prstClr val="black"/>
                </a:solidFill>
                <a:latin typeface="Courier New" panose="02070309020205020404" pitchFamily="49" charset="0"/>
                <a:cs typeface="Courier New" panose="02070309020205020404" pitchFamily="49" charset="0"/>
              </a:rPr>
              <a:t>.</a:t>
            </a:r>
            <a:endParaRPr lang="en-US" sz="2000" b="1" dirty="0">
              <a:solidFill>
                <a:prstClr val="black"/>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8675246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960" y="103385"/>
            <a:ext cx="9120040" cy="67919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84723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8744" y="0"/>
            <a:ext cx="8306512" cy="6858000"/>
          </a:xfrm>
          <a:prstGeom prst="rect">
            <a:avLst/>
          </a:prstGeom>
        </p:spPr>
      </p:pic>
    </p:spTree>
    <p:extLst>
      <p:ext uri="{BB962C8B-B14F-4D97-AF65-F5344CB8AC3E}">
        <p14:creationId xmlns:p14="http://schemas.microsoft.com/office/powerpoint/2010/main" val="32551363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762000"/>
            <a:ext cx="9144000" cy="4572000"/>
          </a:xfrm>
          <a:prstGeom prst="rect">
            <a:avLst/>
          </a:prstGeom>
        </p:spPr>
      </p:pic>
    </p:spTree>
    <p:extLst>
      <p:ext uri="{BB962C8B-B14F-4D97-AF65-F5344CB8AC3E}">
        <p14:creationId xmlns:p14="http://schemas.microsoft.com/office/powerpoint/2010/main" val="18034649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439580"/>
            <a:ext cx="9217588" cy="38164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en-US" altLang="en-US" sz="2400" b="1" dirty="0">
                <a:solidFill>
                  <a:srgbClr val="0000FF"/>
                </a:solidFill>
                <a:latin typeface="Courier New" panose="02070309020205020404" pitchFamily="49" charset="0"/>
                <a:cs typeface="Courier New" panose="02070309020205020404" pitchFamily="49" charset="0"/>
              </a:rPr>
              <a:t>The Great Bubble: Suppose You had $100 to invest </a:t>
            </a:r>
            <a:endParaRPr lang="en-US" altLang="en-US" sz="2400" b="1" dirty="0" smtClean="0">
              <a:solidFill>
                <a:srgbClr val="0000FF"/>
              </a:solidFill>
              <a:latin typeface="Courier New" panose="02070309020205020404" pitchFamily="49" charset="0"/>
              <a:cs typeface="Courier New" panose="02070309020205020404" pitchFamily="49" charset="0"/>
            </a:endParaRPr>
          </a:p>
          <a:p>
            <a:pPr fontAlgn="base">
              <a:spcBef>
                <a:spcPct val="0"/>
              </a:spcBef>
              <a:spcAft>
                <a:spcPct val="0"/>
              </a:spcAft>
            </a:pPr>
            <a:r>
              <a:rPr lang="en-US" altLang="en-US" sz="2400" b="1" dirty="0" smtClean="0">
                <a:solidFill>
                  <a:srgbClr val="0000FF"/>
                </a:solidFill>
                <a:latin typeface="Courier New" panose="02070309020205020404" pitchFamily="49" charset="0"/>
                <a:cs typeface="Courier New" panose="02070309020205020404" pitchFamily="49" charset="0"/>
              </a:rPr>
              <a:t>in </a:t>
            </a:r>
            <a:r>
              <a:rPr lang="en-US" altLang="en-US" sz="2400" b="1" dirty="0">
                <a:solidFill>
                  <a:srgbClr val="0000FF"/>
                </a:solidFill>
                <a:latin typeface="Courier New" panose="02070309020205020404" pitchFamily="49" charset="0"/>
                <a:cs typeface="Courier New" panose="02070309020205020404" pitchFamily="49" charset="0"/>
              </a:rPr>
              <a:t>the </a:t>
            </a:r>
            <a:r>
              <a:rPr lang="en-US" altLang="en-US" sz="2400" b="1" dirty="0" smtClean="0">
                <a:solidFill>
                  <a:srgbClr val="0000FF"/>
                </a:solidFill>
                <a:latin typeface="Courier New" panose="02070309020205020404" pitchFamily="49" charset="0"/>
                <a:cs typeface="Courier New" panose="02070309020205020404" pitchFamily="49" charset="0"/>
              </a:rPr>
              <a:t>Stock </a:t>
            </a:r>
            <a:r>
              <a:rPr lang="en-US" altLang="en-US" sz="2400" b="1" dirty="0">
                <a:solidFill>
                  <a:srgbClr val="0000FF"/>
                </a:solidFill>
                <a:latin typeface="Courier New" panose="02070309020205020404" pitchFamily="49" charset="0"/>
                <a:cs typeface="Courier New" panose="02070309020205020404" pitchFamily="49" charset="0"/>
              </a:rPr>
              <a:t>Market in July 1926</a:t>
            </a:r>
            <a:endParaRPr lang="en-US" altLang="en-US" sz="1600" b="1" dirty="0">
              <a:solidFill>
                <a:srgbClr val="FF0000"/>
              </a:solidFill>
              <a:latin typeface="Arial" pitchFamily="34" charset="0"/>
              <a:cs typeface="Arial" pitchFamily="34" charset="0"/>
            </a:endParaRPr>
          </a:p>
          <a:p>
            <a:pPr fontAlgn="base">
              <a:spcBef>
                <a:spcPct val="0"/>
              </a:spcBef>
              <a:spcAft>
                <a:spcPct val="0"/>
              </a:spcAft>
            </a:pPr>
            <a:endParaRPr lang="en-US" altLang="en-US" sz="1600" b="1" dirty="0">
              <a:solidFill>
                <a:srgbClr val="FF0000"/>
              </a:solidFill>
              <a:latin typeface="Arial" pitchFamily="34" charset="0"/>
              <a:cs typeface="Arial" pitchFamily="34" charset="0"/>
            </a:endParaRPr>
          </a:p>
          <a:p>
            <a:pPr fontAlgn="base">
              <a:spcBef>
                <a:spcPct val="0"/>
              </a:spcBef>
              <a:spcAft>
                <a:spcPct val="0"/>
              </a:spcAft>
            </a:pPr>
            <a:r>
              <a:rPr lang="en-US" altLang="en-US" sz="2000" b="1" dirty="0">
                <a:solidFill>
                  <a:srgbClr val="FF0000"/>
                </a:solidFill>
                <a:latin typeface="Courier New" panose="02070309020205020404" pitchFamily="49" charset="0"/>
                <a:cs typeface="Courier New" panose="02070309020205020404" pitchFamily="49" charset="0"/>
              </a:rPr>
              <a:t>	</a:t>
            </a:r>
            <a:r>
              <a:rPr lang="en-US" altLang="en-US" sz="2000" b="1" dirty="0" smtClean="0">
                <a:solidFill>
                  <a:srgbClr val="FF0000"/>
                </a:solidFill>
                <a:latin typeface="Courier New" panose="02070309020205020404" pitchFamily="49" charset="0"/>
                <a:cs typeface="Courier New" panose="02070309020205020404" pitchFamily="49" charset="0"/>
              </a:rPr>
              <a:t>	July </a:t>
            </a:r>
            <a:r>
              <a:rPr lang="en-US" altLang="en-US" sz="2000" b="1" dirty="0">
                <a:solidFill>
                  <a:srgbClr val="FF0000"/>
                </a:solidFill>
                <a:latin typeface="Courier New" panose="02070309020205020404" pitchFamily="49" charset="0"/>
                <a:cs typeface="Courier New" panose="02070309020205020404" pitchFamily="49" charset="0"/>
              </a:rPr>
              <a:t>1926     $100 </a:t>
            </a:r>
          </a:p>
          <a:p>
            <a:pPr fontAlgn="base">
              <a:spcBef>
                <a:spcPct val="0"/>
              </a:spcBef>
              <a:spcAft>
                <a:spcPct val="0"/>
              </a:spcAft>
            </a:pPr>
            <a:r>
              <a:rPr lang="en-US" altLang="en-US" sz="2000" b="1" dirty="0">
                <a:solidFill>
                  <a:srgbClr val="FF0000"/>
                </a:solidFill>
                <a:latin typeface="Courier New" panose="02070309020205020404" pitchFamily="49" charset="0"/>
                <a:cs typeface="Courier New" panose="02070309020205020404" pitchFamily="49" charset="0"/>
              </a:rPr>
              <a:t>	</a:t>
            </a:r>
            <a:r>
              <a:rPr lang="en-US" altLang="en-US" sz="2000" b="1" dirty="0" smtClean="0">
                <a:solidFill>
                  <a:srgbClr val="FF0000"/>
                </a:solidFill>
                <a:latin typeface="Courier New" panose="02070309020205020404" pitchFamily="49" charset="0"/>
                <a:cs typeface="Courier New" panose="02070309020205020404" pitchFamily="49" charset="0"/>
              </a:rPr>
              <a:t>	July </a:t>
            </a:r>
            <a:r>
              <a:rPr lang="en-US" altLang="en-US" sz="2000" b="1" dirty="0">
                <a:solidFill>
                  <a:srgbClr val="FF0000"/>
                </a:solidFill>
                <a:latin typeface="Courier New" panose="02070309020205020404" pitchFamily="49" charset="0"/>
                <a:cs typeface="Courier New" panose="02070309020205020404" pitchFamily="49" charset="0"/>
              </a:rPr>
              <a:t>1927      112 </a:t>
            </a:r>
          </a:p>
          <a:p>
            <a:pPr fontAlgn="base">
              <a:spcBef>
                <a:spcPct val="0"/>
              </a:spcBef>
              <a:spcAft>
                <a:spcPct val="0"/>
              </a:spcAft>
            </a:pPr>
            <a:r>
              <a:rPr lang="en-US" altLang="en-US" sz="2000" b="1" dirty="0">
                <a:solidFill>
                  <a:srgbClr val="FF0000"/>
                </a:solidFill>
                <a:latin typeface="Courier New" panose="02070309020205020404" pitchFamily="49" charset="0"/>
                <a:cs typeface="Courier New" panose="02070309020205020404" pitchFamily="49" charset="0"/>
              </a:rPr>
              <a:t>	</a:t>
            </a:r>
            <a:r>
              <a:rPr lang="en-US" altLang="en-US" sz="2000" b="1" dirty="0" smtClean="0">
                <a:solidFill>
                  <a:srgbClr val="FF0000"/>
                </a:solidFill>
                <a:latin typeface="Courier New" panose="02070309020205020404" pitchFamily="49" charset="0"/>
                <a:cs typeface="Courier New" panose="02070309020205020404" pitchFamily="49" charset="0"/>
              </a:rPr>
              <a:t>	July </a:t>
            </a:r>
            <a:r>
              <a:rPr lang="en-US" altLang="en-US" sz="2000" b="1" dirty="0">
                <a:solidFill>
                  <a:srgbClr val="FF0000"/>
                </a:solidFill>
                <a:latin typeface="Courier New" panose="02070309020205020404" pitchFamily="49" charset="0"/>
                <a:cs typeface="Courier New" panose="02070309020205020404" pitchFamily="49" charset="0"/>
              </a:rPr>
              <a:t>1928      148 </a:t>
            </a:r>
          </a:p>
          <a:p>
            <a:pPr fontAlgn="base">
              <a:spcBef>
                <a:spcPct val="0"/>
              </a:spcBef>
              <a:spcAft>
                <a:spcPct val="0"/>
              </a:spcAft>
            </a:pPr>
            <a:r>
              <a:rPr lang="en-US" altLang="en-US" sz="2000" b="1" dirty="0">
                <a:solidFill>
                  <a:srgbClr val="FF0000"/>
                </a:solidFill>
                <a:latin typeface="Courier New" panose="02070309020205020404" pitchFamily="49" charset="0"/>
                <a:cs typeface="Courier New" panose="02070309020205020404" pitchFamily="49" charset="0"/>
              </a:rPr>
              <a:t>	</a:t>
            </a:r>
            <a:r>
              <a:rPr lang="en-US" altLang="en-US" sz="2000" b="1" dirty="0" smtClean="0">
                <a:solidFill>
                  <a:srgbClr val="FF0000"/>
                </a:solidFill>
                <a:latin typeface="Courier New" panose="02070309020205020404" pitchFamily="49" charset="0"/>
                <a:cs typeface="Courier New" panose="02070309020205020404" pitchFamily="49" charset="0"/>
              </a:rPr>
              <a:t>	January </a:t>
            </a:r>
            <a:r>
              <a:rPr lang="en-US" altLang="en-US" sz="2000" b="1" dirty="0">
                <a:solidFill>
                  <a:srgbClr val="FF0000"/>
                </a:solidFill>
                <a:latin typeface="Courier New" panose="02070309020205020404" pitchFamily="49" charset="0"/>
                <a:cs typeface="Courier New" panose="02070309020205020404" pitchFamily="49" charset="0"/>
              </a:rPr>
              <a:t>1929   193 </a:t>
            </a:r>
          </a:p>
          <a:p>
            <a:pPr fontAlgn="base">
              <a:spcBef>
                <a:spcPct val="0"/>
              </a:spcBef>
              <a:spcAft>
                <a:spcPct val="0"/>
              </a:spcAft>
            </a:pPr>
            <a:r>
              <a:rPr lang="en-US" altLang="en-US" sz="2000" b="1" dirty="0">
                <a:solidFill>
                  <a:srgbClr val="FF0000"/>
                </a:solidFill>
                <a:latin typeface="Courier New" panose="02070309020205020404" pitchFamily="49" charset="0"/>
                <a:cs typeface="Courier New" panose="02070309020205020404" pitchFamily="49" charset="0"/>
              </a:rPr>
              <a:t>	</a:t>
            </a:r>
            <a:r>
              <a:rPr lang="en-US" altLang="en-US" sz="2000" b="1" dirty="0" smtClean="0">
                <a:solidFill>
                  <a:srgbClr val="FF0000"/>
                </a:solidFill>
                <a:latin typeface="Courier New" panose="02070309020205020404" pitchFamily="49" charset="0"/>
                <a:cs typeface="Courier New" panose="02070309020205020404" pitchFamily="49" charset="0"/>
              </a:rPr>
              <a:t>	September </a:t>
            </a:r>
            <a:r>
              <a:rPr lang="en-US" altLang="en-US" sz="2000" b="1" dirty="0">
                <a:solidFill>
                  <a:srgbClr val="FF0000"/>
                </a:solidFill>
                <a:latin typeface="Courier New" panose="02070309020205020404" pitchFamily="49" charset="0"/>
                <a:cs typeface="Courier New" panose="02070309020205020404" pitchFamily="49" charset="0"/>
              </a:rPr>
              <a:t>1929 216 </a:t>
            </a:r>
          </a:p>
          <a:p>
            <a:pPr fontAlgn="base">
              <a:spcBef>
                <a:spcPct val="0"/>
              </a:spcBef>
              <a:spcAft>
                <a:spcPct val="0"/>
              </a:spcAft>
            </a:pPr>
            <a:r>
              <a:rPr lang="en-US" altLang="en-US" sz="2000" b="1" dirty="0">
                <a:solidFill>
                  <a:srgbClr val="FF0000"/>
                </a:solidFill>
                <a:latin typeface="Courier New" panose="02070309020205020404" pitchFamily="49" charset="0"/>
                <a:cs typeface="Courier New" panose="02070309020205020404" pitchFamily="49" charset="0"/>
              </a:rPr>
              <a:t>	</a:t>
            </a:r>
            <a:r>
              <a:rPr lang="en-US" altLang="en-US" sz="2000" b="1" dirty="0" smtClean="0">
                <a:solidFill>
                  <a:srgbClr val="FF0000"/>
                </a:solidFill>
                <a:latin typeface="Courier New" panose="02070309020205020404" pitchFamily="49" charset="0"/>
                <a:cs typeface="Courier New" panose="02070309020205020404" pitchFamily="49" charset="0"/>
              </a:rPr>
              <a:t>	December </a:t>
            </a:r>
            <a:r>
              <a:rPr lang="en-US" altLang="en-US" sz="2000" b="1" dirty="0">
                <a:solidFill>
                  <a:srgbClr val="FF0000"/>
                </a:solidFill>
                <a:latin typeface="Courier New" panose="02070309020205020404" pitchFamily="49" charset="0"/>
                <a:cs typeface="Courier New" panose="02070309020205020404" pitchFamily="49" charset="0"/>
              </a:rPr>
              <a:t>1929  147 </a:t>
            </a:r>
          </a:p>
          <a:p>
            <a:pPr fontAlgn="base">
              <a:spcBef>
                <a:spcPct val="0"/>
              </a:spcBef>
              <a:spcAft>
                <a:spcPct val="0"/>
              </a:spcAft>
            </a:pPr>
            <a:r>
              <a:rPr lang="en-US" altLang="en-US" sz="2000" b="1" dirty="0">
                <a:solidFill>
                  <a:srgbClr val="FF0000"/>
                </a:solidFill>
                <a:latin typeface="Courier New" panose="02070309020205020404" pitchFamily="49" charset="0"/>
                <a:cs typeface="Courier New" panose="02070309020205020404" pitchFamily="49" charset="0"/>
              </a:rPr>
              <a:t>	</a:t>
            </a:r>
            <a:r>
              <a:rPr lang="en-US" altLang="en-US" sz="2000" b="1" dirty="0" smtClean="0">
                <a:solidFill>
                  <a:srgbClr val="FF0000"/>
                </a:solidFill>
                <a:latin typeface="Courier New" panose="02070309020205020404" pitchFamily="49" charset="0"/>
                <a:cs typeface="Courier New" panose="02070309020205020404" pitchFamily="49" charset="0"/>
              </a:rPr>
              <a:t>	December </a:t>
            </a:r>
            <a:r>
              <a:rPr lang="en-US" altLang="en-US" sz="2000" b="1" dirty="0">
                <a:solidFill>
                  <a:srgbClr val="FF0000"/>
                </a:solidFill>
                <a:latin typeface="Courier New" panose="02070309020205020404" pitchFamily="49" charset="0"/>
                <a:cs typeface="Courier New" panose="02070309020205020404" pitchFamily="49" charset="0"/>
              </a:rPr>
              <a:t>1930  102 </a:t>
            </a:r>
          </a:p>
          <a:p>
            <a:pPr fontAlgn="base">
              <a:spcBef>
                <a:spcPct val="0"/>
              </a:spcBef>
              <a:spcAft>
                <a:spcPct val="0"/>
              </a:spcAft>
            </a:pPr>
            <a:r>
              <a:rPr lang="en-US" altLang="en-US" sz="2000" b="1" dirty="0">
                <a:solidFill>
                  <a:srgbClr val="FF0000"/>
                </a:solidFill>
                <a:latin typeface="Courier New" panose="02070309020205020404" pitchFamily="49" charset="0"/>
                <a:cs typeface="Courier New" panose="02070309020205020404" pitchFamily="49" charset="0"/>
              </a:rPr>
              <a:t>	</a:t>
            </a:r>
            <a:r>
              <a:rPr lang="en-US" altLang="en-US" sz="2000" b="1" dirty="0" smtClean="0">
                <a:solidFill>
                  <a:srgbClr val="FF0000"/>
                </a:solidFill>
                <a:latin typeface="Courier New" panose="02070309020205020404" pitchFamily="49" charset="0"/>
                <a:cs typeface="Courier New" panose="02070309020205020404" pitchFamily="49" charset="0"/>
              </a:rPr>
              <a:t>	July </a:t>
            </a:r>
            <a:r>
              <a:rPr lang="en-US" altLang="en-US" sz="2000" b="1" dirty="0">
                <a:solidFill>
                  <a:srgbClr val="FF0000"/>
                </a:solidFill>
                <a:latin typeface="Courier New" panose="02070309020205020404" pitchFamily="49" charset="0"/>
                <a:cs typeface="Courier New" panose="02070309020205020404" pitchFamily="49" charset="0"/>
              </a:rPr>
              <a:t>1932       34</a:t>
            </a:r>
            <a:r>
              <a:rPr lang="en-US" altLang="en-US" sz="2000" b="1" dirty="0">
                <a:solidFill>
                  <a:srgbClr val="0000FF"/>
                </a:solidFill>
                <a:latin typeface="Courier New" panose="02070309020205020404" pitchFamily="49" charset="0"/>
                <a:cs typeface="Courier New" panose="02070309020205020404" pitchFamily="49" charset="0"/>
              </a:rPr>
              <a:t> </a:t>
            </a:r>
          </a:p>
          <a:p>
            <a:pPr eaLnBrk="0" fontAlgn="base" hangingPunct="0">
              <a:spcBef>
                <a:spcPct val="0"/>
              </a:spcBef>
              <a:spcAft>
                <a:spcPct val="0"/>
              </a:spcAft>
              <a:buFontTx/>
              <a:buChar char="•"/>
            </a:pPr>
            <a:endParaRPr lang="en-US" altLang="en-US" dirty="0">
              <a:solidFill>
                <a:prstClr val="black"/>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4165415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4788" y="380999"/>
            <a:ext cx="8175812" cy="5872767"/>
          </a:xfrm>
          <a:prstGeom prst="rect">
            <a:avLst/>
          </a:prstGeom>
        </p:spPr>
      </p:pic>
    </p:spTree>
    <p:extLst>
      <p:ext uri="{BB962C8B-B14F-4D97-AF65-F5344CB8AC3E}">
        <p14:creationId xmlns:p14="http://schemas.microsoft.com/office/powerpoint/2010/main" val="40127057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555641"/>
          </a:xfrm>
          <a:prstGeom prst="rect">
            <a:avLst/>
          </a:prstGeom>
        </p:spPr>
        <p:txBody>
          <a:bodyPr wrap="square">
            <a:spAutoFit/>
          </a:bodyPr>
          <a:lstStyle/>
          <a:p>
            <a:r>
              <a:rPr lang="en-US" sz="2000" b="1" dirty="0" smtClean="0">
                <a:latin typeface="Courier New" panose="02070309020205020404" pitchFamily="49" charset="0"/>
                <a:cs typeface="Courier New" panose="02070309020205020404" pitchFamily="49" charset="0"/>
              </a:rPr>
              <a:t>Kennedy (p. 20)</a:t>
            </a:r>
          </a:p>
          <a:p>
            <a:endParaRPr lang="en-US" sz="2000" b="1" dirty="0" smtClean="0">
              <a:latin typeface="Courier New" panose="02070309020205020404" pitchFamily="49" charset="0"/>
              <a:cs typeface="Courier New" panose="02070309020205020404" pitchFamily="49" charset="0"/>
            </a:endParaRPr>
          </a:p>
          <a:p>
            <a:r>
              <a:rPr lang="en-US" sz="2000" b="1" dirty="0" smtClean="0">
                <a:solidFill>
                  <a:srgbClr val="FF0000"/>
                </a:solidFill>
                <a:latin typeface="Courier New" panose="02070309020205020404" pitchFamily="49" charset="0"/>
                <a:cs typeface="Courier New" panose="02070309020205020404" pitchFamily="49" charset="0"/>
              </a:rPr>
              <a:t>Bankers' Response to the Economic Slide from late 1929 - 1931:</a:t>
            </a:r>
          </a:p>
          <a:p>
            <a:endParaRPr lang="en-US" sz="2000" b="1" dirty="0" smtClean="0">
              <a:latin typeface="Courier New" panose="02070309020205020404" pitchFamily="49" charset="0"/>
              <a:cs typeface="Courier New" panose="02070309020205020404" pitchFamily="49" charset="0"/>
            </a:endParaRPr>
          </a:p>
          <a:p>
            <a:pPr>
              <a:lnSpc>
                <a:spcPct val="200000"/>
              </a:lnSpc>
            </a:pPr>
            <a:r>
              <a:rPr lang="en-US" sz="2000" b="1" dirty="0" smtClean="0">
                <a:latin typeface="Courier New" panose="02070309020205020404" pitchFamily="49" charset="0"/>
                <a:cs typeface="Courier New" panose="02070309020205020404" pitchFamily="49" charset="0"/>
              </a:rPr>
              <a:t>1) </a:t>
            </a:r>
            <a:r>
              <a:rPr lang="en-US" sz="2000" b="1" dirty="0" smtClean="0">
                <a:solidFill>
                  <a:srgbClr val="0000FF"/>
                </a:solidFill>
                <a:latin typeface="Courier New" panose="02070309020205020404" pitchFamily="49" charset="0"/>
                <a:cs typeface="Courier New" panose="02070309020205020404" pitchFamily="49" charset="0"/>
              </a:rPr>
              <a:t>Depositors withdrew funds </a:t>
            </a:r>
            <a:r>
              <a:rPr lang="en-US" sz="2000" b="1" dirty="0" smtClean="0">
                <a:latin typeface="Courier New" panose="02070309020205020404" pitchFamily="49" charset="0"/>
                <a:cs typeface="Courier New" panose="02070309020205020404" pitchFamily="49" charset="0"/>
              </a:rPr>
              <a:t>for living expenses and/or fear of bank failures;</a:t>
            </a:r>
          </a:p>
          <a:p>
            <a:pPr>
              <a:lnSpc>
                <a:spcPct val="200000"/>
              </a:lnSpc>
            </a:pPr>
            <a:r>
              <a:rPr lang="en-US" sz="2000" b="1" dirty="0" smtClean="0">
                <a:latin typeface="Courier New" panose="02070309020205020404" pitchFamily="49" charset="0"/>
                <a:cs typeface="Courier New" panose="02070309020205020404" pitchFamily="49" charset="0"/>
              </a:rPr>
              <a:t>2) </a:t>
            </a:r>
            <a:r>
              <a:rPr lang="en-US" sz="2000" b="1" dirty="0" smtClean="0">
                <a:solidFill>
                  <a:srgbClr val="0000FF"/>
                </a:solidFill>
                <a:latin typeface="Courier New" panose="02070309020205020404" pitchFamily="49" charset="0"/>
                <a:cs typeface="Courier New" panose="02070309020205020404" pitchFamily="49" charset="0"/>
              </a:rPr>
              <a:t>Banks faced Liquidity Problems </a:t>
            </a:r>
            <a:r>
              <a:rPr lang="en-US" sz="2000" b="1" dirty="0" smtClean="0">
                <a:latin typeface="Courier New" panose="02070309020205020404" pitchFamily="49" charset="0"/>
                <a:cs typeface="Courier New" panose="02070309020205020404" pitchFamily="49" charset="0"/>
              </a:rPr>
              <a:t>as their holdings in securities fell in value so they sold at the low prices to get cash;</a:t>
            </a:r>
          </a:p>
          <a:p>
            <a:pPr>
              <a:lnSpc>
                <a:spcPct val="200000"/>
              </a:lnSpc>
            </a:pPr>
            <a:r>
              <a:rPr lang="en-US" sz="2000" b="1" dirty="0" smtClean="0">
                <a:latin typeface="Courier New" panose="02070309020205020404" pitchFamily="49" charset="0"/>
                <a:cs typeface="Courier New" panose="02070309020205020404" pitchFamily="49" charset="0"/>
              </a:rPr>
              <a:t>3) </a:t>
            </a:r>
            <a:r>
              <a:rPr lang="en-US" sz="2000" b="1" dirty="0" smtClean="0">
                <a:solidFill>
                  <a:srgbClr val="0000FF"/>
                </a:solidFill>
                <a:latin typeface="Courier New" panose="02070309020205020404" pitchFamily="49" charset="0"/>
                <a:cs typeface="Courier New" panose="02070309020205020404" pitchFamily="49" charset="0"/>
              </a:rPr>
              <a:t>Federal Reserve policy </a:t>
            </a:r>
            <a:r>
              <a:rPr lang="en-US" sz="2000" b="1" dirty="0" smtClean="0">
                <a:latin typeface="Courier New" panose="02070309020205020404" pitchFamily="49" charset="0"/>
                <a:cs typeface="Courier New" panose="02070309020205020404" pitchFamily="49" charset="0"/>
              </a:rPr>
              <a:t>did not include supporting the prices on government securities to counter the depressed bond market.</a:t>
            </a:r>
            <a:endParaRPr lang="en-US" sz="2000"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42036984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5632311"/>
          </a:xfrm>
          <a:prstGeom prst="rect">
            <a:avLst/>
          </a:prstGeom>
        </p:spPr>
        <p:txBody>
          <a:bodyPr wrap="square">
            <a:spAutoFit/>
          </a:bodyPr>
          <a:lstStyle/>
          <a:p>
            <a:pPr>
              <a:lnSpc>
                <a:spcPct val="200000"/>
              </a:lnSpc>
            </a:pPr>
            <a:r>
              <a:rPr lang="en-US" sz="2000" b="1" dirty="0" smtClean="0">
                <a:latin typeface="Courier New" panose="02070309020205020404" pitchFamily="49" charset="0"/>
                <a:cs typeface="Courier New" panose="02070309020205020404" pitchFamily="49" charset="0"/>
              </a:rPr>
              <a:t>Kennedy (p. 20-21)</a:t>
            </a:r>
          </a:p>
          <a:p>
            <a:pPr>
              <a:lnSpc>
                <a:spcPct val="200000"/>
              </a:lnSpc>
            </a:pPr>
            <a:endParaRPr lang="en-US" sz="2000" b="1" dirty="0" smtClean="0">
              <a:latin typeface="Courier New" panose="02070309020205020404" pitchFamily="49" charset="0"/>
              <a:cs typeface="Courier New" panose="02070309020205020404" pitchFamily="49" charset="0"/>
            </a:endParaRPr>
          </a:p>
          <a:p>
            <a:pPr>
              <a:lnSpc>
                <a:spcPct val="200000"/>
              </a:lnSpc>
            </a:pPr>
            <a:r>
              <a:rPr lang="en-US" sz="2000" b="1" dirty="0" smtClean="0">
                <a:solidFill>
                  <a:srgbClr val="FF00FF"/>
                </a:solidFill>
                <a:latin typeface="Courier New" panose="02070309020205020404" pitchFamily="49" charset="0"/>
                <a:cs typeface="Courier New" panose="02070309020205020404" pitchFamily="49" charset="0"/>
              </a:rPr>
              <a:t>“By protecting themselves rather than by helping others </a:t>
            </a:r>
            <a:r>
              <a:rPr lang="en-US" sz="2000" b="1" dirty="0" smtClean="0">
                <a:latin typeface="Courier New" panose="02070309020205020404" pitchFamily="49" charset="0"/>
                <a:cs typeface="Courier New" panose="02070309020205020404" pitchFamily="49" charset="0"/>
              </a:rPr>
              <a:t>fight the depression, </a:t>
            </a:r>
            <a:r>
              <a:rPr lang="en-US" sz="2000" b="1" dirty="0" smtClean="0">
                <a:solidFill>
                  <a:srgbClr val="0000FF"/>
                </a:solidFill>
                <a:latin typeface="Courier New" panose="02070309020205020404" pitchFamily="49" charset="0"/>
                <a:cs typeface="Courier New" panose="02070309020205020404" pitchFamily="49" charset="0"/>
              </a:rPr>
              <a:t>bankers abdicated leadership in their communities</a:t>
            </a:r>
            <a:r>
              <a:rPr lang="en-US" sz="2000" b="1" dirty="0" smtClean="0">
                <a:latin typeface="Courier New" panose="02070309020205020404" pitchFamily="49" charset="0"/>
                <a:cs typeface="Courier New" panose="02070309020205020404" pitchFamily="49" charset="0"/>
              </a:rPr>
              <a:t> and threw away prestige with both hands.  </a:t>
            </a:r>
            <a:r>
              <a:rPr lang="en-US" sz="2000" b="1" dirty="0" smtClean="0">
                <a:solidFill>
                  <a:srgbClr val="0000FF"/>
                </a:solidFill>
                <a:latin typeface="Courier New" panose="02070309020205020404" pitchFamily="49" charset="0"/>
                <a:cs typeface="Courier New" panose="02070309020205020404" pitchFamily="49" charset="0"/>
              </a:rPr>
              <a:t>The same men who had claimed credit for prosperity refused to accept responsibility for adversity </a:t>
            </a:r>
            <a:r>
              <a:rPr lang="en-US" sz="2000" b="1" dirty="0" smtClean="0">
                <a:latin typeface="Courier New" panose="02070309020205020404" pitchFamily="49" charset="0"/>
                <a:cs typeface="Courier New" panose="02070309020205020404" pitchFamily="49" charset="0"/>
              </a:rPr>
              <a:t>and rejected the </a:t>
            </a:r>
          </a:p>
          <a:p>
            <a:pPr>
              <a:lnSpc>
                <a:spcPct val="200000"/>
              </a:lnSpc>
            </a:pPr>
            <a:r>
              <a:rPr lang="en-US" sz="2000" b="1" dirty="0" smtClean="0">
                <a:latin typeface="Courier New" panose="02070309020205020404" pitchFamily="49" charset="0"/>
                <a:cs typeface="Courier New" panose="02070309020205020404" pitchFamily="49" charset="0"/>
              </a:rPr>
              <a:t>opportunity to maintain confidence in themselves and their institutions.”</a:t>
            </a:r>
            <a:endParaRPr lang="en-US" sz="2000"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1668841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759" y="0"/>
            <a:ext cx="9144000" cy="5632311"/>
          </a:xfrm>
          <a:prstGeom prst="rect">
            <a:avLst/>
          </a:prstGeom>
        </p:spPr>
        <p:txBody>
          <a:bodyPr wrap="square">
            <a:spAutoFit/>
          </a:bodyPr>
          <a:lstStyle/>
          <a:p>
            <a:pPr>
              <a:lnSpc>
                <a:spcPct val="200000"/>
              </a:lnSpc>
            </a:pPr>
            <a:r>
              <a:rPr lang="en-US" sz="2000" b="1" dirty="0" smtClean="0">
                <a:latin typeface="Courier New" panose="02070309020205020404" pitchFamily="49" charset="0"/>
                <a:cs typeface="Courier New" panose="02070309020205020404" pitchFamily="49" charset="0"/>
              </a:rPr>
              <a:t>Kennedy (p. 21)</a:t>
            </a:r>
          </a:p>
          <a:p>
            <a:pPr>
              <a:lnSpc>
                <a:spcPct val="200000"/>
              </a:lnSpc>
            </a:pPr>
            <a:endParaRPr lang="en-US" sz="2000" b="1" dirty="0" smtClean="0">
              <a:latin typeface="Courier New" panose="02070309020205020404" pitchFamily="49" charset="0"/>
              <a:cs typeface="Courier New" panose="02070309020205020404" pitchFamily="49" charset="0"/>
            </a:endParaRPr>
          </a:p>
          <a:p>
            <a:pPr>
              <a:lnSpc>
                <a:spcPct val="200000"/>
              </a:lnSpc>
            </a:pPr>
            <a:r>
              <a:rPr lang="en-US" sz="2000" b="1" dirty="0" smtClean="0">
                <a:solidFill>
                  <a:srgbClr val="0000FF"/>
                </a:solidFill>
                <a:latin typeface="Courier New" panose="02070309020205020404" pitchFamily="49" charset="0"/>
                <a:cs typeface="Courier New" panose="02070309020205020404" pitchFamily="49" charset="0"/>
              </a:rPr>
              <a:t>"Throughout the 1920s and until 1931, the nation had looked to its bankers first to ensure prosperity and then to lead others out of the depression</a:t>
            </a:r>
            <a:r>
              <a:rPr lang="en-US" sz="2000" b="1" dirty="0" smtClean="0">
                <a:latin typeface="Courier New" panose="02070309020205020404" pitchFamily="49" charset="0"/>
                <a:cs typeface="Courier New" panose="02070309020205020404" pitchFamily="49" charset="0"/>
              </a:rPr>
              <a:t>; thereafter, however, the bankers seemed scarcely able to help themselves.  </a:t>
            </a:r>
            <a:r>
              <a:rPr lang="en-US" sz="2000" b="1" dirty="0" smtClean="0">
                <a:solidFill>
                  <a:srgbClr val="FF00FF"/>
                </a:solidFill>
                <a:latin typeface="Courier New" panose="02070309020205020404" pitchFamily="49" charset="0"/>
                <a:cs typeface="Courier New" panose="02070309020205020404" pitchFamily="49" charset="0"/>
              </a:rPr>
              <a:t>Loss of confidence in the leaders of finance, moreover, made the depression harder to fight</a:t>
            </a:r>
            <a:r>
              <a:rPr lang="en-US" sz="2000" b="1" dirty="0" smtClean="0">
                <a:latin typeface="Courier New" panose="02070309020205020404" pitchFamily="49" charset="0"/>
                <a:cs typeface="Courier New" panose="02070309020205020404" pitchFamily="49" charset="0"/>
              </a:rPr>
              <a:t> and increased the burden</a:t>
            </a:r>
          </a:p>
          <a:p>
            <a:pPr>
              <a:lnSpc>
                <a:spcPct val="200000"/>
              </a:lnSpc>
            </a:pPr>
            <a:r>
              <a:rPr lang="en-US" sz="2000" b="1" dirty="0" smtClean="0">
                <a:latin typeface="Courier New" panose="02070309020205020404" pitchFamily="49" charset="0"/>
                <a:cs typeface="Courier New" panose="02070309020205020404" pitchFamily="49" charset="0"/>
              </a:rPr>
              <a:t>on those left in command.”</a:t>
            </a:r>
            <a:endParaRPr lang="en-US" sz="2000"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8335426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5380</TotalTime>
  <Words>1114</Words>
  <Application>Microsoft Office PowerPoint</Application>
  <PresentationFormat>On-screen Show (4:3)</PresentationFormat>
  <Paragraphs>75</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Topic 3. Part 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 3. Part 2.</dc:title>
  <dc:creator>keith</dc:creator>
  <cp:lastModifiedBy>keith</cp:lastModifiedBy>
  <cp:revision>61</cp:revision>
  <dcterms:created xsi:type="dcterms:W3CDTF">2014-04-07T02:57:36Z</dcterms:created>
  <dcterms:modified xsi:type="dcterms:W3CDTF">2014-04-11T03:03:07Z</dcterms:modified>
</cp:coreProperties>
</file>