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9" r:id="rId11"/>
    <p:sldId id="265" r:id="rId12"/>
    <p:sldId id="276" r:id="rId13"/>
    <p:sldId id="266" r:id="rId14"/>
    <p:sldId id="284" r:id="rId15"/>
    <p:sldId id="268" r:id="rId16"/>
    <p:sldId id="270" r:id="rId17"/>
    <p:sldId id="271" r:id="rId18"/>
    <p:sldId id="272" r:id="rId19"/>
    <p:sldId id="273" r:id="rId20"/>
    <p:sldId id="277" r:id="rId21"/>
    <p:sldId id="275" r:id="rId22"/>
    <p:sldId id="278" r:id="rId23"/>
    <p:sldId id="279" r:id="rId24"/>
    <p:sldId id="280" r:id="rId25"/>
    <p:sldId id="281" r:id="rId26"/>
    <p:sldId id="285" r:id="rId27"/>
    <p:sldId id="282" r:id="rId28"/>
    <p:sldId id="283"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AEEB3-D091-4E2B-A14E-B0FAB08CF391}"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290087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AEEB3-D091-4E2B-A14E-B0FAB08CF391}"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426537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AEEB3-D091-4E2B-A14E-B0FAB08CF391}"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407181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AEEB3-D091-4E2B-A14E-B0FAB08CF391}"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120944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AEEB3-D091-4E2B-A14E-B0FAB08CF391}"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265945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B3-D091-4E2B-A14E-B0FAB08CF391}"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335297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AAEEB3-D091-4E2B-A14E-B0FAB08CF391}" type="datetimeFigureOut">
              <a:rPr lang="en-US" smtClean="0"/>
              <a:t>3/30/2014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273178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AAEEB3-D091-4E2B-A14E-B0FAB08CF391}" type="datetimeFigureOut">
              <a:rPr lang="en-US" smtClean="0"/>
              <a:t>3/30/2014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415481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AEEB3-D091-4E2B-A14E-B0FAB08CF391}" type="datetimeFigureOut">
              <a:rPr lang="en-US" smtClean="0"/>
              <a:t>3/30/2014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9751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AEEB3-D091-4E2B-A14E-B0FAB08CF391}"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9811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AEEB3-D091-4E2B-A14E-B0FAB08CF391}"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7AD16-6A8C-436A-A063-0D6407F05C52}" type="slidenum">
              <a:rPr lang="en-US" smtClean="0"/>
              <a:t>‹#›</a:t>
            </a:fld>
            <a:endParaRPr lang="en-US"/>
          </a:p>
        </p:txBody>
      </p:sp>
    </p:spTree>
    <p:extLst>
      <p:ext uri="{BB962C8B-B14F-4D97-AF65-F5344CB8AC3E}">
        <p14:creationId xmlns:p14="http://schemas.microsoft.com/office/powerpoint/2010/main" val="402705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AEEB3-D091-4E2B-A14E-B0FAB08CF391}" type="datetimeFigureOut">
              <a:rPr lang="en-US" smtClean="0"/>
              <a:t>3/30/2014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7AD16-6A8C-436A-A063-0D6407F05C52}" type="slidenum">
              <a:rPr lang="en-US" smtClean="0"/>
              <a:t>‹#›</a:t>
            </a:fld>
            <a:endParaRPr lang="en-US"/>
          </a:p>
        </p:txBody>
      </p:sp>
    </p:spTree>
    <p:extLst>
      <p:ext uri="{BB962C8B-B14F-4D97-AF65-F5344CB8AC3E}">
        <p14:creationId xmlns:p14="http://schemas.microsoft.com/office/powerpoint/2010/main" val="263262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ourier New" panose="02070309020205020404" pitchFamily="49" charset="0"/>
                <a:cs typeface="Courier New" panose="02070309020205020404" pitchFamily="49" charset="0"/>
              </a:rPr>
              <a:t>Topic 2. Part 4.</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Post-Civil War Financial Panics: The Panic of 1907</a:t>
            </a:r>
          </a:p>
          <a:p>
            <a:endParaRPr lang="en-US" dirty="0"/>
          </a:p>
        </p:txBody>
      </p:sp>
    </p:spTree>
    <p:extLst>
      <p:ext uri="{BB962C8B-B14F-4D97-AF65-F5344CB8AC3E}">
        <p14:creationId xmlns:p14="http://schemas.microsoft.com/office/powerpoint/2010/main" val="122229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9081" y="1295400"/>
            <a:ext cx="4254119" cy="5368549"/>
          </a:xfrm>
          <a:prstGeom prst="rect">
            <a:avLst/>
          </a:prstGeom>
        </p:spPr>
      </p:pic>
      <p:sp>
        <p:nvSpPr>
          <p:cNvPr id="4" name="TextBox 3"/>
          <p:cNvSpPr txBox="1"/>
          <p:nvPr/>
        </p:nvSpPr>
        <p:spPr>
          <a:xfrm>
            <a:off x="0" y="15089"/>
            <a:ext cx="9144000" cy="1292662"/>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George Fisher Baker </a:t>
            </a:r>
          </a:p>
          <a:p>
            <a:pPr algn="ctr"/>
            <a:r>
              <a:rPr lang="en-US" sz="2000" b="1" dirty="0" smtClean="0">
                <a:solidFill>
                  <a:srgbClr val="FF0000"/>
                </a:solidFill>
                <a:latin typeface="Courier New" panose="02070309020205020404" pitchFamily="49" charset="0"/>
                <a:cs typeface="Courier New" panose="02070309020205020404" pitchFamily="49" charset="0"/>
              </a:rPr>
              <a:t>Head of First National Bank of New York City</a:t>
            </a:r>
          </a:p>
          <a:p>
            <a:pPr algn="ctr"/>
            <a:r>
              <a:rPr lang="en-US" sz="2000" b="1" dirty="0" smtClean="0">
                <a:solidFill>
                  <a:srgbClr val="FF0000"/>
                </a:solidFill>
                <a:latin typeface="Courier New" panose="02070309020205020404" pitchFamily="49" charset="0"/>
                <a:cs typeface="Courier New" panose="02070309020205020404" pitchFamily="49" charset="0"/>
              </a:rPr>
              <a:t>27 March 1840 – 2 May 1931</a:t>
            </a:r>
          </a:p>
          <a:p>
            <a:endParaRPr lang="en-US" dirty="0"/>
          </a:p>
        </p:txBody>
      </p:sp>
    </p:spTree>
    <p:extLst>
      <p:ext uri="{BB962C8B-B14F-4D97-AF65-F5344CB8AC3E}">
        <p14:creationId xmlns:p14="http://schemas.microsoft.com/office/powerpoint/2010/main" val="19461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 y="3565"/>
            <a:ext cx="9144000" cy="5632311"/>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Morgan formed </a:t>
            </a:r>
            <a:r>
              <a:rPr lang="en-US" sz="2000" b="1" dirty="0" smtClean="0">
                <a:solidFill>
                  <a:srgbClr val="0000FF"/>
                </a:solidFill>
                <a:latin typeface="Courier New" panose="02070309020205020404" pitchFamily="49" charset="0"/>
                <a:cs typeface="Courier New" panose="02070309020205020404" pitchFamily="49" charset="0"/>
              </a:rPr>
              <a:t>a group of talented associates </a:t>
            </a:r>
            <a:r>
              <a:rPr lang="en-US" sz="2000" b="1" dirty="0" smtClean="0">
                <a:latin typeface="Courier New" panose="02070309020205020404" pitchFamily="49" charset="0"/>
                <a:cs typeface="Courier New" panose="02070309020205020404" pitchFamily="49" charset="0"/>
              </a:rPr>
              <a:t>and during Monday through Tuesday Morning (October 22) they examined the books of the Knickerbocker Trust, and decided it was insolvent so did not intervene to stop the run. </a:t>
            </a:r>
          </a:p>
          <a:p>
            <a:pPr>
              <a:lnSpc>
                <a:spcPct val="200000"/>
              </a:lnSpc>
            </a:pPr>
            <a:r>
              <a:rPr lang="en-US" sz="2000" b="1" dirty="0" smtClean="0">
                <a:latin typeface="Courier New" panose="02070309020205020404" pitchFamily="49" charset="0"/>
                <a:cs typeface="Courier New" panose="02070309020205020404" pitchFamily="49" charset="0"/>
              </a:rPr>
              <a:t>Its failure, however, triggered runs on even healthy trusts, prompting Morgan to take charge of the rescue operation. </a:t>
            </a:r>
            <a:r>
              <a:rPr lang="en-US" sz="2000" b="1" dirty="0">
                <a:solidFill>
                  <a:srgbClr val="FF0000"/>
                </a:solidFill>
                <a:latin typeface="Courier New" panose="02070309020205020404" pitchFamily="49" charset="0"/>
                <a:cs typeface="Courier New" panose="02070309020205020404" pitchFamily="49" charset="0"/>
              </a:rPr>
              <a:t>On the afternoon of Tuesday, October 22, the president of the Trust Company of America asked Morgan for assistance. </a:t>
            </a:r>
          </a:p>
        </p:txBody>
      </p:sp>
    </p:spTree>
    <p:extLst>
      <p:ext uri="{BB962C8B-B14F-4D97-AF65-F5344CB8AC3E}">
        <p14:creationId xmlns:p14="http://schemas.microsoft.com/office/powerpoint/2010/main" val="228728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75839"/>
            <a:ext cx="3317620" cy="5401022"/>
          </a:xfrm>
          <a:prstGeom prst="rect">
            <a:avLst/>
          </a:prstGeom>
        </p:spPr>
      </p:pic>
      <p:sp>
        <p:nvSpPr>
          <p:cNvPr id="3" name="TextBox 2"/>
          <p:cNvSpPr txBox="1"/>
          <p:nvPr/>
        </p:nvSpPr>
        <p:spPr>
          <a:xfrm>
            <a:off x="0" y="152400"/>
            <a:ext cx="9144000" cy="1323439"/>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George Walbridge Perkins, Sr.</a:t>
            </a:r>
          </a:p>
          <a:p>
            <a:pPr algn="ctr"/>
            <a:r>
              <a:rPr lang="en-US" sz="2000" b="1" dirty="0" smtClean="0">
                <a:solidFill>
                  <a:srgbClr val="FF0000"/>
                </a:solidFill>
                <a:latin typeface="Courier New" panose="02070309020205020404" pitchFamily="49" charset="0"/>
                <a:cs typeface="Courier New" panose="02070309020205020404" pitchFamily="49" charset="0"/>
              </a:rPr>
              <a:t>Top Aide to J. P. Morgan and later a Partner and a Leading Business man</a:t>
            </a:r>
          </a:p>
          <a:p>
            <a:pPr algn="ctr"/>
            <a:r>
              <a:rPr lang="en-US" sz="2000" b="1" dirty="0" smtClean="0">
                <a:solidFill>
                  <a:srgbClr val="FF0000"/>
                </a:solidFill>
                <a:latin typeface="Courier New" panose="02070309020205020404" pitchFamily="49" charset="0"/>
                <a:cs typeface="Courier New" panose="02070309020205020404" pitchFamily="49" charset="0"/>
              </a:rPr>
              <a:t>31 January 1862 – 18 June 1920</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3570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1" y="0"/>
            <a:ext cx="9144000" cy="6247864"/>
          </a:xfrm>
          <a:prstGeom prst="rect">
            <a:avLst/>
          </a:prstGeom>
        </p:spPr>
        <p:txBody>
          <a:bodyPr wrap="square">
            <a:spAutoFit/>
          </a:bodyPr>
          <a:lstStyle/>
          <a:p>
            <a:pPr lvl="0">
              <a:lnSpc>
                <a:spcPct val="200000"/>
              </a:lnSpc>
            </a:pPr>
            <a:r>
              <a:rPr lang="en-US" sz="2000" b="1" dirty="0" smtClean="0">
                <a:solidFill>
                  <a:prstClr val="black"/>
                </a:solidFill>
                <a:latin typeface="Courier New" panose="02070309020205020404" pitchFamily="49" charset="0"/>
                <a:cs typeface="Courier New" panose="02070309020205020404" pitchFamily="49" charset="0"/>
              </a:rPr>
              <a:t>That evening (October 22) </a:t>
            </a:r>
            <a:r>
              <a:rPr lang="en-US" sz="2000" b="1" dirty="0">
                <a:solidFill>
                  <a:prstClr val="black"/>
                </a:solidFill>
                <a:latin typeface="Courier New" panose="02070309020205020404" pitchFamily="49" charset="0"/>
                <a:cs typeface="Courier New" panose="02070309020205020404" pitchFamily="49" charset="0"/>
              </a:rPr>
              <a:t>Morgan conferred with </a:t>
            </a:r>
            <a:r>
              <a:rPr lang="en-US" sz="2000" b="1" dirty="0">
                <a:solidFill>
                  <a:srgbClr val="0000FF"/>
                </a:solidFill>
                <a:latin typeface="Courier New" panose="02070309020205020404" pitchFamily="49" charset="0"/>
                <a:cs typeface="Courier New" panose="02070309020205020404" pitchFamily="49" charset="0"/>
              </a:rPr>
              <a:t>George F. Baker, the president of First National Bank, James Stillman of the National City Bank of New York </a:t>
            </a:r>
            <a:r>
              <a:rPr lang="en-US" sz="2000" b="1" dirty="0">
                <a:solidFill>
                  <a:prstClr val="black"/>
                </a:solidFill>
                <a:latin typeface="Courier New" panose="02070309020205020404" pitchFamily="49" charset="0"/>
                <a:cs typeface="Courier New" panose="02070309020205020404" pitchFamily="49" charset="0"/>
              </a:rPr>
              <a:t>(the ancestor of Citibank), and the United States Secretary of the Treasury, George B. Cortelyou. Cortelyou said that he was ready to deposit government money in the banks to help shore up their deposits. </a:t>
            </a:r>
            <a:r>
              <a:rPr lang="en-US" sz="2000" b="1" dirty="0">
                <a:solidFill>
                  <a:srgbClr val="FF0000"/>
                </a:solidFill>
                <a:latin typeface="Courier New" panose="02070309020205020404" pitchFamily="49" charset="0"/>
                <a:cs typeface="Courier New" panose="02070309020205020404" pitchFamily="49" charset="0"/>
              </a:rPr>
              <a:t>After an overnight audit of the Trust Company of America showed the institution to be sound</a:t>
            </a:r>
            <a:r>
              <a:rPr lang="en-US" sz="2000" b="1" dirty="0">
                <a:solidFill>
                  <a:prstClr val="black"/>
                </a:solidFill>
                <a:latin typeface="Courier New" panose="02070309020205020404" pitchFamily="49" charset="0"/>
                <a:cs typeface="Courier New" panose="02070309020205020404" pitchFamily="49" charset="0"/>
              </a:rPr>
              <a:t>, on Wednesday </a:t>
            </a:r>
            <a:r>
              <a:rPr lang="en-US" sz="2000" b="1" dirty="0" smtClean="0">
                <a:solidFill>
                  <a:prstClr val="black"/>
                </a:solidFill>
                <a:latin typeface="Courier New" panose="02070309020205020404" pitchFamily="49" charset="0"/>
                <a:cs typeface="Courier New" panose="02070309020205020404" pitchFamily="49" charset="0"/>
              </a:rPr>
              <a:t>afternoon (23 October 1907) </a:t>
            </a:r>
            <a:r>
              <a:rPr lang="en-US" sz="2000" b="1" dirty="0">
                <a:solidFill>
                  <a:prstClr val="black"/>
                </a:solidFill>
                <a:latin typeface="Courier New" panose="02070309020205020404" pitchFamily="49" charset="0"/>
                <a:cs typeface="Courier New" panose="02070309020205020404" pitchFamily="49" charset="0"/>
              </a:rPr>
              <a:t>Morgan declared, "This is the place to stop the trouble, then."</a:t>
            </a:r>
          </a:p>
        </p:txBody>
      </p:sp>
    </p:spTree>
    <p:extLst>
      <p:ext uri="{BB962C8B-B14F-4D97-AF65-F5344CB8AC3E}">
        <p14:creationId xmlns:p14="http://schemas.microsoft.com/office/powerpoint/2010/main" val="411448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5" y="1828800"/>
            <a:ext cx="3219450" cy="4572000"/>
          </a:xfrm>
          <a:prstGeom prst="rect">
            <a:avLst/>
          </a:prstGeom>
        </p:spPr>
      </p:pic>
      <p:sp>
        <p:nvSpPr>
          <p:cNvPr id="3" name="TextBox 2"/>
          <p:cNvSpPr txBox="1"/>
          <p:nvPr/>
        </p:nvSpPr>
        <p:spPr>
          <a:xfrm>
            <a:off x="0" y="381000"/>
            <a:ext cx="8991600" cy="1015663"/>
          </a:xfrm>
          <a:prstGeom prst="rect">
            <a:avLst/>
          </a:prstGeom>
          <a:noFill/>
        </p:spPr>
        <p:txBody>
          <a:bodyPr wrap="square" rtlCol="0">
            <a:spAutoFit/>
          </a:bodyPr>
          <a:lstStyle/>
          <a:p>
            <a:pPr algn="ctr"/>
            <a:r>
              <a:rPr lang="en-US" sz="2000" b="1" dirty="0">
                <a:solidFill>
                  <a:srgbClr val="FF0000"/>
                </a:solidFill>
                <a:latin typeface="Courier New" panose="02070309020205020404" pitchFamily="49" charset="0"/>
                <a:cs typeface="Courier New" panose="02070309020205020404" pitchFamily="49" charset="0"/>
              </a:rPr>
              <a:t>George B. </a:t>
            </a:r>
            <a:r>
              <a:rPr lang="en-US" sz="2000" b="1" dirty="0" smtClean="0">
                <a:solidFill>
                  <a:srgbClr val="FF0000"/>
                </a:solidFill>
                <a:latin typeface="Courier New" panose="02070309020205020404" pitchFamily="49" charset="0"/>
                <a:cs typeface="Courier New" panose="02070309020205020404" pitchFamily="49" charset="0"/>
              </a:rPr>
              <a:t>Cortelyou </a:t>
            </a:r>
          </a:p>
          <a:p>
            <a:pPr algn="ctr"/>
            <a:r>
              <a:rPr lang="en-US" sz="2000" b="1" dirty="0" smtClean="0">
                <a:solidFill>
                  <a:srgbClr val="FF0000"/>
                </a:solidFill>
                <a:latin typeface="Courier New" panose="02070309020205020404" pitchFamily="49" charset="0"/>
                <a:cs typeface="Courier New" panose="02070309020205020404" pitchFamily="49" charset="0"/>
              </a:rPr>
              <a:t>Secretary of the Treasury 4 March 1907 – 7 March 1909</a:t>
            </a:r>
          </a:p>
          <a:p>
            <a:pPr algn="ctr"/>
            <a:r>
              <a:rPr lang="en-US" sz="2000" b="1" dirty="0" smtClean="0">
                <a:solidFill>
                  <a:srgbClr val="FF0000"/>
                </a:solidFill>
                <a:latin typeface="Courier New" panose="02070309020205020404" pitchFamily="49" charset="0"/>
                <a:cs typeface="Courier New" panose="02070309020205020404" pitchFamily="49" charset="0"/>
              </a:rPr>
              <a:t>26 July 1862 – 23 October 1940</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4842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170920"/>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As a run began on the Trust Company of America and October 23, Morgan worked with Stillman and Baker to liquidate the company's assets to allow the bank to pay depositors. The bank survived to the close of business, but Morgan knew that additional money would be needed to keep it solvent through the following day. </a:t>
            </a:r>
            <a:r>
              <a:rPr lang="en-US" sz="2000" b="1" dirty="0" smtClean="0">
                <a:solidFill>
                  <a:srgbClr val="FF0000"/>
                </a:solidFill>
                <a:latin typeface="Courier New" panose="02070309020205020404" pitchFamily="49" charset="0"/>
                <a:cs typeface="Courier New" panose="02070309020205020404" pitchFamily="49" charset="0"/>
              </a:rPr>
              <a:t>That night he assembled the presidents of the other trust companies and held them in a meeting until midnight when they agreed to provide loans of $8.25 million to allow the Trust Company of America to stay open the next day.</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9194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4401205"/>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On Thursday </a:t>
            </a:r>
            <a:r>
              <a:rPr lang="en-US" sz="2000" b="1" dirty="0" smtClean="0">
                <a:solidFill>
                  <a:prstClr val="black"/>
                </a:solidFill>
                <a:latin typeface="Courier New" panose="02070309020205020404" pitchFamily="49" charset="0"/>
                <a:cs typeface="Courier New" panose="02070309020205020404" pitchFamily="49" charset="0"/>
              </a:rPr>
              <a:t>morning October 24 Secretary of the Treasury Cortelyou </a:t>
            </a:r>
            <a:r>
              <a:rPr lang="en-US" sz="2000" b="1" dirty="0">
                <a:solidFill>
                  <a:prstClr val="black"/>
                </a:solidFill>
                <a:latin typeface="Courier New" panose="02070309020205020404" pitchFamily="49" charset="0"/>
                <a:cs typeface="Courier New" panose="02070309020205020404" pitchFamily="49" charset="0"/>
              </a:rPr>
              <a:t>deposited around $25 million into a number of New York banks</a:t>
            </a:r>
            <a:r>
              <a:rPr lang="en-US" sz="2000" b="1" dirty="0" smtClean="0">
                <a:solidFill>
                  <a:prstClr val="black"/>
                </a:solidFill>
                <a:latin typeface="Courier New" panose="02070309020205020404" pitchFamily="49" charset="0"/>
                <a:cs typeface="Courier New" panose="02070309020205020404" pitchFamily="49" charset="0"/>
              </a:rPr>
              <a:t>. </a:t>
            </a:r>
            <a:r>
              <a:rPr lang="en-US" sz="2000" b="1" dirty="0">
                <a:solidFill>
                  <a:srgbClr val="FF00FF"/>
                </a:solidFill>
                <a:latin typeface="Courier New" panose="02070309020205020404" pitchFamily="49" charset="0"/>
                <a:cs typeface="Courier New" panose="02070309020205020404" pitchFamily="49" charset="0"/>
              </a:rPr>
              <a:t>John D. Rockefeller, the wealthiest man in America, deposited a further $10 million in </a:t>
            </a:r>
            <a:r>
              <a:rPr lang="en-US" sz="2000" b="1" dirty="0" err="1">
                <a:solidFill>
                  <a:srgbClr val="FF00FF"/>
                </a:solidFill>
                <a:latin typeface="Courier New" panose="02070309020205020404" pitchFamily="49" charset="0"/>
                <a:cs typeface="Courier New" panose="02070309020205020404" pitchFamily="49" charset="0"/>
              </a:rPr>
              <a:t>Stillman's</a:t>
            </a:r>
            <a:r>
              <a:rPr lang="en-US" sz="2000" b="1" dirty="0">
                <a:solidFill>
                  <a:srgbClr val="FF00FF"/>
                </a:solidFill>
                <a:latin typeface="Courier New" panose="02070309020205020404" pitchFamily="49" charset="0"/>
                <a:cs typeface="Courier New" panose="02070309020205020404" pitchFamily="49" charset="0"/>
              </a:rPr>
              <a:t> National City </a:t>
            </a:r>
            <a:r>
              <a:rPr lang="en-US" sz="2000" b="1" dirty="0" smtClean="0">
                <a:solidFill>
                  <a:srgbClr val="FF00FF"/>
                </a:solidFill>
                <a:latin typeface="Courier New" panose="02070309020205020404" pitchFamily="49" charset="0"/>
                <a:cs typeface="Courier New" panose="02070309020205020404" pitchFamily="49" charset="0"/>
              </a:rPr>
              <a:t>Bank.</a:t>
            </a:r>
            <a:r>
              <a:rPr lang="en-US" sz="2000" b="1" baseline="30000" dirty="0">
                <a:solidFill>
                  <a:srgbClr val="FF00FF"/>
                </a:solidFill>
                <a:latin typeface="Courier New" panose="02070309020205020404" pitchFamily="49" charset="0"/>
                <a:cs typeface="Courier New" panose="02070309020205020404" pitchFamily="49" charset="0"/>
              </a:rPr>
              <a:t> </a:t>
            </a:r>
            <a:r>
              <a:rPr lang="en-US" sz="2000" b="1" dirty="0" smtClean="0">
                <a:solidFill>
                  <a:srgbClr val="FF00FF"/>
                </a:solidFill>
                <a:latin typeface="Courier New" panose="02070309020205020404" pitchFamily="49" charset="0"/>
                <a:cs typeface="Courier New" panose="02070309020205020404" pitchFamily="49" charset="0"/>
              </a:rPr>
              <a:t> </a:t>
            </a:r>
            <a:r>
              <a:rPr lang="en-US" sz="2000" b="1" dirty="0" smtClean="0">
                <a:solidFill>
                  <a:prstClr val="black"/>
                </a:solidFill>
                <a:latin typeface="Courier New" panose="02070309020205020404" pitchFamily="49" charset="0"/>
                <a:cs typeface="Courier New" panose="02070309020205020404" pitchFamily="49" charset="0"/>
              </a:rPr>
              <a:t>Rockefeller's </a:t>
            </a:r>
            <a:r>
              <a:rPr lang="en-US" sz="2000" b="1" dirty="0">
                <a:solidFill>
                  <a:prstClr val="black"/>
                </a:solidFill>
                <a:latin typeface="Courier New" panose="02070309020205020404" pitchFamily="49" charset="0"/>
                <a:cs typeface="Courier New" panose="02070309020205020404" pitchFamily="49" charset="0"/>
              </a:rPr>
              <a:t>massive deposit left the National City Bank with the deepest reserves of any bank in the city.</a:t>
            </a:r>
          </a:p>
        </p:txBody>
      </p:sp>
    </p:spTree>
    <p:extLst>
      <p:ext uri="{BB962C8B-B14F-4D97-AF65-F5344CB8AC3E}">
        <p14:creationId xmlns:p14="http://schemas.microsoft.com/office/powerpoint/2010/main" val="205323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On Thursday 24 October 1907 a Stock Panic began on the New York Stock Exchange.  Brokers’ Loans had dried up and the Exchange was in danger of closing. </a:t>
            </a:r>
            <a:r>
              <a:rPr lang="en-US" sz="2000" b="1" dirty="0" smtClean="0">
                <a:solidFill>
                  <a:srgbClr val="FF0000"/>
                </a:solidFill>
                <a:latin typeface="Courier New" panose="02070309020205020404" pitchFamily="49" charset="0"/>
                <a:cs typeface="Courier New" panose="02070309020205020404" pitchFamily="49" charset="0"/>
              </a:rPr>
              <a:t>Morgan summoned the presidents of the city's banks to his office. They started to arrive at 2 p.m.; Morgan informed them that as many as 50 stock exchange houses would fail unless $25 million was raised in 10 minutes. </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1539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33"/>
            <a:ext cx="9144000" cy="5632311"/>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By 2:16 p.m</a:t>
            </a:r>
            <a:r>
              <a:rPr lang="en-US" sz="2000" b="1" dirty="0" smtClean="0">
                <a:solidFill>
                  <a:prstClr val="black"/>
                </a:solidFill>
                <a:latin typeface="Courier New" panose="02070309020205020404" pitchFamily="49" charset="0"/>
                <a:cs typeface="Courier New" panose="02070309020205020404" pitchFamily="49" charset="0"/>
              </a:rPr>
              <a:t>. </a:t>
            </a:r>
            <a:r>
              <a:rPr lang="en-US" sz="2000" b="1" dirty="0" smtClean="0">
                <a:solidFill>
                  <a:srgbClr val="FF00FF"/>
                </a:solidFill>
                <a:latin typeface="Courier New" panose="02070309020205020404" pitchFamily="49" charset="0"/>
                <a:cs typeface="Courier New" panose="02070309020205020404" pitchFamily="49" charset="0"/>
              </a:rPr>
              <a:t>on Thursday 24 October 1907, </a:t>
            </a:r>
            <a:r>
              <a:rPr lang="en-US" sz="2000" b="1" dirty="0">
                <a:solidFill>
                  <a:srgbClr val="FF00FF"/>
                </a:solidFill>
                <a:latin typeface="Courier New" panose="02070309020205020404" pitchFamily="49" charset="0"/>
                <a:cs typeface="Courier New" panose="02070309020205020404" pitchFamily="49" charset="0"/>
              </a:rPr>
              <a:t>14 bank presidents had pledged $23.6 million to keep the stock exchange afloat. The money reached the market at 2:30 p.m., in time to finish the day's trading</a:t>
            </a:r>
            <a:r>
              <a:rPr lang="en-US" sz="2000" b="1" dirty="0">
                <a:solidFill>
                  <a:prstClr val="black"/>
                </a:solidFill>
                <a:latin typeface="Courier New" panose="02070309020205020404" pitchFamily="49" charset="0"/>
                <a:cs typeface="Courier New" panose="02070309020205020404" pitchFamily="49" charset="0"/>
              </a:rPr>
              <a:t>, and by the 3 o'clock market close, $19 million had been loaned out. Disaster was averted. Morgan usually eschewed the press, but as he left his offices that night he made a statement to reporters: "If people will keep their money in the banks, everything will be all </a:t>
            </a:r>
            <a:r>
              <a:rPr lang="en-US" sz="2000" b="1" dirty="0" smtClean="0">
                <a:solidFill>
                  <a:prstClr val="black"/>
                </a:solidFill>
                <a:latin typeface="Courier New" panose="02070309020205020404" pitchFamily="49" charset="0"/>
                <a:cs typeface="Courier New" panose="02070309020205020404" pitchFamily="49" charset="0"/>
              </a:rPr>
              <a:t>right."</a:t>
            </a:r>
            <a:endParaRPr lang="en-US" dirty="0"/>
          </a:p>
        </p:txBody>
      </p:sp>
    </p:spTree>
    <p:extLst>
      <p:ext uri="{BB962C8B-B14F-4D97-AF65-F5344CB8AC3E}">
        <p14:creationId xmlns:p14="http://schemas.microsoft.com/office/powerpoint/2010/main" val="169205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1"/>
            <a:ext cx="9144000" cy="4401205"/>
          </a:xfrm>
          <a:prstGeom prst="rect">
            <a:avLst/>
          </a:prstGeom>
        </p:spPr>
        <p:txBody>
          <a:bodyPr wrap="square">
            <a:spAutoFit/>
          </a:bodyPr>
          <a:lstStyle/>
          <a:p>
            <a:pPr>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Friday 25 October 1907</a:t>
            </a:r>
            <a:r>
              <a:rPr lang="en-US" sz="2000" b="1" dirty="0" smtClean="0">
                <a:latin typeface="Courier New" panose="02070309020205020404" pitchFamily="49" charset="0"/>
                <a:cs typeface="Courier New" panose="02070309020205020404" pitchFamily="49" charset="0"/>
              </a:rPr>
              <a:t>, saw more panic on the exchange. Morgan again approached the bank presidents, but this time was only able to convince them to pledge $9.7 million. In order for this money to keep the exchange open, </a:t>
            </a:r>
            <a:r>
              <a:rPr lang="en-US" sz="2000" b="1" dirty="0" smtClean="0">
                <a:solidFill>
                  <a:srgbClr val="0000FF"/>
                </a:solidFill>
                <a:latin typeface="Courier New" panose="02070309020205020404" pitchFamily="49" charset="0"/>
                <a:cs typeface="Courier New" panose="02070309020205020404" pitchFamily="49" charset="0"/>
              </a:rPr>
              <a:t>Morgan decided the money could not be used for margin sales</a:t>
            </a:r>
            <a:r>
              <a:rPr lang="en-US" sz="2000" b="1" dirty="0" smtClean="0">
                <a:latin typeface="Courier New" panose="02070309020205020404" pitchFamily="49" charset="0"/>
                <a:cs typeface="Courier New" panose="02070309020205020404" pitchFamily="49" charset="0"/>
              </a:rPr>
              <a:t>. The volume of trading on Friday was 2/3 that of Thursday. The markets again narrowly made it to the closing bell.</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3065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242" y="152400"/>
            <a:ext cx="6945104" cy="5846160"/>
          </a:xfrm>
          <a:prstGeom prst="rect">
            <a:avLst/>
          </a:prstGeom>
        </p:spPr>
      </p:pic>
      <p:sp>
        <p:nvSpPr>
          <p:cNvPr id="5" name="TextBox 4"/>
          <p:cNvSpPr txBox="1"/>
          <p:nvPr/>
        </p:nvSpPr>
        <p:spPr>
          <a:xfrm>
            <a:off x="304800" y="6248400"/>
            <a:ext cx="8686800" cy="677108"/>
          </a:xfrm>
          <a:prstGeom prst="rect">
            <a:avLst/>
          </a:prstGeom>
          <a:noFill/>
        </p:spPr>
        <p:txBody>
          <a:bodyPr wrap="square" rtlCol="0">
            <a:spAutoFit/>
          </a:bodyPr>
          <a:lstStyle/>
          <a:p>
            <a:pPr lvl="0" algn="ctr"/>
            <a:r>
              <a:rPr lang="en-US" sz="2000" b="1" dirty="0" smtClean="0">
                <a:solidFill>
                  <a:srgbClr val="FF00FF"/>
                </a:solidFill>
                <a:latin typeface="Courier New" panose="02070309020205020404" pitchFamily="49" charset="0"/>
                <a:cs typeface="Courier New" panose="02070309020205020404" pitchFamily="49" charset="0"/>
              </a:rPr>
              <a:t>Confined to USA. Bank Runs</a:t>
            </a:r>
          </a:p>
          <a:p>
            <a:endParaRPr lang="en-US" dirty="0"/>
          </a:p>
        </p:txBody>
      </p:sp>
    </p:spTree>
    <p:extLst>
      <p:ext uri="{BB962C8B-B14F-4D97-AF65-F5344CB8AC3E}">
        <p14:creationId xmlns:p14="http://schemas.microsoft.com/office/powerpoint/2010/main" val="304164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184399"/>
            <a:ext cx="2514600" cy="3705727"/>
          </a:xfrm>
          <a:prstGeom prst="rect">
            <a:avLst/>
          </a:prstGeom>
        </p:spPr>
      </p:pic>
      <p:sp>
        <p:nvSpPr>
          <p:cNvPr id="3" name="TextBox 2"/>
          <p:cNvSpPr txBox="1"/>
          <p:nvPr/>
        </p:nvSpPr>
        <p:spPr>
          <a:xfrm>
            <a:off x="304800" y="304800"/>
            <a:ext cx="8610600" cy="1015663"/>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Nathan Mayer Rothschild (Lord Rothschild)</a:t>
            </a:r>
          </a:p>
          <a:p>
            <a:pPr algn="ctr"/>
            <a:r>
              <a:rPr lang="en-US" sz="2000" b="1" dirty="0" smtClean="0">
                <a:solidFill>
                  <a:srgbClr val="FF0000"/>
                </a:solidFill>
                <a:latin typeface="Courier New" panose="02070309020205020404" pitchFamily="49" charset="0"/>
                <a:cs typeface="Courier New" panose="02070309020205020404" pitchFamily="49" charset="0"/>
              </a:rPr>
              <a:t>Leading European Banker in 1907</a:t>
            </a:r>
          </a:p>
          <a:p>
            <a:pPr algn="ctr"/>
            <a:r>
              <a:rPr lang="en-US" sz="2000" b="1" dirty="0" smtClean="0">
                <a:solidFill>
                  <a:srgbClr val="FF0000"/>
                </a:solidFill>
                <a:latin typeface="Courier New" panose="02070309020205020404" pitchFamily="49" charset="0"/>
                <a:cs typeface="Courier New" panose="02070309020205020404" pitchFamily="49" charset="0"/>
              </a:rPr>
              <a:t>8 November 1840 – 31 March 1915</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165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9067800" cy="6247864"/>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On Sunday 27 October 1907, Morgan's associate, George Perkins, was informed that </a:t>
            </a:r>
            <a:r>
              <a:rPr lang="en-US" sz="2000" b="1" dirty="0" smtClean="0">
                <a:solidFill>
                  <a:srgbClr val="FF00FF"/>
                </a:solidFill>
                <a:latin typeface="Courier New" panose="02070309020205020404" pitchFamily="49" charset="0"/>
                <a:cs typeface="Courier New" panose="02070309020205020404" pitchFamily="49" charset="0"/>
              </a:rPr>
              <a:t>the City of New York required at least $20 million by November 1 or it would go bankrupt.</a:t>
            </a:r>
            <a:r>
              <a:rPr lang="en-US" sz="2000" b="1" dirty="0" smtClean="0">
                <a:latin typeface="Courier New" panose="02070309020205020404" pitchFamily="49" charset="0"/>
                <a:cs typeface="Courier New" panose="02070309020205020404" pitchFamily="49" charset="0"/>
              </a:rPr>
              <a:t> The city tried to raise money through a standard bond issue, but failed to gather enough financing. On Monday and again on Tuesday, New York Mayor George McClellan approached Morgan for assistance. </a:t>
            </a:r>
            <a:r>
              <a:rPr lang="en-US" sz="2000" b="1" dirty="0" smtClean="0">
                <a:solidFill>
                  <a:srgbClr val="FF0000"/>
                </a:solidFill>
                <a:latin typeface="Courier New" panose="02070309020205020404" pitchFamily="49" charset="0"/>
                <a:cs typeface="Courier New" panose="02070309020205020404" pitchFamily="49" charset="0"/>
              </a:rPr>
              <a:t>In an effort to avoid the disastrous signal that a New York City bankruptcy would send, Morgan contracted to purchase $30 million worth of city bonds.</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4085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118" y="1981200"/>
            <a:ext cx="3267287" cy="4141631"/>
          </a:xfrm>
          <a:prstGeom prst="rect">
            <a:avLst/>
          </a:prstGeom>
        </p:spPr>
      </p:pic>
      <p:sp>
        <p:nvSpPr>
          <p:cNvPr id="3" name="TextBox 2"/>
          <p:cNvSpPr txBox="1"/>
          <p:nvPr/>
        </p:nvSpPr>
        <p:spPr>
          <a:xfrm>
            <a:off x="0" y="533400"/>
            <a:ext cx="9144000" cy="1015663"/>
          </a:xfrm>
          <a:prstGeom prst="rect">
            <a:avLst/>
          </a:prstGeom>
          <a:noFill/>
        </p:spPr>
        <p:txBody>
          <a:bodyPr wrap="square" rtlCol="0">
            <a:spAutoFit/>
          </a:bodyPr>
          <a:lstStyle/>
          <a:p>
            <a:pPr algn="ctr"/>
            <a:r>
              <a:rPr lang="en-US" sz="2000" b="1" dirty="0">
                <a:solidFill>
                  <a:srgbClr val="FF0000"/>
                </a:solidFill>
                <a:latin typeface="Courier New" panose="02070309020205020404" pitchFamily="49" charset="0"/>
                <a:cs typeface="Courier New" panose="02070309020205020404" pitchFamily="49" charset="0"/>
              </a:rPr>
              <a:t>George B. McClellan, Jr. </a:t>
            </a:r>
          </a:p>
          <a:p>
            <a:pPr algn="ctr"/>
            <a:r>
              <a:rPr lang="en-US" sz="2000" b="1" dirty="0">
                <a:solidFill>
                  <a:srgbClr val="FF0000"/>
                </a:solidFill>
                <a:latin typeface="Courier New" panose="02070309020205020404" pitchFamily="49" charset="0"/>
                <a:cs typeface="Courier New" panose="02070309020205020404" pitchFamily="49" charset="0"/>
              </a:rPr>
              <a:t>Mayor of New York City, 1 January 1904 – 31 December 1909</a:t>
            </a:r>
          </a:p>
          <a:p>
            <a:pPr algn="ctr"/>
            <a:r>
              <a:rPr lang="en-US" sz="2000" b="1" dirty="0">
                <a:solidFill>
                  <a:srgbClr val="FF0000"/>
                </a:solidFill>
                <a:latin typeface="Courier New" panose="02070309020205020404" pitchFamily="49" charset="0"/>
                <a:cs typeface="Courier New" panose="02070309020205020404" pitchFamily="49" charset="0"/>
              </a:rPr>
              <a:t>23 November 1865 – 30 November 1940</a:t>
            </a:r>
          </a:p>
        </p:txBody>
      </p:sp>
    </p:spTree>
    <p:extLst>
      <p:ext uri="{BB962C8B-B14F-4D97-AF65-F5344CB8AC3E}">
        <p14:creationId xmlns:p14="http://schemas.microsoft.com/office/powerpoint/2010/main" val="248333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Although calm was largely restored in New York by Saturday, November 2, yet another crisis loomed. </a:t>
            </a:r>
            <a:r>
              <a:rPr lang="en-US" sz="2000" b="1" dirty="0" smtClean="0">
                <a:solidFill>
                  <a:srgbClr val="0000FF"/>
                </a:solidFill>
                <a:latin typeface="Courier New" panose="02070309020205020404" pitchFamily="49" charset="0"/>
                <a:cs typeface="Courier New" panose="02070309020205020404" pitchFamily="49" charset="0"/>
              </a:rPr>
              <a:t>One of the exchange's largest brokerage firms, Moore &amp; Schley, was heavily in debt and in danger of collapse.</a:t>
            </a:r>
            <a:r>
              <a:rPr lang="en-US" sz="2000" b="1" dirty="0" smtClean="0">
                <a:latin typeface="Courier New" panose="02070309020205020404" pitchFamily="49" charset="0"/>
                <a:cs typeface="Courier New" panose="02070309020205020404" pitchFamily="49" charset="0"/>
              </a:rPr>
              <a:t> </a:t>
            </a:r>
            <a:r>
              <a:rPr lang="en-US" sz="2000" b="1" dirty="0" smtClean="0">
                <a:solidFill>
                  <a:srgbClr val="FF00FF"/>
                </a:solidFill>
                <a:latin typeface="Courier New" panose="02070309020205020404" pitchFamily="49" charset="0"/>
                <a:cs typeface="Courier New" panose="02070309020205020404" pitchFamily="49" charset="0"/>
              </a:rPr>
              <a:t>The firm had borrowed heavily, using shares of the Tennessee Coal, Iron and Railroad Company (TC&amp;I) as collateral. </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493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3785652"/>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With the value of the thinly traded stock under pressure, </a:t>
            </a:r>
            <a:r>
              <a:rPr lang="en-US" sz="2000" b="1" dirty="0">
                <a:solidFill>
                  <a:srgbClr val="0000FF"/>
                </a:solidFill>
                <a:latin typeface="Courier New" panose="02070309020205020404" pitchFamily="49" charset="0"/>
                <a:cs typeface="Courier New" panose="02070309020205020404" pitchFamily="49" charset="0"/>
              </a:rPr>
              <a:t>many banks would likely call the loans of Moore &amp; Schley on Monday November 4 and force an </a:t>
            </a:r>
            <a:r>
              <a:rPr lang="en-US" sz="2000" b="1" i="1" dirty="0">
                <a:solidFill>
                  <a:srgbClr val="0000FF"/>
                </a:solidFill>
                <a:latin typeface="Courier New" panose="02070309020205020404" pitchFamily="49" charset="0"/>
                <a:cs typeface="Courier New" panose="02070309020205020404" pitchFamily="49" charset="0"/>
              </a:rPr>
              <a:t>en masse</a:t>
            </a:r>
            <a:r>
              <a:rPr lang="en-US" sz="2000" b="1" dirty="0">
                <a:solidFill>
                  <a:srgbClr val="0000FF"/>
                </a:solidFill>
                <a:latin typeface="Courier New" panose="02070309020205020404" pitchFamily="49" charset="0"/>
                <a:cs typeface="Courier New" panose="02070309020205020404" pitchFamily="49" charset="0"/>
              </a:rPr>
              <a:t> liquidation of the firm's stock.</a:t>
            </a:r>
            <a:r>
              <a:rPr lang="en-US" sz="2000" b="1" dirty="0">
                <a:solidFill>
                  <a:prstClr val="black"/>
                </a:solidFill>
                <a:latin typeface="Courier New" panose="02070309020205020404" pitchFamily="49" charset="0"/>
                <a:cs typeface="Courier New" panose="02070309020205020404" pitchFamily="49" charset="0"/>
              </a:rPr>
              <a:t> If that occurred it would send TC&amp;I shares plummeting, devastating Moore and Schley and triggering further panic in the market.</a:t>
            </a:r>
            <a:endParaRPr lang="en-US" dirty="0"/>
          </a:p>
        </p:txBody>
      </p:sp>
    </p:spTree>
    <p:extLst>
      <p:ext uri="{BB962C8B-B14F-4D97-AF65-F5344CB8AC3E}">
        <p14:creationId xmlns:p14="http://schemas.microsoft.com/office/powerpoint/2010/main" val="153622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1"/>
            <a:ext cx="9144000" cy="5016758"/>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On Sunday afternoon November 3 and into the evening, </a:t>
            </a:r>
            <a:r>
              <a:rPr lang="en-US" sz="2000" b="1" dirty="0" smtClean="0">
                <a:solidFill>
                  <a:srgbClr val="FF0000"/>
                </a:solidFill>
                <a:latin typeface="Courier New" panose="02070309020205020404" pitchFamily="49" charset="0"/>
                <a:cs typeface="Courier New" panose="02070309020205020404" pitchFamily="49" charset="0"/>
              </a:rPr>
              <a:t>Morgan, Perkins, Baker and Stillman, along with U.S. Steel's Gary and Henry Clay Frick, worked at the library to finalize the deal for U.S. Steel to buy TC&amp;I </a:t>
            </a:r>
            <a:r>
              <a:rPr lang="en-US" sz="2000" b="1" dirty="0" smtClean="0">
                <a:latin typeface="Courier New" panose="02070309020205020404" pitchFamily="49" charset="0"/>
                <a:cs typeface="Courier New" panose="02070309020205020404" pitchFamily="49" charset="0"/>
              </a:rPr>
              <a:t>and by Sunday night had a plan for acquisition. But one obstacle remained: the anti-trust crusading President Theodore Roosevelt, who had made breaking up monopolies a focus of his presidency.</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811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99" y="903150"/>
            <a:ext cx="4114801" cy="5954849"/>
          </a:xfrm>
          <a:prstGeom prst="rect">
            <a:avLst/>
          </a:prstGeom>
        </p:spPr>
      </p:pic>
      <p:sp>
        <p:nvSpPr>
          <p:cNvPr id="3" name="TextBox 2"/>
          <p:cNvSpPr txBox="1"/>
          <p:nvPr/>
        </p:nvSpPr>
        <p:spPr>
          <a:xfrm>
            <a:off x="533400" y="152400"/>
            <a:ext cx="8382000" cy="707886"/>
          </a:xfrm>
          <a:prstGeom prst="rect">
            <a:avLst/>
          </a:prstGeom>
          <a:noFill/>
        </p:spPr>
        <p:txBody>
          <a:bodyPr wrap="square" rtlCol="0">
            <a:spAutoFit/>
          </a:bodyPr>
          <a:lstStyle/>
          <a:p>
            <a:pPr algn="ctr"/>
            <a:r>
              <a:rPr lang="en-US" sz="2000" b="1" dirty="0">
                <a:solidFill>
                  <a:srgbClr val="FF0000"/>
                </a:solidFill>
                <a:latin typeface="Courier New" panose="02070309020205020404" pitchFamily="49" charset="0"/>
                <a:cs typeface="Courier New" panose="02070309020205020404" pitchFamily="49" charset="0"/>
              </a:rPr>
              <a:t>Henry Clay Frick</a:t>
            </a:r>
          </a:p>
          <a:p>
            <a:pPr algn="ctr"/>
            <a:r>
              <a:rPr lang="en-US" sz="2000" b="1" dirty="0">
                <a:solidFill>
                  <a:srgbClr val="FF0000"/>
                </a:solidFill>
                <a:latin typeface="Courier New" panose="02070309020205020404" pitchFamily="49" charset="0"/>
                <a:cs typeface="Courier New" panose="02070309020205020404" pitchFamily="49" charset="0"/>
              </a:rPr>
              <a:t>19 December 1849 – 2 December 1919</a:t>
            </a:r>
          </a:p>
        </p:txBody>
      </p:sp>
    </p:spTree>
    <p:extLst>
      <p:ext uri="{BB962C8B-B14F-4D97-AF65-F5344CB8AC3E}">
        <p14:creationId xmlns:p14="http://schemas.microsoft.com/office/powerpoint/2010/main" val="323534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447800"/>
            <a:ext cx="3946697" cy="5410199"/>
          </a:xfrm>
          <a:prstGeom prst="rect">
            <a:avLst/>
          </a:prstGeom>
        </p:spPr>
      </p:pic>
      <p:sp>
        <p:nvSpPr>
          <p:cNvPr id="3" name="TextBox 2"/>
          <p:cNvSpPr txBox="1"/>
          <p:nvPr/>
        </p:nvSpPr>
        <p:spPr>
          <a:xfrm>
            <a:off x="0" y="304800"/>
            <a:ext cx="9144000" cy="1015663"/>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Elbert Henry Gary</a:t>
            </a:r>
          </a:p>
          <a:p>
            <a:pPr algn="ctr"/>
            <a:r>
              <a:rPr lang="en-US" sz="2000" b="1" dirty="0" smtClean="0">
                <a:solidFill>
                  <a:srgbClr val="FF0000"/>
                </a:solidFill>
                <a:latin typeface="Courier New" panose="02070309020205020404" pitchFamily="49" charset="0"/>
                <a:cs typeface="Courier New" panose="02070309020205020404" pitchFamily="49" charset="0"/>
              </a:rPr>
              <a:t>Chairman of the Board, U.S. Steel Corporation 1901 – 1904</a:t>
            </a:r>
          </a:p>
          <a:p>
            <a:pPr algn="ctr"/>
            <a:r>
              <a:rPr lang="en-US" sz="2000" b="1" dirty="0" smtClean="0">
                <a:solidFill>
                  <a:srgbClr val="FF0000"/>
                </a:solidFill>
                <a:latin typeface="Courier New" panose="02070309020205020404" pitchFamily="49" charset="0"/>
                <a:cs typeface="Courier New" panose="02070309020205020404" pitchFamily="49" charset="0"/>
              </a:rPr>
              <a:t>8 October 1846 – 15 August 1927</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782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63417"/>
          </a:xfrm>
          <a:prstGeom prst="rect">
            <a:avLst/>
          </a:prstGeom>
        </p:spPr>
        <p:txBody>
          <a:bodyPr wrap="square">
            <a:spAutoFit/>
          </a:bodyPr>
          <a:lstStyle/>
          <a:p>
            <a:pPr>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Frick and Gary traveled overnight (November 3)  by train to the White House to implore Roosevelt to set aside the application of the Sherman Antitrust Act</a:t>
            </a:r>
            <a:r>
              <a:rPr lang="en-US" sz="2000" b="1" dirty="0" smtClean="0">
                <a:latin typeface="Courier New" panose="02070309020205020404" pitchFamily="49" charset="0"/>
                <a:cs typeface="Courier New" panose="02070309020205020404" pitchFamily="49" charset="0"/>
              </a:rPr>
              <a:t> and allow—before the market opened—a company that already held a 60% share of the steel market to make a large acquisition. With less than an hour before the Stock Exchange opened on Monday November 4, Roosevelt and Secretary of State </a:t>
            </a:r>
            <a:r>
              <a:rPr lang="en-US" sz="2000" b="1" dirty="0" err="1" smtClean="0">
                <a:latin typeface="Courier New" panose="02070309020205020404" pitchFamily="49" charset="0"/>
                <a:cs typeface="Courier New" panose="02070309020205020404" pitchFamily="49" charset="0"/>
              </a:rPr>
              <a:t>Elihu</a:t>
            </a:r>
            <a:r>
              <a:rPr lang="en-US" sz="2000" b="1" dirty="0" smtClean="0">
                <a:latin typeface="Courier New" panose="02070309020205020404" pitchFamily="49" charset="0"/>
                <a:cs typeface="Courier New" panose="02070309020205020404" pitchFamily="49" charset="0"/>
              </a:rPr>
              <a:t> Root began to review the proposed takeover and appreciate the crash likely to ensue if the merger was not approved.  </a:t>
            </a:r>
            <a:r>
              <a:rPr lang="en-US" sz="2000" b="1" dirty="0" smtClean="0">
                <a:solidFill>
                  <a:srgbClr val="FF00FF"/>
                </a:solidFill>
                <a:latin typeface="Courier New" panose="02070309020205020404" pitchFamily="49" charset="0"/>
                <a:cs typeface="Courier New" panose="02070309020205020404" pitchFamily="49" charset="0"/>
              </a:rPr>
              <a:t>Roosevelt approved just before the exchanges opened, and the crisis was over.</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5977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63712" cy="465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91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57299"/>
            <a:ext cx="8614610" cy="5455922"/>
          </a:xfrm>
          <a:prstGeom prst="rect">
            <a:avLst/>
          </a:prstGeom>
        </p:spPr>
      </p:pic>
      <p:sp>
        <p:nvSpPr>
          <p:cNvPr id="3" name="TextBox 2"/>
          <p:cNvSpPr txBox="1"/>
          <p:nvPr/>
        </p:nvSpPr>
        <p:spPr>
          <a:xfrm>
            <a:off x="0" y="381000"/>
            <a:ext cx="9144000" cy="461665"/>
          </a:xfrm>
          <a:prstGeom prst="rect">
            <a:avLst/>
          </a:prstGeom>
          <a:noFill/>
        </p:spPr>
        <p:txBody>
          <a:bodyPr wrap="square" rtlCol="0">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Dow-Jones Industrial Average: 1904 -- 1909</a:t>
            </a:r>
            <a:endParaRPr lang="en-US" sz="24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173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69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42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4401205"/>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The Panic of 1907 was triggered by the failed attempt in October 1907 to </a:t>
            </a:r>
            <a:r>
              <a:rPr lang="en-US" sz="2000" b="1" dirty="0" smtClean="0">
                <a:solidFill>
                  <a:srgbClr val="FF0000"/>
                </a:solidFill>
                <a:latin typeface="Courier New" panose="02070309020205020404" pitchFamily="49" charset="0"/>
                <a:cs typeface="Courier New" panose="02070309020205020404" pitchFamily="49" charset="0"/>
              </a:rPr>
              <a:t>corner the market on stock of the United Copper Company.</a:t>
            </a:r>
            <a:r>
              <a:rPr lang="en-US" sz="2000" b="1" dirty="0" smtClean="0">
                <a:latin typeface="Courier New" panose="02070309020205020404" pitchFamily="49" charset="0"/>
                <a:cs typeface="Courier New" panose="02070309020205020404" pitchFamily="49" charset="0"/>
              </a:rPr>
              <a:t> When this bid failed, banks that had lent money to the cornering scheme suffered runs that later spread to affiliated banks and trusts, leading a week later to </a:t>
            </a:r>
            <a:r>
              <a:rPr lang="en-US" sz="2000" b="1" dirty="0" smtClean="0">
                <a:solidFill>
                  <a:srgbClr val="FF0000"/>
                </a:solidFill>
                <a:latin typeface="Courier New" panose="02070309020205020404" pitchFamily="49" charset="0"/>
                <a:cs typeface="Courier New" panose="02070309020205020404" pitchFamily="49" charset="0"/>
              </a:rPr>
              <a:t>the downfall of the Knickerbocker Trust Company—New York City's third-largest trust</a:t>
            </a: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033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5068"/>
            <a:ext cx="9144000" cy="3170099"/>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The collapse of the Knickerbocker Trust spread fear throughout the city's trusts as </a:t>
            </a:r>
            <a:r>
              <a:rPr lang="en-US" sz="2000" b="1" dirty="0">
                <a:solidFill>
                  <a:srgbClr val="0000FF"/>
                </a:solidFill>
                <a:latin typeface="Courier New" panose="02070309020205020404" pitchFamily="49" charset="0"/>
                <a:cs typeface="Courier New" panose="02070309020205020404" pitchFamily="49" charset="0"/>
              </a:rPr>
              <a:t>regional banks withdrew reserves from New York City banks</a:t>
            </a:r>
            <a:r>
              <a:rPr lang="en-US" sz="2000" b="1" dirty="0">
                <a:solidFill>
                  <a:prstClr val="black"/>
                </a:solidFill>
                <a:latin typeface="Courier New" panose="02070309020205020404" pitchFamily="49" charset="0"/>
                <a:cs typeface="Courier New" panose="02070309020205020404" pitchFamily="49" charset="0"/>
              </a:rPr>
              <a:t>. Panic extended across the nation as vast numbers of people withdrew deposits from their regional banks.</a:t>
            </a:r>
          </a:p>
        </p:txBody>
      </p:sp>
    </p:spTree>
    <p:extLst>
      <p:ext uri="{BB962C8B-B14F-4D97-AF65-F5344CB8AC3E}">
        <p14:creationId xmlns:p14="http://schemas.microsoft.com/office/powerpoint/2010/main" val="357638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43" y="1651000"/>
            <a:ext cx="7678057" cy="4673600"/>
          </a:xfrm>
          <a:prstGeom prst="rect">
            <a:avLst/>
          </a:prstGeom>
        </p:spPr>
      </p:pic>
      <p:sp>
        <p:nvSpPr>
          <p:cNvPr id="3" name="TextBox 2"/>
          <p:cNvSpPr txBox="1"/>
          <p:nvPr/>
        </p:nvSpPr>
        <p:spPr>
          <a:xfrm>
            <a:off x="457200" y="381000"/>
            <a:ext cx="8229600" cy="1200329"/>
          </a:xfrm>
          <a:prstGeom prst="rect">
            <a:avLst/>
          </a:prstGeom>
          <a:noFill/>
        </p:spPr>
        <p:txBody>
          <a:bodyPr wrap="square" rtlCol="0">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John Pierpont Morgan</a:t>
            </a:r>
          </a:p>
          <a:p>
            <a:pPr algn="ctr"/>
            <a:r>
              <a:rPr lang="en-US" sz="2400" b="1" dirty="0" smtClean="0">
                <a:solidFill>
                  <a:srgbClr val="FF0000"/>
                </a:solidFill>
                <a:latin typeface="Courier New" panose="02070309020205020404" pitchFamily="49" charset="0"/>
                <a:cs typeface="Courier New" panose="02070309020205020404" pitchFamily="49" charset="0"/>
              </a:rPr>
              <a:t>17 April 1837 – 31 March 1913</a:t>
            </a:r>
          </a:p>
          <a:p>
            <a:endParaRPr lang="en-US" sz="2400" dirty="0"/>
          </a:p>
        </p:txBody>
      </p:sp>
    </p:spTree>
    <p:extLst>
      <p:ext uri="{BB962C8B-B14F-4D97-AF65-F5344CB8AC3E}">
        <p14:creationId xmlns:p14="http://schemas.microsoft.com/office/powerpoint/2010/main" val="287950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324261"/>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On 19 October 1907 Morgan returned to New York City to see what could be done to stem the panic.  </a:t>
            </a:r>
            <a:r>
              <a:rPr lang="en-US" sz="2000" b="1" dirty="0" smtClean="0">
                <a:solidFill>
                  <a:srgbClr val="FF0000"/>
                </a:solidFill>
                <a:latin typeface="Courier New" panose="02070309020205020404" pitchFamily="49" charset="0"/>
                <a:cs typeface="Courier New" panose="02070309020205020404" pitchFamily="49" charset="0"/>
              </a:rPr>
              <a:t>On the morning of the 20th the library of Morgan's brownstone at Madison Avenue and 36th St. had become a revolving door of New York City bank and trust company presidents arriving to share information about (and seek help surviving) the impending crisis.</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086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801" y="1905001"/>
            <a:ext cx="3530599" cy="4633912"/>
          </a:xfrm>
          <a:prstGeom prst="rect">
            <a:avLst/>
          </a:prstGeom>
        </p:spPr>
      </p:pic>
      <p:sp>
        <p:nvSpPr>
          <p:cNvPr id="4" name="TextBox 3"/>
          <p:cNvSpPr txBox="1"/>
          <p:nvPr/>
        </p:nvSpPr>
        <p:spPr>
          <a:xfrm>
            <a:off x="838200" y="381000"/>
            <a:ext cx="7467600" cy="830997"/>
          </a:xfrm>
          <a:prstGeom prst="rect">
            <a:avLst/>
          </a:prstGeom>
          <a:noFill/>
        </p:spPr>
        <p:txBody>
          <a:bodyPr wrap="square" rtlCol="0">
            <a:spAutoFit/>
          </a:bodyPr>
          <a:lstStyle/>
          <a:p>
            <a:pPr algn="ctr"/>
            <a:r>
              <a:rPr lang="en-US" sz="2400" b="1" dirty="0" smtClean="0">
                <a:solidFill>
                  <a:srgbClr val="FF0000"/>
                </a:solidFill>
              </a:rPr>
              <a:t>Edward Henry Harriman</a:t>
            </a:r>
          </a:p>
          <a:p>
            <a:pPr algn="ctr"/>
            <a:r>
              <a:rPr lang="en-US" sz="2400" b="1" dirty="0" smtClean="0">
                <a:solidFill>
                  <a:srgbClr val="FF0000"/>
                </a:solidFill>
              </a:rPr>
              <a:t>20 February 1848 – 9 September 1909</a:t>
            </a:r>
            <a:endParaRPr lang="en-US" sz="2400" b="1" dirty="0">
              <a:solidFill>
                <a:srgbClr val="FF0000"/>
              </a:solidFill>
            </a:endParaRPr>
          </a:p>
        </p:txBody>
      </p:sp>
    </p:spTree>
    <p:extLst>
      <p:ext uri="{BB962C8B-B14F-4D97-AF65-F5344CB8AC3E}">
        <p14:creationId xmlns:p14="http://schemas.microsoft.com/office/powerpoint/2010/main" val="183133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164" y="1828800"/>
            <a:ext cx="3052280" cy="3598053"/>
          </a:xfrm>
          <a:prstGeom prst="rect">
            <a:avLst/>
          </a:prstGeom>
        </p:spPr>
      </p:pic>
      <p:sp>
        <p:nvSpPr>
          <p:cNvPr id="3" name="TextBox 2"/>
          <p:cNvSpPr txBox="1"/>
          <p:nvPr/>
        </p:nvSpPr>
        <p:spPr>
          <a:xfrm>
            <a:off x="0" y="609600"/>
            <a:ext cx="9144000" cy="707886"/>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James Jewett Stillman, Head of National City Bank</a:t>
            </a:r>
          </a:p>
          <a:p>
            <a:pPr algn="ctr"/>
            <a:r>
              <a:rPr lang="en-US" sz="2000" b="1" dirty="0" smtClean="0">
                <a:solidFill>
                  <a:srgbClr val="FF0000"/>
                </a:solidFill>
                <a:latin typeface="Courier New" panose="02070309020205020404" pitchFamily="49" charset="0"/>
                <a:cs typeface="Courier New" panose="02070309020205020404" pitchFamily="49" charset="0"/>
              </a:rPr>
              <a:t>9 June 1850 – 15 March 1918</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22816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5303</TotalTime>
  <Words>1290</Words>
  <Application>Microsoft Office PowerPoint</Application>
  <PresentationFormat>On-screen Show (4:3)</PresentationFormat>
  <Paragraphs>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Topic 2. Part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Part 4.</dc:title>
  <dc:creator>keith</dc:creator>
  <cp:lastModifiedBy>keith</cp:lastModifiedBy>
  <cp:revision>67</cp:revision>
  <dcterms:created xsi:type="dcterms:W3CDTF">2014-03-23T22:49:33Z</dcterms:created>
  <dcterms:modified xsi:type="dcterms:W3CDTF">2014-03-31T18:49:48Z</dcterms:modified>
</cp:coreProperties>
</file>