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70" r:id="rId8"/>
    <p:sldId id="269" r:id="rId9"/>
    <p:sldId id="264" r:id="rId10"/>
    <p:sldId id="266" r:id="rId11"/>
    <p:sldId id="259" r:id="rId12"/>
    <p:sldId id="260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4A1-7CA4-4895-88E0-7CCB5549832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8351-F0B6-4F4B-A6C1-122B6C974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4A1-7CA4-4895-88E0-7CCB5549832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8351-F0B6-4F4B-A6C1-122B6C974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7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4A1-7CA4-4895-88E0-7CCB5549832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8351-F0B6-4F4B-A6C1-122B6C974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4A1-7CA4-4895-88E0-7CCB5549832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8351-F0B6-4F4B-A6C1-122B6C974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8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4A1-7CA4-4895-88E0-7CCB5549832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8351-F0B6-4F4B-A6C1-122B6C974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5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4A1-7CA4-4895-88E0-7CCB5549832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8351-F0B6-4F4B-A6C1-122B6C974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3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4A1-7CA4-4895-88E0-7CCB5549832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8351-F0B6-4F4B-A6C1-122B6C974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4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4A1-7CA4-4895-88E0-7CCB5549832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8351-F0B6-4F4B-A6C1-122B6C974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1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4A1-7CA4-4895-88E0-7CCB5549832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8351-F0B6-4F4B-A6C1-122B6C974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4A1-7CA4-4895-88E0-7CCB5549832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8351-F0B6-4F4B-A6C1-122B6C974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4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4A1-7CA4-4895-88E0-7CCB5549832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8351-F0B6-4F4B-A6C1-122B6C974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2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04A1-7CA4-4895-88E0-7CCB5549832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8351-F0B6-4F4B-A6C1-122B6C974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5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1.  Part 7.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Political-Economy of Financial Panics and Bankruptcy 1837-1860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Part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7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40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 than 400 lives were lost as well as public confidence in the government's ability to back its paper currency (US Bonds) with specie.  The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 </a:t>
            </a:r>
            <a:r>
              <a:rPr lang="en-US" sz="2200" b="1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Central America </a:t>
            </a:r>
            <a:r>
              <a:rPr lang="en-US" sz="22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sank </a:t>
            </a:r>
            <a:r>
              <a:rPr lang="en-US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during a Category 2 Hurricane 160 miles offshore from Charleston, South Carolina, where the ocean depth is 8,500 feet.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7720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5" y="1485899"/>
            <a:ext cx="7717865" cy="5167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09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 Central America, sunk in a hurricane, 12 September 1857</a:t>
            </a:r>
          </a:p>
        </p:txBody>
      </p:sp>
    </p:spTree>
    <p:extLst>
      <p:ext uri="{BB962C8B-B14F-4D97-AF65-F5344CB8AC3E}">
        <p14:creationId xmlns:p14="http://schemas.microsoft.com/office/powerpoint/2010/main" val="300645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900"/>
            <a:ext cx="60960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 of the Gold recovered from the wreck in 1987</a:t>
            </a:r>
          </a:p>
        </p:txBody>
      </p:sp>
    </p:spTree>
    <p:extLst>
      <p:ext uri="{BB962C8B-B14F-4D97-AF65-F5344CB8AC3E}">
        <p14:creationId xmlns:p14="http://schemas.microsoft.com/office/powerpoint/2010/main" val="333954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1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October 1857, a bank holiday was declared in New England and New York in a vain effort to avert bank runs.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 recovery was evident in the United States for a year and a half and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full impact did not dissipate until the Civil War.</a:t>
            </a: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0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00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Political Effects of the Panic of 1857 – It furnished the newly emerged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Republican Party with two issues of immense importance in the Presidential Election of 1860 – Free Homesteads (FREE SOIL, FREE MEN) of 160 Acres; and a Higher Protective Tariff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 Economic arguments were used to persuade Northerners--unfair competition from slave labor, Western settlement threatened for free farmers.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5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South was largely unaffected by the Panic of 1857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because its Cotton was exported directly to Europe and Southern Planters dealt with European firms that were not affected by the fluctuations of the New York Money markets.  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reinforced its faith in KING COTTON.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South also feared the High Tariffs proposed by the Emerging Republican Party.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Panic of 1857 had the effect of SHARPENING REGIONAL DIFFERENCES.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0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08" y="1828800"/>
            <a:ext cx="5586984" cy="4585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524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Panic of 1857:</a:t>
            </a:r>
            <a:r>
              <a:rPr lang="en-US" sz="28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Bank Runs and an International Crisis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3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317" y="3019"/>
            <a:ext cx="9144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immediate event that touched off the panic in the USA was the failure of the New York branch of the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Ohio Life Insurance and Trust Co. on 24 August 1857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 major financial force that collapsed following massive embezzlement.  This caused the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 bank to fail in Ohio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 well.  Because Ohio Life Insurance and Trust Co. did much business in New York City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 impacted New York Banks as well.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9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1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Hard on the heels of the Ohio Bank failure a number of other difficulties quickly followed: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England a Number of the “American Houses” experienced great difficulty there.  However, an Economic Downturn was already underway in Britain by 1857 due to a complex series of events including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English Government cutting its Expenditures at the end of the Crimean War in 1855.</a:t>
            </a:r>
          </a:p>
        </p:txBody>
      </p:sp>
    </p:spTree>
    <p:extLst>
      <p:ext uri="{BB962C8B-B14F-4D97-AF65-F5344CB8AC3E}">
        <p14:creationId xmlns:p14="http://schemas.microsoft.com/office/powerpoint/2010/main" val="267725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2) 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Banking Problems in England spread to the Continent but the problems in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Europe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were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nowhere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severe as those in the United States.</a:t>
            </a:r>
          </a:p>
          <a:p>
            <a:pPr>
              <a:lnSpc>
                <a:spcPct val="200000"/>
              </a:lnSpc>
            </a:pP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3)  British investors erred on the side of caution and </a:t>
            </a:r>
            <a:r>
              <a:rPr lang="en-US" sz="22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removed funds from American banks which raised questions about overall soundness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of the American Banks.</a:t>
            </a:r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3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1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4) 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Grain prices in the USA fell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spreading economic misery into rural areas.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5) 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Manufactured goods began to pile up in warehouses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leading to massive layoffs.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6)  The badly over-built USA Railroad system caused a number of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railroad failures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7) 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Land speculation programs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related to the routes of the railroads collapsed ruining thousands of investors.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5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" y="228599"/>
            <a:ext cx="9113079" cy="59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35" y="-33535"/>
            <a:ext cx="7430164" cy="68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4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Confidence was further shaken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September when about 30,000 pounds of gold were lost at sea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a shipment from the San Francisco Mint to eastern banks (worth about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$500,000,000.00 in todays dollars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). The 30,000 pounds of gold aboard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 SS </a:t>
            </a:r>
            <a:r>
              <a:rPr lang="en-US" sz="2000" b="1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Central America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equal to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about 20% of the gold held in New York banks at the time.</a:t>
            </a:r>
            <a:r>
              <a:rPr lang="en-US" sz="2000" dirty="0" smtClean="0"/>
              <a:t> 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8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606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Topic 1.  Part 7.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  Part 7. </dc:title>
  <dc:creator>keith</dc:creator>
  <cp:lastModifiedBy>keith</cp:lastModifiedBy>
  <cp:revision>33</cp:revision>
  <dcterms:created xsi:type="dcterms:W3CDTF">2014-02-25T16:40:45Z</dcterms:created>
  <dcterms:modified xsi:type="dcterms:W3CDTF">2014-02-28T18:22:40Z</dcterms:modified>
</cp:coreProperties>
</file>