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86" r:id="rId8"/>
    <p:sldId id="261" r:id="rId9"/>
    <p:sldId id="269" r:id="rId10"/>
    <p:sldId id="271" r:id="rId11"/>
    <p:sldId id="268" r:id="rId12"/>
    <p:sldId id="264" r:id="rId13"/>
    <p:sldId id="287" r:id="rId14"/>
    <p:sldId id="265" r:id="rId15"/>
    <p:sldId id="266" r:id="rId16"/>
    <p:sldId id="263" r:id="rId17"/>
    <p:sldId id="289" r:id="rId18"/>
    <p:sldId id="288" r:id="rId19"/>
    <p:sldId id="290" r:id="rId20"/>
    <p:sldId id="292" r:id="rId21"/>
    <p:sldId id="29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2" r:id="rId32"/>
    <p:sldId id="280" r:id="rId33"/>
    <p:sldId id="285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4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6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4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6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2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0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3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7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9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6247-3A06-497B-9313-E3670841ECFF}" type="datetimeFigureOut">
              <a:rPr lang="en-US" smtClean="0"/>
              <a:t>2/24/2014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D0A76-DBD2-4FB6-A786-2E8EECEED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1.  Part 6.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Political-Economy of Financial Panics and Bankruptcy 1837-1860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Part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8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889"/>
            <a:ext cx="9120612" cy="481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1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8" y="0"/>
            <a:ext cx="862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John </a:t>
            </a:r>
            <a:r>
              <a:rPr lang="en-US" sz="2200" b="1" dirty="0" err="1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Gerring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(1998): 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Anti-Jacksons-Whigs-Republicans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valorized </a:t>
            </a:r>
            <a:r>
              <a:rPr lang="en-US" sz="22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work</a:t>
            </a:r>
            <a:r>
              <a:rPr lang="en-US" sz="2200" b="1" i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</a:t>
            </a:r>
            <a:r>
              <a:rPr lang="en-US" sz="22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social harmony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 </a:t>
            </a:r>
            <a:r>
              <a:rPr lang="en-US" sz="22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mercantilists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the state had an important role in ensuring economic development; </a:t>
            </a:r>
            <a:r>
              <a:rPr lang="en-US" sz="22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statists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believed in strong government </a:t>
            </a:r>
            <a:r>
              <a:rPr lang="en-US" sz="2200" b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which properly channeled the voice of the masses </a:t>
            </a:r>
            <a:r>
              <a:rPr lang="en-US" sz="2200" b="1" i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through institutions</a:t>
            </a:r>
            <a:r>
              <a:rPr lang="en-US" sz="2200" b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rather than </a:t>
            </a:r>
            <a:r>
              <a:rPr lang="en-US" sz="2200" b="1" i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direct expression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 </a:t>
            </a:r>
            <a:r>
              <a:rPr lang="en-US" sz="22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order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against unrestrained individualism; </a:t>
            </a:r>
            <a:endParaRPr lang="en-US" sz="22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7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1"/>
            <a:ext cx="914400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i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Yankee Protestants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believed that human had a responsibility to reform themselves; </a:t>
            </a:r>
            <a:r>
              <a:rPr lang="en-US" sz="2200" b="1" i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Nationalists</a:t>
            </a:r>
            <a:r>
              <a:rPr lang="en-US" sz="22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preeminence of American interests and ideals.  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Favored aggressive trade policies, internal improvements, and industrial policies to stimulate economic growth. 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John </a:t>
            </a:r>
            <a:r>
              <a:rPr lang="en-US" sz="2200" b="1" dirty="0" err="1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Gerring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(1998): Democrats: “From 1828 to 1892,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leaders steadfastly defended a pre-industrial economic order, limited government, and the liberties of white people.  Forged from the unlikely combination of </a:t>
            </a:r>
            <a:r>
              <a:rPr lang="en-US" sz="2200" b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racism, anti-</a:t>
            </a:r>
            <a:r>
              <a:rPr lang="en-US" sz="2200" b="1" dirty="0" err="1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statism</a:t>
            </a:r>
            <a:r>
              <a:rPr lang="en-US" sz="2200" b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and civil republicanism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this ideology is most accurately and concisely described as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Jeffersonian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.”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did not </a:t>
            </a:r>
            <a:r>
              <a:rPr lang="en-US" sz="2200" b="1" i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condone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slavery – rather,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they were </a:t>
            </a:r>
            <a:r>
              <a:rPr lang="en-US" sz="22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pro-White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endParaRPr lang="en-US" sz="22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“Throughout most of the century,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leaders adopted tight fiscal, currency, and monetary policies: hard currencies (gold and/or silver), balanced budgets, little government borrowing (and quick repayment), low spending and low tariffs.”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opposed the National Bank and Internal Improvements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such policies FAVORED BUSINESS AND THE MERCHANT CLASSES.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opposed Tariffs because they were a TAX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(ALSO HURT THE SOUTHERNERS).  </a:t>
            </a:r>
            <a:endParaRPr lang="en-US" sz="22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2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598" y="41498"/>
            <a:ext cx="9144000" cy="677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favored state and local government because they saw them as being more under </a:t>
            </a:r>
            <a:r>
              <a:rPr lang="en-US" sz="2200" b="1" i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popular control</a:t>
            </a:r>
            <a:r>
              <a:rPr lang="en-US" sz="22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</a:t>
            </a:r>
            <a:r>
              <a:rPr lang="en-US" sz="22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Federal Government was remote and should be small and should protect private property.  They opposed an activist Federal government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</a:t>
            </a:r>
            <a:r>
              <a:rPr lang="en-US" sz="22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party was </a:t>
            </a:r>
            <a:r>
              <a:rPr lang="en-US" sz="2200" b="1" i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anti-corporate and anti-capitalist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the protector of the common people.  “…the economic philosophy of the early </a:t>
            </a:r>
            <a:r>
              <a:rPr lang="en-US" sz="22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party is perhaps more accurately encapsulated in the terms </a:t>
            </a:r>
            <a:r>
              <a:rPr lang="en-US" sz="22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agrarianism, </a:t>
            </a:r>
            <a:r>
              <a:rPr lang="en-US" sz="2200" b="1" i="1" dirty="0" err="1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producerism</a:t>
            </a:r>
            <a:r>
              <a:rPr lang="en-US" sz="22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or … </a:t>
            </a:r>
            <a:r>
              <a:rPr lang="en-US" sz="22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civic republicanism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…”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553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1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 he was reelected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Jackson asked Congress to investigate whether or not the BUS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was a safe depository for “the people’s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money.” 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House of Representatives, controlled by the Democrats </a:t>
            </a:r>
            <a:r>
              <a:rPr lang="en-US" sz="2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conducted an inquiry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submitted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divided committee report (4-3) that declared the </a:t>
            </a:r>
            <a:r>
              <a:rPr lang="en-US" sz="2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deposits perfectly 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safe.</a:t>
            </a:r>
            <a:r>
              <a:rPr lang="en-US" sz="22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committee’s minority faction, under Jacksonian James K. Polk, issued a scathing dissent, but 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House approved the majority findings on March 1833,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109-46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2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5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3999" cy="459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6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99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Jackson,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infuriated by being rebuffed by the House of Representatives,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decided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proceed with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removal of the U.S. deposits in the BUS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executive action alone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Vice-President Martin Van Buren tacitly approved the maneuver, but declined to publicly identify himself with the operation, for fear of compromising his anticipated presidential run in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1836.</a:t>
            </a:r>
            <a:r>
              <a:rPr lang="en-US" sz="20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Panic of 1837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Land Bubble, Bank Runs, and an International Crisis</a:t>
            </a:r>
            <a:endParaRPr lang="en-US" sz="20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3374"/>
          <a:stretch>
            <a:fillRect/>
          </a:stretch>
        </p:blipFill>
        <p:spPr>
          <a:xfrm>
            <a:off x="1280055" y="29766"/>
            <a:ext cx="6263745" cy="4697809"/>
          </a:xfrm>
        </p:spPr>
      </p:pic>
    </p:spTree>
    <p:extLst>
      <p:ext uri="{BB962C8B-B14F-4D97-AF65-F5344CB8AC3E}">
        <p14:creationId xmlns:p14="http://schemas.microsoft.com/office/powerpoint/2010/main" val="3911007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Treasury Secretary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Louis McLane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balked at the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removal of the funds,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saying that “tampering” with the funds would cause “an economic catastrophe”,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reminded Jackson that Congress had declared the deposits secure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Jackson then “Kicked McLane Upstairs” by making him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Secretary of State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In his place he appointed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William J.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Duane.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36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 the Bank charter terms of 1816, the US Secretary of the Treasury was empowered, with Congress, to make all decisions regarding the federal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deposits. 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Treasury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Secretary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Duane felt that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Congress should be consulted to determine the Bank’s fate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Duane was forced out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Attorney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General Taney was immediately designated Secretary of the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Treasury</a:t>
            </a:r>
            <a:r>
              <a:rPr lang="en-US" sz="2000" b="1" baseline="30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to authorize the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transfers to the State Banks.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endParaRPr lang="en-US" sz="20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1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07" y="1600200"/>
            <a:ext cx="3886200" cy="48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Louis McLane, 28 May 1786 – 7 October 1857. 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Treasury Secretary 8 August 1831 – 29 May 1833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(Made Secretary of State)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5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057400"/>
            <a:ext cx="2999232" cy="3803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William J. Duane, 9 May 1780 – 27 September 1865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Treasury Secretary 29 May 1833 – 22 September 1833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Dismissed by Jackson</a:t>
            </a:r>
            <a:endParaRPr 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Roger Taney - He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829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83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Roger Taney, 17 March 1777 – 12 October 1864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Treasury Secretary 23 September 1833 – 25 June 1834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Succeeded John Marshall as Chief Justice on 15 March 1836</a:t>
            </a:r>
            <a:endParaRPr 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3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0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During September 1833, President Jackson issued an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executive order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ended the deposit of government funds into the Bank of the United States.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 September 1833, these deposits were placed in the state chartered banks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commonly referred to as Jackson’s “pet banks”. </a:t>
            </a:r>
          </a:p>
        </p:txBody>
      </p:sp>
    </p:spTree>
    <p:extLst>
      <p:ext uri="{BB962C8B-B14F-4D97-AF65-F5344CB8AC3E}">
        <p14:creationId xmlns:p14="http://schemas.microsoft.com/office/powerpoint/2010/main" val="161010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093"/>
            <a:ext cx="9144001" cy="467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5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Courier New"/>
                <a:ea typeface="Calibri"/>
              </a:rPr>
              <a:t>In the 1830s Before the Democratic Party had completely jelled, the Party was </a:t>
            </a:r>
            <a:r>
              <a:rPr lang="en-US" sz="2800" b="1" dirty="0" smtClean="0">
                <a:solidFill>
                  <a:srgbClr val="FF00FF"/>
                </a:solidFill>
                <a:latin typeface="Courier New"/>
                <a:ea typeface="Calibri"/>
              </a:rPr>
              <a:t>Split between Hard Money and Soft Money </a:t>
            </a:r>
            <a:r>
              <a:rPr lang="en-US" sz="2800" b="1" dirty="0" smtClean="0">
                <a:latin typeface="Courier New"/>
                <a:ea typeface="Calibri"/>
              </a:rPr>
              <a:t>wings.  </a:t>
            </a:r>
            <a:r>
              <a:rPr lang="en-US" sz="2800" b="1" dirty="0" smtClean="0">
                <a:solidFill>
                  <a:srgbClr val="0000FF"/>
                </a:solidFill>
                <a:latin typeface="Courier New"/>
                <a:ea typeface="Calibri"/>
              </a:rPr>
              <a:t>Many of Jackson’s supporters were Ex-Federalists!</a:t>
            </a:r>
          </a:p>
        </p:txBody>
      </p:sp>
    </p:spTree>
    <p:extLst>
      <p:ext uri="{BB962C8B-B14F-4D97-AF65-F5344CB8AC3E}">
        <p14:creationId xmlns:p14="http://schemas.microsoft.com/office/powerpoint/2010/main" val="2698908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/>
                <a:ea typeface="Calibri"/>
              </a:rPr>
              <a:t>Hammond (p. 6): “There </a:t>
            </a:r>
            <a:r>
              <a:rPr lang="en-US" sz="2000" b="1" dirty="0">
                <a:solidFill>
                  <a:prstClr val="black"/>
                </a:solidFill>
                <a:latin typeface="Courier New"/>
                <a:ea typeface="Calibri"/>
              </a:rPr>
              <a:t>was also a pro-bank, </a:t>
            </a:r>
            <a:r>
              <a:rPr lang="en-US" sz="2000" b="1" dirty="0">
                <a:solidFill>
                  <a:srgbClr val="FF00FF"/>
                </a:solidFill>
                <a:latin typeface="Courier New"/>
                <a:ea typeface="Calibri"/>
              </a:rPr>
              <a:t>‘paper-money wing,’ </a:t>
            </a:r>
            <a:r>
              <a:rPr lang="en-US" sz="2000" b="1" dirty="0">
                <a:solidFill>
                  <a:prstClr val="black"/>
                </a:solidFill>
                <a:latin typeface="Courier New"/>
                <a:ea typeface="Calibri"/>
              </a:rPr>
              <a:t>which harbored the Democratic party's less spiritual virtues. Its strength lay with free enterprise, that is, with the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ea typeface="Calibri"/>
              </a:rPr>
              <a:t>new generation of businessmen, promoters, and speculators</a:t>
            </a:r>
            <a:r>
              <a:rPr lang="en-US" sz="2000" b="1" dirty="0">
                <a:solidFill>
                  <a:prstClr val="black"/>
                </a:solidFill>
                <a:latin typeface="Courier New"/>
                <a:ea typeface="Calibri"/>
              </a:rPr>
              <a:t>, who found the old Hamiltonian order of the Federalists too stodgy and confining. These were "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Calibri"/>
              </a:rPr>
              <a:t>Democrats by trade</a:t>
            </a:r>
            <a:r>
              <a:rPr lang="en-US" sz="2000" b="1" dirty="0">
                <a:solidFill>
                  <a:prstClr val="black"/>
                </a:solidFill>
                <a:latin typeface="Courier New"/>
                <a:ea typeface="Calibri"/>
              </a:rPr>
              <a:t>," as distinguished from "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Calibri"/>
              </a:rPr>
              <a:t>Democrats in principle</a:t>
            </a:r>
            <a:r>
              <a:rPr lang="en-US" sz="2000" b="1" dirty="0">
                <a:solidFill>
                  <a:prstClr val="black"/>
                </a:solidFill>
                <a:latin typeface="Courier New"/>
                <a:ea typeface="Calibri"/>
              </a:rPr>
              <a:t>…”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48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950" y="6096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Jackson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withdrew money from the Bank to invest it in other banks,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 sales, </a:t>
            </a:r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canal construction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cotton production, and manufacturing </a:t>
            </a:r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initially boomed.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State Banks, freed of all constraints loaned money on easy terms and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Federal Government poured gasoline on the fire by accepting State Bank notes in payment for Federal Lands.</a:t>
            </a:r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9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Panic of 1837 was triggered by a combination of factors including the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failure of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wheat crops </a:t>
            </a: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in Britain, </a:t>
            </a:r>
            <a:r>
              <a:rPr lang="en-US" sz="24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collapse in cotton prices</a:t>
            </a:r>
            <a:r>
              <a:rPr lang="en-US" sz="24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economic problems in Britain,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rapid speculation in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land in the US</a:t>
            </a: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problems resulting from the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variety of currency in </a:t>
            </a:r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circulation in the US</a:t>
            </a: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And, last but not least,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</a:t>
            </a:r>
            <a:r>
              <a:rPr lang="en-US" sz="2400" b="1" i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BANK WAR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between President Andrew Jackson and Nicholas Biddle </a:t>
            </a: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that contributed to the land and currency problems.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7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July 1836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 Jackson issued and executive order dubbed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400" b="1" i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Specie </a:t>
            </a:r>
            <a:r>
              <a:rPr lang="en-US" sz="2400" b="1" i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Circular </a:t>
            </a:r>
            <a: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backed by his “Hard Money” supporters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After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August 1836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government refused to take anything but gold and silver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exchange for public lands.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executive order did allow for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legitimate”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settlers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(non-speculators) to use paper Bank Notes until December 1836.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8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45" y="304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Specie Circular was an attempt to stop the Speculation in the sale of public lands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classic Land Bubble! 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sale of public lands increased by a factor of five between 1834 and 1836.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Speculators paid for these purchases with depreciating paper money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b="1" baseline="30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Technically, the Federal Government required that land purchases be completed with specie or paper notes from specie-backed banks.  However,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large portion of buyers used paper money from state banks not backed by hard money.  </a:t>
            </a:r>
          </a:p>
        </p:txBody>
      </p:sp>
    </p:spTree>
    <p:extLst>
      <p:ext uri="{BB962C8B-B14F-4D97-AF65-F5344CB8AC3E}">
        <p14:creationId xmlns:p14="http://schemas.microsoft.com/office/powerpoint/2010/main" val="1452607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598" y="685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/>
                <a:ea typeface="Calibri"/>
              </a:rPr>
              <a:t>The Panic of 1837 </a:t>
            </a:r>
            <a:r>
              <a:rPr lang="en-US" sz="2000" dirty="0">
                <a:latin typeface="Courier New"/>
                <a:ea typeface="Calibri"/>
              </a:rPr>
              <a:t>“</a:t>
            </a:r>
            <a:r>
              <a:rPr lang="en-US" sz="2000" b="1" dirty="0">
                <a:latin typeface="Courier New"/>
                <a:ea typeface="Calibri"/>
              </a:rPr>
              <a:t>began May 10 and involved all the banks in the country, about 800 in number, with an aggregate circulation of $150,000,000 and deposits of $125,000,000. It precipitated three distinct monetary programs-one of </a:t>
            </a:r>
            <a:r>
              <a:rPr lang="en-US" sz="2000" b="1" dirty="0">
                <a:solidFill>
                  <a:srgbClr val="FF00FF"/>
                </a:solidFill>
                <a:latin typeface="Courier New"/>
                <a:ea typeface="Calibri"/>
              </a:rPr>
              <a:t>hard money by the anti-bank administration in Washington</a:t>
            </a:r>
            <a:r>
              <a:rPr lang="en-US" sz="2000" b="1" dirty="0">
                <a:latin typeface="Courier New"/>
                <a:ea typeface="Calibri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ea typeface="Calibri"/>
              </a:rPr>
              <a:t>one of easy money by Biddle in Philadelphia</a:t>
            </a:r>
            <a:r>
              <a:rPr lang="en-US" sz="2000" b="1" dirty="0">
                <a:latin typeface="Courier New"/>
                <a:ea typeface="Calibri"/>
              </a:rPr>
              <a:t>, and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Calibri"/>
              </a:rPr>
              <a:t>one of convertibility by the banks of Wall Street</a:t>
            </a:r>
            <a:r>
              <a:rPr lang="en-US" sz="2000" b="1" dirty="0">
                <a:latin typeface="Courier New"/>
                <a:ea typeface="Calibri"/>
              </a:rPr>
              <a:t> under the sage but incongruous leadership of the venerable Jeffersonian, </a:t>
            </a:r>
            <a:r>
              <a:rPr lang="en-US" sz="2000" b="1" dirty="0">
                <a:solidFill>
                  <a:srgbClr val="FF00FF"/>
                </a:solidFill>
                <a:latin typeface="Courier New"/>
                <a:ea typeface="Calibri"/>
              </a:rPr>
              <a:t>Albert Gallatin</a:t>
            </a:r>
            <a:r>
              <a:rPr lang="en-US" sz="2000" b="1" dirty="0">
                <a:latin typeface="Courier New"/>
                <a:ea typeface="Calibri"/>
              </a:rPr>
              <a:t>.</a:t>
            </a:r>
            <a:r>
              <a:rPr lang="en-US" sz="2000" dirty="0">
                <a:latin typeface="Courier New"/>
                <a:ea typeface="Calibri"/>
              </a:rPr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4460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676400"/>
            <a:ext cx="44704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83372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Albert Gallatin 29 January 1761 – 12 August 1849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Treasury Secretary 14 May 1801 – 8 February 1814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Minister to France 16 July 1816 – 16 May 1823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Minister to the U.K. 1 September 1826 – 4 October 1827</a:t>
            </a:r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48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598" y="-1433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Panic of 1837 was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also an international crisis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The Bank of England announced in 1836 that would gradually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raise interest rates from 3 to 5 percent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oor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wheat harvests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 the previous few years forced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Great Britain to import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food causing an outflow of specie.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Because Britain was the center of the World Financial System this forced other countries including the New York Banks to raise interest rates as well.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Finally, the economic slowdown caused a sharp decline in Cotton Prices and Several States in the Midwest defaulted on their Bonds (used mainly for internal improvements).</a:t>
            </a:r>
            <a:endParaRPr lang="en-US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8" y="0"/>
            <a:ext cx="850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16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/>
                <a:ea typeface="Calibri"/>
              </a:rPr>
              <a:t>Hammond (p. 1): “The [Second] Bank </a:t>
            </a:r>
            <a:r>
              <a:rPr lang="en-US" sz="2000" b="1" dirty="0">
                <a:latin typeface="Courier New"/>
                <a:ea typeface="Calibri"/>
              </a:rPr>
              <a:t>of the United States-the B.U.S. as Biddle and others often called it-was a national institution of complex beginnings, for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ea typeface="Calibri"/>
              </a:rPr>
              <a:t>its establishment in 1816 derived from the extreme fiscal needs of the federal government</a:t>
            </a:r>
            <a:r>
              <a:rPr lang="en-US" sz="2000" b="1" dirty="0">
                <a:latin typeface="Courier New"/>
                <a:ea typeface="Calibri"/>
              </a:rPr>
              <a:t>, the disorder of an unregulated currency, and the promotional ambitions of businessmen. The bank had an immense amount of private business-as all central banks then had and as many still have-yet </a:t>
            </a:r>
            <a:r>
              <a:rPr lang="en-US" sz="2000" b="1" dirty="0">
                <a:solidFill>
                  <a:srgbClr val="FF00FF"/>
                </a:solidFill>
                <a:latin typeface="Courier New"/>
                <a:ea typeface="Calibri"/>
              </a:rPr>
              <a:t>it was even more definitely a government bank</a:t>
            </a:r>
            <a:r>
              <a:rPr lang="en-US" sz="2000" b="1" dirty="0">
                <a:latin typeface="Courier New"/>
                <a:ea typeface="Calibri"/>
              </a:rPr>
              <a:t> than was the Bank of England, the Bank of France, or any other similar institution at the time.”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27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017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Nicholas Biddle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(8 January 1786 </a:t>
            </a:r>
            <a:r>
              <a:rPr lang="en-US" sz="3600" b="1" dirty="0"/>
              <a:t>– </a:t>
            </a:r>
            <a:r>
              <a:rPr lang="en-US" sz="3600" b="1" dirty="0" smtClean="0"/>
              <a:t>27 February 1844)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00FF"/>
                </a:solidFill>
              </a:rPr>
              <a:t>3</a:t>
            </a:r>
            <a:r>
              <a:rPr lang="en-US" sz="3600" b="1" baseline="30000" dirty="0" smtClean="0">
                <a:solidFill>
                  <a:srgbClr val="0000FF"/>
                </a:solidFill>
              </a:rPr>
              <a:t>rd</a:t>
            </a:r>
            <a:r>
              <a:rPr lang="en-US" sz="3600" b="1" dirty="0" smtClean="0">
                <a:solidFill>
                  <a:srgbClr val="0000FF"/>
                </a:solidFill>
              </a:rPr>
              <a:t> President BUS 1822-1836 (1839)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905001"/>
            <a:ext cx="2849137" cy="39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7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10 July 1832 President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Jackson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vetoed a bill to re-charter the 2</a:t>
            </a:r>
            <a:r>
              <a:rPr lang="en-US" sz="2000" b="1" baseline="30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Bank of the U.S.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Jackson's veto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that the bank should be abolished because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 It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concentrated the nation's financial strength in a single institution,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2) It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exposed the government to control by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foreign interests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3)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served mainly to make the rich richer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4) It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exercised too much control over members of Congress,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5)It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favored northeastern states over southern and western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Banks are controlled by a few select families.</a:t>
            </a:r>
          </a:p>
        </p:txBody>
      </p:sp>
    </p:spTree>
    <p:extLst>
      <p:ext uri="{BB962C8B-B14F-4D97-AF65-F5344CB8AC3E}">
        <p14:creationId xmlns:p14="http://schemas.microsoft.com/office/powerpoint/2010/main" val="67654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Andrew Jackson</a:t>
            </a:r>
            <a:r>
              <a:rPr lang="en-US" sz="2800" b="1" dirty="0" smtClean="0"/>
              <a:t>, (15 March 1767</a:t>
            </a:r>
            <a:r>
              <a:rPr lang="en-US" sz="2800" b="1" dirty="0"/>
              <a:t> – </a:t>
            </a:r>
            <a:r>
              <a:rPr lang="en-US" sz="2800" b="1" dirty="0" smtClean="0"/>
              <a:t>8 June 1845)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0000FF"/>
                </a:solidFill>
              </a:rPr>
              <a:t>President </a:t>
            </a:r>
            <a:r>
              <a:rPr lang="en-US" sz="2800" b="1" dirty="0" smtClean="0">
                <a:solidFill>
                  <a:srgbClr val="0000FF"/>
                </a:solidFill>
              </a:rPr>
              <a:t>4 March 1829</a:t>
            </a:r>
            <a:r>
              <a:rPr lang="en-US" sz="2800" b="1" dirty="0">
                <a:solidFill>
                  <a:srgbClr val="0000FF"/>
                </a:solidFill>
              </a:rPr>
              <a:t> – </a:t>
            </a:r>
            <a:r>
              <a:rPr lang="en-US" sz="2800" b="1" dirty="0" smtClean="0">
                <a:solidFill>
                  <a:srgbClr val="0000FF"/>
                </a:solidFill>
              </a:rPr>
              <a:t>4 March 1837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86154"/>
            <a:ext cx="4291778" cy="5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" y="1066800"/>
            <a:ext cx="9115041" cy="48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3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11117</TotalTime>
  <Words>1593</Words>
  <Application>Microsoft Office PowerPoint</Application>
  <PresentationFormat>On-screen Show (4:3)</PresentationFormat>
  <Paragraphs>47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Topic 1.  Part 6. </vt:lpstr>
      <vt:lpstr>The Panic of 1837</vt:lpstr>
      <vt:lpstr>PowerPoint Presentation</vt:lpstr>
      <vt:lpstr>PowerPoint Presentation</vt:lpstr>
      <vt:lpstr>PowerPoint Presentation</vt:lpstr>
      <vt:lpstr>Nicholas Biddle  (8 January 1786 – 27 February 1844) 3rd President BUS 1822-1836 (1839)</vt:lpstr>
      <vt:lpstr>PowerPoint Presentation</vt:lpstr>
      <vt:lpstr>Andrew Jackson, (15 March 1767 – 8 June 1845) President 4 March 1829 – 4 March 1837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  Part 6. </dc:title>
  <dc:creator>keith</dc:creator>
  <cp:lastModifiedBy>keith</cp:lastModifiedBy>
  <cp:revision>86</cp:revision>
  <dcterms:created xsi:type="dcterms:W3CDTF">2014-01-30T02:20:16Z</dcterms:created>
  <dcterms:modified xsi:type="dcterms:W3CDTF">2014-02-24T18:18:06Z</dcterms:modified>
</cp:coreProperties>
</file>