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4" r:id="rId6"/>
    <p:sldId id="272" r:id="rId7"/>
    <p:sldId id="273" r:id="rId8"/>
    <p:sldId id="264" r:id="rId9"/>
    <p:sldId id="263" r:id="rId10"/>
    <p:sldId id="265" r:id="rId11"/>
    <p:sldId id="266" r:id="rId12"/>
    <p:sldId id="257" r:id="rId13"/>
    <p:sldId id="258" r:id="rId14"/>
    <p:sldId id="259" r:id="rId15"/>
    <p:sldId id="267" r:id="rId16"/>
    <p:sldId id="270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7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2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59B7-2C0B-4F24-A7A5-1D319C97C37D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2F672-9479-448C-AE43-398AF193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1.  Part 3A.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Growth of State Banking to 1860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08" y="0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Wikipedia (edited):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Fractional-reserve banking</a:t>
            </a:r>
            <a:r>
              <a:rPr lang="en-US" sz="2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the practice whereby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bank retains reserves in an amount equal to only a portion of the amount of its customers' deposits to satisfy potential demands for withdrawals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Reserves are held at the bank as currency, or as deposits in the bank's accounts at the central bank.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remainder of customer-deposited funds are used to fund investments or loans that the bank makes to other customers.</a:t>
            </a:r>
            <a:r>
              <a:rPr lang="en-US" sz="20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baseline="30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sz="2000" b="1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HAS THE EFFECT OF INCREASING THE MONEY SUPPLY!</a:t>
            </a:r>
            <a:r>
              <a:rPr lang="en-US" sz="2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dirty="0" smtClean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Because Banks Can Create Money Government Must Have a Regulatory Role!</a:t>
            </a:r>
          </a:p>
          <a:p>
            <a:pPr lvl="0">
              <a:lnSpc>
                <a:spcPct val="150000"/>
              </a:lnSpc>
            </a:pPr>
            <a:endParaRPr lang="en-US" b="1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mitigate the risks of bank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systemic crises, the governments of most countries regulate and oversee commercial banks,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provide deposit insurance and act as lender of last resort to commercial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banks.</a:t>
            </a:r>
            <a:r>
              <a:rPr lang="en-US" sz="2000" b="1" baseline="300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central bank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regulates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 credit creation, imposing reserve requirements and other capital adequacy ratios.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limits the amount of money creation that occurs in the commercial banking system, and helps ensure that banks have enough funds to meet the demand for withdrawals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8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06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/>
                <a:ea typeface="Calibri"/>
              </a:rPr>
              <a:t>Rousseau &amp; Sylla: “What the Americans did, uniquely when they did it,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/>
                <a:ea typeface="Calibri"/>
              </a:rPr>
              <a:t>was to charter so many banking corporations that they had to compete with one another rather than enjoy monopolistic privileges.</a:t>
            </a:r>
            <a:r>
              <a:rPr lang="en-US" sz="2000" dirty="0" smtClean="0">
                <a:effectLst/>
                <a:latin typeface="Courier New"/>
                <a:ea typeface="Calibri"/>
              </a:rPr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816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457"/>
            <a:ext cx="8780126" cy="68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effectLst/>
                <a:latin typeface="Courier New"/>
                <a:ea typeface="MS Mincho"/>
                <a:cs typeface="Times New Roman"/>
              </a:rPr>
              <a:t>What was unique about the U.S. economy in 19th Century was:</a:t>
            </a:r>
            <a:r>
              <a:rPr lang="en-US" dirty="0" smtClean="0">
                <a:effectLst/>
                <a:latin typeface="Courier New"/>
                <a:ea typeface="MS Mincho"/>
                <a:cs typeface="Times New Roman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  <a:effectLst/>
                <a:latin typeface="Courier New"/>
                <a:ea typeface="MS Mincho"/>
                <a:cs typeface="Times New Roman"/>
              </a:rPr>
              <a:t>1) expansion of the economy over space; 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effectLst/>
                <a:latin typeface="Courier New"/>
                <a:ea typeface="MS Mincho"/>
                <a:cs typeface="Times New Roman"/>
              </a:rPr>
              <a:t>2) invention &amp; adoption of </a:t>
            </a:r>
            <a:r>
              <a:rPr lang="en-US" b="1" dirty="0" smtClean="0">
                <a:solidFill>
                  <a:srgbClr val="FF00FF"/>
                </a:solidFill>
                <a:effectLst/>
                <a:latin typeface="Courier New"/>
                <a:ea typeface="MS Mincho"/>
                <a:cs typeface="Times New Roman"/>
              </a:rPr>
              <a:t>capital-intensive technology </a:t>
            </a:r>
            <a:r>
              <a:rPr lang="en-US" b="1" dirty="0" smtClean="0">
                <a:effectLst/>
                <a:latin typeface="Courier New"/>
                <a:ea typeface="MS Mincho"/>
                <a:cs typeface="Times New Roman"/>
              </a:rPr>
              <a:t>in transportation, manufacturing, and construction; 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effectLst/>
                <a:latin typeface="Courier New"/>
                <a:ea typeface="MS Mincho"/>
                <a:cs typeface="Times New Roman"/>
              </a:rPr>
              <a:t>3) And by the 1860s (and especially by the 1890s), an </a:t>
            </a:r>
            <a:r>
              <a:rPr lang="en-US" b="1" dirty="0" smtClean="0">
                <a:solidFill>
                  <a:srgbClr val="3333FF"/>
                </a:solidFill>
                <a:effectLst/>
                <a:latin typeface="Courier New"/>
                <a:ea typeface="MS Mincho"/>
                <a:cs typeface="Times New Roman"/>
              </a:rPr>
              <a:t>integration into one national economy</a:t>
            </a:r>
            <a:r>
              <a:rPr lang="en-US" b="1" dirty="0" smtClean="0">
                <a:effectLst/>
                <a:latin typeface="Courier New"/>
                <a:ea typeface="MS Mincho"/>
                <a:cs typeface="Times New Roman"/>
              </a:rPr>
              <a:t>.</a:t>
            </a:r>
            <a:endParaRPr lang="en-US" b="1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4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" y="152400"/>
            <a:ext cx="908603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43"/>
            <a:ext cx="9144000" cy="64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7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3" y="0"/>
            <a:ext cx="9197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7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" y="76200"/>
            <a:ext cx="9140605" cy="67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3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" y="228600"/>
            <a:ext cx="9127714" cy="64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Courier New"/>
                <a:ea typeface="MS Mincho"/>
                <a:cs typeface="Times New Roman"/>
              </a:rPr>
              <a:t>American Economic Development in the 19</a:t>
            </a:r>
            <a:r>
              <a:rPr lang="en-US" sz="2400" b="1" baseline="30000" dirty="0" smtClean="0">
                <a:effectLst/>
                <a:latin typeface="Courier New"/>
                <a:ea typeface="MS Mincho"/>
                <a:cs typeface="Times New Roman"/>
              </a:rPr>
              <a:t>th</a:t>
            </a:r>
            <a:r>
              <a:rPr lang="en-US" sz="2400" b="1" dirty="0" smtClean="0">
                <a:effectLst/>
                <a:latin typeface="Courier New"/>
                <a:ea typeface="MS Mincho"/>
                <a:cs typeface="Times New Roman"/>
              </a:rPr>
              <a:t> Century was driven by the fact that the US was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urier New"/>
                <a:ea typeface="MS Mincho"/>
                <a:cs typeface="Times New Roman"/>
              </a:rPr>
              <a:t>Long on Resources</a:t>
            </a:r>
            <a:r>
              <a:rPr lang="en-US" sz="2400" b="1" dirty="0" smtClean="0">
                <a:effectLst/>
                <a:latin typeface="Courier New"/>
                <a:ea typeface="MS Mincho"/>
                <a:cs typeface="Times New Roman"/>
              </a:rPr>
              <a:t> but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/>
                <a:ea typeface="MS Mincho"/>
                <a:cs typeface="Times New Roman"/>
              </a:rPr>
              <a:t>Short on Population</a:t>
            </a:r>
            <a:r>
              <a:rPr lang="en-US" sz="2400" b="1" dirty="0" smtClean="0">
                <a:effectLst/>
                <a:latin typeface="Courier New"/>
                <a:ea typeface="MS Mincho"/>
                <a:cs typeface="Times New Roman"/>
              </a:rPr>
              <a:t>.</a:t>
            </a:r>
          </a:p>
          <a:p>
            <a:endParaRPr lang="en-US" sz="2400" b="1" dirty="0">
              <a:latin typeface="Courier New"/>
              <a:ea typeface="MS Mincho"/>
              <a:cs typeface="Times New Roman"/>
            </a:endParaRPr>
          </a:p>
          <a:p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This meant that </a:t>
            </a:r>
            <a:r>
              <a:rPr lang="en-US" sz="2400" b="1" dirty="0" smtClean="0">
                <a:solidFill>
                  <a:srgbClr val="3333FF"/>
                </a:solidFill>
                <a:effectLst/>
                <a:latin typeface="Courier New"/>
                <a:ea typeface="MS Mincho"/>
                <a:cs typeface="Times New Roman"/>
              </a:rPr>
              <a:t>Economic Development was </a:t>
            </a:r>
            <a:r>
              <a:rPr lang="en-US" sz="2400" b="1" i="1" u="sng" dirty="0" smtClean="0">
                <a:solidFill>
                  <a:srgbClr val="3333FF"/>
                </a:solidFill>
                <a:effectLst/>
                <a:latin typeface="Courier New"/>
                <a:ea typeface="MS Mincho"/>
                <a:cs typeface="Times New Roman"/>
              </a:rPr>
              <a:t>Capital Intensive</a:t>
            </a:r>
            <a:r>
              <a:rPr lang="en-US" sz="2400" b="1" dirty="0" smtClean="0">
                <a:solidFill>
                  <a:srgbClr val="3333FF"/>
                </a:solidFill>
                <a:effectLst/>
                <a:latin typeface="Courier New"/>
                <a:ea typeface="MS Mincho"/>
                <a:cs typeface="Times New Roman"/>
              </a:rPr>
              <a:t>.</a:t>
            </a:r>
          </a:p>
          <a:p>
            <a:endParaRPr lang="en-US" sz="2400" b="1" dirty="0">
              <a:solidFill>
                <a:srgbClr val="3333FF"/>
              </a:solidFill>
              <a:latin typeface="Courier New"/>
              <a:ea typeface="MS Mincho"/>
              <a:cs typeface="Times New Roman"/>
            </a:endParaRPr>
          </a:p>
          <a:p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Hence, the need for </a:t>
            </a:r>
            <a:r>
              <a:rPr lang="en-US" sz="2400" b="1" dirty="0" smtClean="0">
                <a:solidFill>
                  <a:srgbClr val="FF00FF"/>
                </a:solidFill>
                <a:latin typeface="Courier New"/>
                <a:ea typeface="MS Mincho"/>
                <a:cs typeface="Times New Roman"/>
              </a:rPr>
              <a:t>robust financial markets </a:t>
            </a: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to finance 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ea typeface="MS Mincho"/>
                <a:cs typeface="Times New Roman"/>
              </a:rPr>
              <a:t>entrepreneurs</a:t>
            </a: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ea typeface="MS Mincho"/>
                <a:cs typeface="Times New Roman"/>
              </a:rPr>
              <a:t>machines</a:t>
            </a: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, and 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ea typeface="MS Mincho"/>
                <a:cs typeface="Times New Roman"/>
              </a:rPr>
              <a:t>complex construction projects</a:t>
            </a: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.</a:t>
            </a:r>
            <a:endParaRPr lang="en-US" sz="2400" b="1" dirty="0">
              <a:solidFill>
                <a:srgbClr val="3333FF"/>
              </a:solidFill>
              <a:latin typeface="Courier New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04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1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/>
                <a:ea typeface="MS Mincho"/>
                <a:cs typeface="Times New Roman"/>
              </a:rPr>
              <a:t>The U.S. economy in 19th Century was unique because:</a:t>
            </a:r>
            <a:r>
              <a:rPr lang="en-US" sz="2000" dirty="0" smtClean="0">
                <a:effectLst/>
                <a:latin typeface="Courier New"/>
                <a:ea typeface="MS Mincho"/>
                <a:cs typeface="Times New Roman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Courier New"/>
                <a:ea typeface="MS Mincho"/>
                <a:cs typeface="Times New Roman"/>
              </a:rPr>
              <a:t>1) expansion of the economy over </a:t>
            </a:r>
            <a:r>
              <a:rPr lang="en-US" sz="2000" b="1" i="1" u="sng" dirty="0" smtClean="0">
                <a:solidFill>
                  <a:srgbClr val="FF0000"/>
                </a:solidFill>
                <a:effectLst/>
                <a:latin typeface="Courier New"/>
                <a:ea typeface="MS Mincho"/>
                <a:cs typeface="Times New Roman"/>
              </a:rPr>
              <a:t>space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/>
                <a:ea typeface="MS Mincho"/>
                <a:cs typeface="Times New Roman"/>
              </a:rPr>
              <a:t>;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/>
                <a:ea typeface="MS Mincho"/>
                <a:cs typeface="Times New Roman"/>
              </a:rPr>
              <a:t>2) invention &amp; adoption of </a:t>
            </a:r>
            <a:r>
              <a:rPr lang="en-US" sz="2000" b="1" i="1" u="sng" dirty="0" smtClean="0">
                <a:solidFill>
                  <a:srgbClr val="FF00FF"/>
                </a:solidFill>
                <a:effectLst/>
                <a:latin typeface="Courier New"/>
                <a:ea typeface="MS Mincho"/>
                <a:cs typeface="Times New Roman"/>
              </a:rPr>
              <a:t>capital-intensive technology </a:t>
            </a:r>
            <a:r>
              <a:rPr lang="en-US" sz="2000" b="1" dirty="0" smtClean="0">
                <a:effectLst/>
                <a:latin typeface="Courier New"/>
                <a:ea typeface="MS Mincho"/>
                <a:cs typeface="Times New Roman"/>
              </a:rPr>
              <a:t>in transportation, manufacturing, and construction;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/>
                <a:ea typeface="MS Mincho"/>
                <a:cs typeface="Times New Roman"/>
              </a:rPr>
              <a:t>3) And by the 1860s (and especially by the 1890s), an </a:t>
            </a:r>
            <a:r>
              <a:rPr lang="en-US" sz="2000" b="1" i="1" u="sng" dirty="0" smtClean="0">
                <a:solidFill>
                  <a:srgbClr val="3333FF"/>
                </a:solidFill>
                <a:effectLst/>
                <a:latin typeface="Courier New"/>
                <a:ea typeface="MS Mincho"/>
                <a:cs typeface="Times New Roman"/>
              </a:rPr>
              <a:t>integration into one national economy</a:t>
            </a:r>
            <a:r>
              <a:rPr lang="en-US" sz="2000" b="1" dirty="0" smtClean="0">
                <a:effectLst/>
                <a:latin typeface="Courier New"/>
                <a:ea typeface="MS Mincho"/>
                <a:cs typeface="Times New Roman"/>
              </a:rPr>
              <a:t>.</a:t>
            </a:r>
            <a:endParaRPr lang="en-US" sz="2000" b="1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15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This required a ROBUST financial system capable of 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ea typeface="MS Mincho"/>
                <a:cs typeface="Times New Roman"/>
              </a:rPr>
              <a:t>raising the large sums required </a:t>
            </a: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to develop all the economic infrastructure required for a 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ea typeface="MS Mincho"/>
                <a:cs typeface="Times New Roman"/>
              </a:rPr>
              <a:t>rapidly growing population </a:t>
            </a: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ea typeface="MS Mincho"/>
                <a:cs typeface="Times New Roman"/>
              </a:rPr>
              <a:t>increasingly sophisticated division of labor</a:t>
            </a:r>
            <a:r>
              <a:rPr lang="en-US" sz="2400" b="1" dirty="0" smtClean="0">
                <a:solidFill>
                  <a:srgbClr val="3333FF"/>
                </a:solidFill>
                <a:latin typeface="Courier New"/>
                <a:ea typeface="MS Mincho"/>
                <a:cs typeface="Times New Roman"/>
              </a:rPr>
              <a:t>.</a:t>
            </a:r>
            <a:endParaRPr lang="en-US" sz="2400" b="1" dirty="0">
              <a:solidFill>
                <a:srgbClr val="3333FF"/>
              </a:solidFill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680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35000"/>
            <a:ext cx="84836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4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" y="207676"/>
            <a:ext cx="7167193" cy="65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2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7" y="457201"/>
            <a:ext cx="91313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0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 have a Robust Financial System You Must have Financial Intermediaries</a:t>
            </a:r>
          </a:p>
          <a:p>
            <a:endParaRPr lang="en-US" b="1" dirty="0" smtClean="0">
              <a:solidFill>
                <a:srgbClr val="FF0000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Definition -- FINANCIAL INTERMEDIARY: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 entity that acts as the middleman between two parties in a financial transaction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While a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commercial bank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a typical financial intermediary, this category also includes other financial institutions such as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investment banks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insurance companies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broker-dealers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mutual funds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pension funds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3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134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Financial Intermediaries:  Purpose is to "...allocate financial</a:t>
            </a:r>
            <a:r>
              <a:rPr lang="en-US" sz="2000" b="1" dirty="0"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resources efficiently by gathering them from savers and distributing them to the most qualified investors." ... "...banks differ from other intermediaries in that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their liabilities also commonly</a:t>
            </a:r>
            <a:r>
              <a:rPr lang="en-US" sz="2000" b="1" dirty="0">
                <a:solidFill>
                  <a:srgbClr val="3333FF"/>
                </a:solidFill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serve as money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... [and] "...under a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fractional reserve system of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banking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, banks are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the only private institutions which can create</a:t>
            </a:r>
            <a:r>
              <a:rPr lang="en-US" sz="2000" b="1" dirty="0">
                <a:solidFill>
                  <a:srgbClr val="3333FF"/>
                </a:solidFill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money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...“ 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Sylla, 1971, 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Explorations in Economic </a:t>
            </a: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4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12675</TotalTime>
  <Words>569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Topic 1.  Part 3A.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  Part 3A.</dc:title>
  <dc:creator>keith</dc:creator>
  <cp:lastModifiedBy>keith</cp:lastModifiedBy>
  <cp:revision>29</cp:revision>
  <dcterms:created xsi:type="dcterms:W3CDTF">2014-01-18T22:48:57Z</dcterms:created>
  <dcterms:modified xsi:type="dcterms:W3CDTF">2014-01-27T18:04:36Z</dcterms:modified>
</cp:coreProperties>
</file>