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8" r:id="rId7"/>
    <p:sldId id="269" r:id="rId8"/>
    <p:sldId id="270" r:id="rId9"/>
    <p:sldId id="271" r:id="rId10"/>
    <p:sldId id="272" r:id="rId11"/>
    <p:sldId id="273" r:id="rId12"/>
    <p:sldId id="274" r:id="rId13"/>
    <p:sldId id="275" r:id="rId14"/>
    <p:sldId id="276" r:id="rId15"/>
    <p:sldId id="277" r:id="rId16"/>
    <p:sldId id="267" r:id="rId17"/>
    <p:sldId id="278" r:id="rId18"/>
    <p:sldId id="279" r:id="rId19"/>
    <p:sldId id="266" r:id="rId20"/>
    <p:sldId id="260" r:id="rId21"/>
    <p:sldId id="261" r:id="rId22"/>
    <p:sldId id="262" r:id="rId23"/>
    <p:sldId id="263" r:id="rId24"/>
    <p:sldId id="26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51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322001-3F60-4704-9DA8-D39E32EE8FF7}" type="datetimeFigureOut">
              <a:rPr lang="en-US" smtClean="0"/>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717793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322001-3F60-4704-9DA8-D39E32EE8FF7}" type="datetimeFigureOut">
              <a:rPr lang="en-US" smtClean="0"/>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2914287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322001-3F60-4704-9DA8-D39E32EE8FF7}" type="datetimeFigureOut">
              <a:rPr lang="en-US" smtClean="0"/>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26068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322001-3F60-4704-9DA8-D39E32EE8FF7}" type="datetimeFigureOut">
              <a:rPr lang="en-US" smtClean="0"/>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353645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322001-3F60-4704-9DA8-D39E32EE8FF7}" type="datetimeFigureOut">
              <a:rPr lang="en-US" smtClean="0"/>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3364794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322001-3F60-4704-9DA8-D39E32EE8FF7}" type="datetimeFigureOut">
              <a:rPr lang="en-US" smtClean="0"/>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1889123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322001-3F60-4704-9DA8-D39E32EE8FF7}" type="datetimeFigureOut">
              <a:rPr lang="en-US" smtClean="0"/>
              <a:t>1/16/2014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2593284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322001-3F60-4704-9DA8-D39E32EE8FF7}" type="datetimeFigureOut">
              <a:rPr lang="en-US" smtClean="0"/>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4058891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22001-3F60-4704-9DA8-D39E32EE8FF7}" type="datetimeFigureOut">
              <a:rPr lang="en-US" smtClean="0"/>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3204393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22001-3F60-4704-9DA8-D39E32EE8FF7}" type="datetimeFigureOut">
              <a:rPr lang="en-US" smtClean="0"/>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389244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22001-3F60-4704-9DA8-D39E32EE8FF7}" type="datetimeFigureOut">
              <a:rPr lang="en-US" smtClean="0"/>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BBB41-F9BA-4A10-A417-857621C88326}" type="slidenum">
              <a:rPr lang="en-US" smtClean="0"/>
              <a:t>‹#›</a:t>
            </a:fld>
            <a:endParaRPr lang="en-US"/>
          </a:p>
        </p:txBody>
      </p:sp>
    </p:spTree>
    <p:extLst>
      <p:ext uri="{BB962C8B-B14F-4D97-AF65-F5344CB8AC3E}">
        <p14:creationId xmlns:p14="http://schemas.microsoft.com/office/powerpoint/2010/main" val="2503772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322001-3F60-4704-9DA8-D39E32EE8FF7}" type="datetimeFigureOut">
              <a:rPr lang="en-US" smtClean="0"/>
              <a:t>1/16/2014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DBBB41-F9BA-4A10-A417-857621C88326}" type="slidenum">
              <a:rPr lang="en-US" smtClean="0"/>
              <a:t>‹#›</a:t>
            </a:fld>
            <a:endParaRPr lang="en-US"/>
          </a:p>
        </p:txBody>
      </p:sp>
    </p:spTree>
    <p:extLst>
      <p:ext uri="{BB962C8B-B14F-4D97-AF65-F5344CB8AC3E}">
        <p14:creationId xmlns:p14="http://schemas.microsoft.com/office/powerpoint/2010/main" val="4058893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Topic 1.  Part 3.</a:t>
            </a:r>
            <a:endParaRPr lang="en-US" dirty="0"/>
          </a:p>
        </p:txBody>
      </p:sp>
      <p:sp>
        <p:nvSpPr>
          <p:cNvPr id="3" name="Subtitle 2"/>
          <p:cNvSpPr>
            <a:spLocks noGrp="1"/>
          </p:cNvSpPr>
          <p:nvPr>
            <p:ph type="subTitle" idx="1"/>
          </p:nvPr>
        </p:nvSpPr>
        <p:spPr/>
        <p:txBody>
          <a:bodyPr/>
          <a:lstStyle/>
          <a:p>
            <a:r>
              <a:rPr lang="en-US" b="1" dirty="0" smtClean="0">
                <a:solidFill>
                  <a:srgbClr val="FF0000"/>
                </a:solidFill>
              </a:rPr>
              <a:t>Banking and Financial Developments to 1824</a:t>
            </a:r>
            <a:endParaRPr lang="en-US" b="1" dirty="0">
              <a:solidFill>
                <a:srgbClr val="FF0000"/>
              </a:solidFill>
            </a:endParaRPr>
          </a:p>
        </p:txBody>
      </p:sp>
    </p:spTree>
    <p:extLst>
      <p:ext uri="{BB962C8B-B14F-4D97-AF65-F5344CB8AC3E}">
        <p14:creationId xmlns:p14="http://schemas.microsoft.com/office/powerpoint/2010/main" val="2185697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72" y="152400"/>
            <a:ext cx="9144000" cy="7225055"/>
          </a:xfrm>
          <a:prstGeom prst="rect">
            <a:avLst/>
          </a:prstGeom>
        </p:spPr>
        <p:txBody>
          <a:bodyPr wrap="square">
            <a:spAutoFit/>
          </a:bodyPr>
          <a:lstStyle/>
          <a:p>
            <a:pPr>
              <a:lnSpc>
                <a:spcPct val="200000"/>
              </a:lnSpc>
            </a:pPr>
            <a:r>
              <a:rPr lang="en-US" dirty="0">
                <a:latin typeface="Courier New" panose="02070309020205020404" pitchFamily="49" charset="0"/>
                <a:cs typeface="Courier New" panose="02070309020205020404" pitchFamily="49" charset="0"/>
              </a:rPr>
              <a:t>Eventually the IOPTB winds its way back to me and I pay the current bearer of the note. However, </a:t>
            </a:r>
            <a:r>
              <a:rPr lang="en-US" b="1" dirty="0">
                <a:solidFill>
                  <a:srgbClr val="FF00FF"/>
                </a:solidFill>
                <a:latin typeface="Courier New" panose="02070309020205020404" pitchFamily="49" charset="0"/>
                <a:cs typeface="Courier New" panose="02070309020205020404" pitchFamily="49" charset="0"/>
              </a:rPr>
              <a:t>suppose I were to say to the bearer that I was bankrupt and could not pay! </a:t>
            </a:r>
            <a:r>
              <a:rPr lang="en-US" b="1" dirty="0">
                <a:solidFill>
                  <a:srgbClr val="3333FF"/>
                </a:solidFill>
                <a:latin typeface="Courier New" panose="02070309020205020404" pitchFamily="49" charset="0"/>
                <a:cs typeface="Courier New" panose="02070309020205020404" pitchFamily="49" charset="0"/>
              </a:rPr>
              <a:t>As a legal matter, in order to make this system work the government has to legalize </a:t>
            </a:r>
            <a:r>
              <a:rPr lang="en-US" b="1" i="1" dirty="0">
                <a:solidFill>
                  <a:srgbClr val="3333FF"/>
                </a:solidFill>
                <a:latin typeface="Courier New" panose="02070309020205020404" pitchFamily="49" charset="0"/>
                <a:cs typeface="Courier New" panose="02070309020205020404" pitchFamily="49" charset="0"/>
              </a:rPr>
              <a:t>endorsement</a:t>
            </a:r>
            <a:r>
              <a:rPr lang="en-US" b="1" dirty="0">
                <a:solidFill>
                  <a:srgbClr val="3333FF"/>
                </a:solidFill>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 That is, </a:t>
            </a:r>
            <a:r>
              <a:rPr lang="en-US" b="1" dirty="0" smtClean="0">
                <a:latin typeface="Courier New" panose="02070309020205020404" pitchFamily="49" charset="0"/>
                <a:cs typeface="Courier New" panose="02070309020205020404" pitchFamily="49" charset="0"/>
              </a:rPr>
              <a:t>Person B has to sign the back of the IOPTB when he passes it to Person C. His signature obligates him to repay Person C should I fail to pay the bearer of the note. </a:t>
            </a:r>
            <a:r>
              <a:rPr lang="en-US" b="1" dirty="0" smtClean="0">
                <a:solidFill>
                  <a:srgbClr val="FF0000"/>
                </a:solidFill>
                <a:latin typeface="Courier New" panose="02070309020205020404" pitchFamily="49" charset="0"/>
                <a:cs typeface="Courier New" panose="02070309020205020404" pitchFamily="49" charset="0"/>
              </a:rPr>
              <a:t>This </a:t>
            </a:r>
            <a:r>
              <a:rPr lang="en-US" b="1" dirty="0">
                <a:solidFill>
                  <a:srgbClr val="FF0000"/>
                </a:solidFill>
                <a:latin typeface="Courier New" panose="02070309020205020404" pitchFamily="49" charset="0"/>
                <a:cs typeface="Courier New" panose="02070309020205020404" pitchFamily="49" charset="0"/>
              </a:rPr>
              <a:t>law is necessary so that IOPTBs can be freely used as money</a:t>
            </a:r>
            <a:r>
              <a:rPr lang="en-US" b="1" dirty="0" smtClean="0">
                <a:solidFill>
                  <a:srgbClr val="FF0000"/>
                </a:solidFill>
                <a:latin typeface="Courier New" panose="02070309020205020404" pitchFamily="49" charset="0"/>
                <a:cs typeface="Courier New" panose="02070309020205020404" pitchFamily="49" charset="0"/>
              </a:rPr>
              <a:t>!</a:t>
            </a:r>
            <a:r>
              <a:rPr lang="en-US" dirty="0" smtClean="0">
                <a:solidFill>
                  <a:srgbClr val="FF0000"/>
                </a:solidFill>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By </a:t>
            </a:r>
            <a:r>
              <a:rPr lang="en-US" b="1" dirty="0">
                <a:solidFill>
                  <a:srgbClr val="FF00FF"/>
                </a:solidFill>
                <a:latin typeface="Courier New" panose="02070309020205020404" pitchFamily="49" charset="0"/>
                <a:cs typeface="Courier New" panose="02070309020205020404" pitchFamily="49" charset="0"/>
              </a:rPr>
              <a:t>1537</a:t>
            </a:r>
            <a:r>
              <a:rPr lang="en-US" dirty="0">
                <a:latin typeface="Courier New" panose="02070309020205020404" pitchFamily="49" charset="0"/>
                <a:cs typeface="Courier New" panose="02070309020205020404" pitchFamily="49" charset="0"/>
              </a:rPr>
              <a:t> it became law in the Netherlands and it was still standard business practice in the 1800s (</a:t>
            </a:r>
            <a:r>
              <a:rPr lang="en-US" b="1" dirty="0">
                <a:latin typeface="Courier New" panose="02070309020205020404" pitchFamily="49" charset="0"/>
                <a:cs typeface="Courier New" panose="02070309020205020404" pitchFamily="49" charset="0"/>
              </a:rPr>
              <a:t>it survives to this day when you sign the back of a check you deposit into your checking account</a:t>
            </a:r>
            <a:r>
              <a:rPr lang="en-US" dirty="0">
                <a:latin typeface="Courier New" panose="02070309020205020404" pitchFamily="49" charset="0"/>
                <a:cs typeface="Courier New" panose="02070309020205020404" pitchFamily="49" charset="0"/>
              </a:rPr>
              <a:t>!).</a:t>
            </a:r>
            <a:br>
              <a:rPr lang="en-US" dirty="0">
                <a:latin typeface="Courier New" panose="02070309020205020404" pitchFamily="49" charset="0"/>
                <a:cs typeface="Courier New" panose="02070309020205020404" pitchFamily="49" charset="0"/>
              </a:rPr>
            </a:b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16540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voteview.com/images/billofex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258" y="1371600"/>
            <a:ext cx="7737912" cy="403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1675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38200"/>
            <a:ext cx="9144000" cy="5632311"/>
          </a:xfrm>
          <a:prstGeom prst="rect">
            <a:avLst/>
          </a:prstGeom>
        </p:spPr>
        <p:txBody>
          <a:bodyPr wrap="square">
            <a:spAutoFit/>
          </a:bodyPr>
          <a:lstStyle/>
          <a:p>
            <a:pPr>
              <a:lnSpc>
                <a:spcPct val="200000"/>
              </a:lnSpc>
            </a:pPr>
            <a:r>
              <a:rPr lang="en-US" b="1" i="1" dirty="0">
                <a:solidFill>
                  <a:srgbClr val="FF00FF"/>
                </a:solidFill>
                <a:latin typeface="Courier New" panose="02070309020205020404" pitchFamily="49" charset="0"/>
                <a:cs typeface="Courier New" panose="02070309020205020404" pitchFamily="49" charset="0"/>
              </a:rPr>
              <a:t>Bills of Exchange</a:t>
            </a:r>
            <a:r>
              <a:rPr lang="en-US" dirty="0">
                <a:solidFill>
                  <a:srgbClr val="FF00FF"/>
                </a:solidFill>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 These are very similar to letters obligatory and </a:t>
            </a:r>
            <a:r>
              <a:rPr lang="en-US" b="1" dirty="0">
                <a:latin typeface="Courier New" panose="02070309020205020404" pitchFamily="49" charset="0"/>
                <a:cs typeface="Courier New" panose="02070309020205020404" pitchFamily="49" charset="0"/>
              </a:rPr>
              <a:t>were invented by the Italian traders around the 15</a:t>
            </a:r>
            <a:r>
              <a:rPr lang="en-US" b="1" baseline="30000" dirty="0">
                <a:latin typeface="Courier New" panose="02070309020205020404" pitchFamily="49" charset="0"/>
                <a:cs typeface="Courier New" panose="02070309020205020404" pitchFamily="49" charset="0"/>
              </a:rPr>
              <a:t>th</a:t>
            </a:r>
            <a:r>
              <a:rPr lang="en-US" b="1" dirty="0">
                <a:latin typeface="Courier New" panose="02070309020205020404" pitchFamily="49" charset="0"/>
                <a:cs typeface="Courier New" panose="02070309020205020404" pitchFamily="49" charset="0"/>
              </a:rPr>
              <a:t> Century</a:t>
            </a:r>
            <a:r>
              <a:rPr lang="en-US" dirty="0">
                <a:latin typeface="Courier New" panose="02070309020205020404" pitchFamily="49" charset="0"/>
                <a:cs typeface="Courier New" panose="02070309020205020404" pitchFamily="49" charset="0"/>
              </a:rPr>
              <a:t>. </a:t>
            </a:r>
            <a:r>
              <a:rPr lang="en-US" b="1" dirty="0">
                <a:solidFill>
                  <a:srgbClr val="FF0000"/>
                </a:solidFill>
                <a:latin typeface="Courier New" panose="02070309020205020404" pitchFamily="49" charset="0"/>
                <a:cs typeface="Courier New" panose="02070309020205020404" pitchFamily="49" charset="0"/>
              </a:rPr>
              <a:t>These were the medium of foreign exchange during the Colonial era</a:t>
            </a:r>
            <a:r>
              <a:rPr lang="en-US" dirty="0">
                <a:latin typeface="Courier New" panose="02070309020205020404" pitchFamily="49" charset="0"/>
                <a:cs typeface="Courier New" panose="02070309020205020404" pitchFamily="49" charset="0"/>
              </a:rPr>
              <a:t>. For example, a representative of a British tobacco merchant travels to the Chesapeake Bay region and buys tobacco directly from the planters. </a:t>
            </a:r>
            <a:r>
              <a:rPr lang="en-US" b="1" dirty="0">
                <a:latin typeface="Courier New" panose="02070309020205020404" pitchFamily="49" charset="0"/>
                <a:cs typeface="Courier New" panose="02070309020205020404" pitchFamily="49" charset="0"/>
              </a:rPr>
              <a:t>The </a:t>
            </a:r>
            <a:r>
              <a:rPr lang="en-US" b="1" i="1" dirty="0">
                <a:latin typeface="Courier New" panose="02070309020205020404" pitchFamily="49" charset="0"/>
                <a:cs typeface="Courier New" panose="02070309020205020404" pitchFamily="49" charset="0"/>
              </a:rPr>
              <a:t>factor</a:t>
            </a:r>
            <a:r>
              <a:rPr lang="en-US" b="1" dirty="0">
                <a:latin typeface="Courier New" panose="02070309020205020404" pitchFamily="49" charset="0"/>
                <a:cs typeface="Courier New" panose="02070309020205020404" pitchFamily="49" charset="0"/>
              </a:rPr>
              <a:t> buys the tobacco with a </a:t>
            </a:r>
            <a:r>
              <a:rPr lang="en-US" b="1" i="1" dirty="0">
                <a:solidFill>
                  <a:srgbClr val="FF00FF"/>
                </a:solidFill>
                <a:latin typeface="Courier New" panose="02070309020205020404" pitchFamily="49" charset="0"/>
                <a:cs typeface="Courier New" panose="02070309020205020404" pitchFamily="49" charset="0"/>
              </a:rPr>
              <a:t>Sterling Bill of Exchange</a:t>
            </a:r>
            <a:r>
              <a:rPr lang="en-US" b="1" dirty="0">
                <a:latin typeface="Courier New" panose="02070309020205020404" pitchFamily="49" charset="0"/>
                <a:cs typeface="Courier New" panose="02070309020205020404" pitchFamily="49" charset="0"/>
              </a:rPr>
              <a:t> that is, in effect, a receipt for gold. </a:t>
            </a:r>
            <a:r>
              <a:rPr lang="en-US" dirty="0">
                <a:latin typeface="Courier New" panose="02070309020205020404" pitchFamily="49" charset="0"/>
                <a:cs typeface="Courier New" panose="02070309020205020404" pitchFamily="49" charset="0"/>
              </a:rPr>
              <a:t>Upon presentation at the merchant’s place of business in London, you were paid in gold on the spot.</a:t>
            </a:r>
            <a:br>
              <a:rPr lang="en-US" dirty="0">
                <a:latin typeface="Courier New" panose="02070309020205020404" pitchFamily="49" charset="0"/>
                <a:cs typeface="Courier New" panose="02070309020205020404" pitchFamily="49" charset="0"/>
              </a:rPr>
            </a:b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59967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66800"/>
            <a:ext cx="9144000" cy="4524315"/>
          </a:xfrm>
          <a:prstGeom prst="rect">
            <a:avLst/>
          </a:prstGeom>
        </p:spPr>
        <p:txBody>
          <a:bodyPr wrap="square">
            <a:spAutoFit/>
          </a:bodyPr>
          <a:lstStyle/>
          <a:p>
            <a:pPr>
              <a:lnSpc>
                <a:spcPct val="200000"/>
              </a:lnSpc>
            </a:pPr>
            <a:r>
              <a:rPr lang="en-US" b="1" dirty="0">
                <a:solidFill>
                  <a:srgbClr val="FF00FF"/>
                </a:solidFill>
                <a:latin typeface="Courier New" panose="02070309020205020404" pitchFamily="49" charset="0"/>
                <a:cs typeface="Courier New" panose="02070309020205020404" pitchFamily="49" charset="0"/>
              </a:rPr>
              <a:t>These bills of exchange were the way international trade was financed because once the trading firm’s reputation was established, they were literally as good as gold</a:t>
            </a:r>
            <a:r>
              <a:rPr lang="en-US" dirty="0">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This quickly led to the development of </a:t>
            </a:r>
            <a:r>
              <a:rPr lang="en-US" b="1" i="1" dirty="0">
                <a:solidFill>
                  <a:srgbClr val="FF0000"/>
                </a:solidFill>
                <a:latin typeface="Courier New" panose="02070309020205020404" pitchFamily="49" charset="0"/>
                <a:cs typeface="Courier New" panose="02070309020205020404" pitchFamily="49" charset="0"/>
              </a:rPr>
              <a:t>deposit banking</a:t>
            </a:r>
            <a:r>
              <a:rPr lang="en-US" b="1" dirty="0">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Smaller merchants </a:t>
            </a:r>
            <a:r>
              <a:rPr lang="en-US" b="1" dirty="0">
                <a:solidFill>
                  <a:srgbClr val="FF0000"/>
                </a:solidFill>
                <a:latin typeface="Courier New" panose="02070309020205020404" pitchFamily="49" charset="0"/>
                <a:cs typeface="Courier New" panose="02070309020205020404" pitchFamily="49" charset="0"/>
              </a:rPr>
              <a:t>place funds on deposit </a:t>
            </a:r>
            <a:r>
              <a:rPr lang="en-US" b="1" dirty="0">
                <a:latin typeface="Courier New" panose="02070309020205020404" pitchFamily="49" charset="0"/>
                <a:cs typeface="Courier New" panose="02070309020205020404" pitchFamily="49" charset="0"/>
              </a:rPr>
              <a:t>with larger and more famous firms and in exchange for a small fee, were able to draw bills of exchange on the larger firm. This considerably increased the efficiency of trade</a:t>
            </a: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703649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voteview.com/images/oldcheck.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6689" y="1282644"/>
            <a:ext cx="5461311" cy="3945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5090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76400"/>
            <a:ext cx="9144000" cy="2793072"/>
          </a:xfrm>
          <a:prstGeom prst="rect">
            <a:avLst/>
          </a:prstGeom>
        </p:spPr>
        <p:txBody>
          <a:bodyPr wrap="square">
            <a:spAutoFit/>
          </a:bodyPr>
          <a:lstStyle/>
          <a:p>
            <a:pPr>
              <a:lnSpc>
                <a:spcPct val="200000"/>
              </a:lnSpc>
            </a:pPr>
            <a:r>
              <a:rPr lang="en-US" b="1" dirty="0">
                <a:latin typeface="Courier New" panose="02070309020205020404" pitchFamily="49" charset="0"/>
                <a:cs typeface="Courier New" panose="02070309020205020404" pitchFamily="49" charset="0"/>
              </a:rPr>
              <a:t>In 1860, just before the outbreak of the Civil War, the U.S. banking system consisted of about 1500 State chartered banks. </a:t>
            </a:r>
            <a:r>
              <a:rPr lang="en-US" b="1" dirty="0">
                <a:solidFill>
                  <a:srgbClr val="FF0000"/>
                </a:solidFill>
                <a:latin typeface="Courier New" panose="02070309020205020404" pitchFamily="49" charset="0"/>
                <a:cs typeface="Courier New" panose="02070309020205020404" pitchFamily="49" charset="0"/>
              </a:rPr>
              <a:t>There was no national bank after 1836 and, aside from gold and silver coins, there was no national currency in the U.S. </a:t>
            </a:r>
            <a:r>
              <a:rPr lang="en-US" b="1" dirty="0">
                <a:solidFill>
                  <a:srgbClr val="FF00FF"/>
                </a:solidFill>
                <a:latin typeface="Courier New" panose="02070309020205020404" pitchFamily="49" charset="0"/>
                <a:cs typeface="Courier New" panose="02070309020205020404" pitchFamily="49" charset="0"/>
              </a:rPr>
              <a:t>The only other circulating medium was state bank notes – paper money</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145992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voteview.com/images/bankbill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91" y="1447800"/>
            <a:ext cx="7818979" cy="335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0839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71600"/>
            <a:ext cx="9144000" cy="3970318"/>
          </a:xfrm>
          <a:prstGeom prst="rect">
            <a:avLst/>
          </a:prstGeom>
        </p:spPr>
        <p:txBody>
          <a:bodyPr wrap="square">
            <a:spAutoFit/>
          </a:bodyPr>
          <a:lstStyle/>
          <a:p>
            <a:pPr>
              <a:lnSpc>
                <a:spcPct val="200000"/>
              </a:lnSpc>
            </a:pPr>
            <a:r>
              <a:rPr lang="en-US" dirty="0">
                <a:latin typeface="Courier New" panose="02070309020205020404" pitchFamily="49" charset="0"/>
                <a:cs typeface="Courier New" panose="02070309020205020404" pitchFamily="49" charset="0"/>
              </a:rPr>
              <a:t>Suppose you owned a saw mill, business was good, and you wanted to expand production for which you needed some capital. What you did is </a:t>
            </a:r>
            <a:r>
              <a:rPr lang="en-US" b="1" dirty="0">
                <a:solidFill>
                  <a:srgbClr val="FF00FF"/>
                </a:solidFill>
                <a:latin typeface="Courier New" panose="02070309020205020404" pitchFamily="49" charset="0"/>
                <a:cs typeface="Courier New" panose="02070309020205020404" pitchFamily="49" charset="0"/>
              </a:rPr>
              <a:t>go to your local bank and exchange a promissory note for say, $1000, for $950 worth of the bank’s notes (the discount rate is 5 percent in this example)</a:t>
            </a:r>
            <a:r>
              <a:rPr lang="en-US" dirty="0">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You then used these notes to buy the goods and services you needed to expand the sawmill.</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874069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74838"/>
            <a:ext cx="9144000" cy="3416320"/>
          </a:xfrm>
          <a:prstGeom prst="rect">
            <a:avLst/>
          </a:prstGeom>
        </p:spPr>
        <p:txBody>
          <a:bodyPr wrap="square">
            <a:spAutoFit/>
          </a:bodyPr>
          <a:lstStyle/>
          <a:p>
            <a:pPr>
              <a:lnSpc>
                <a:spcPct val="200000"/>
              </a:lnSpc>
            </a:pPr>
            <a:r>
              <a:rPr lang="en-US" b="1" dirty="0">
                <a:solidFill>
                  <a:srgbClr val="FF00FF"/>
                </a:solidFill>
                <a:latin typeface="Courier New" panose="02070309020205020404" pitchFamily="49" charset="0"/>
                <a:cs typeface="Courier New" panose="02070309020205020404" pitchFamily="49" charset="0"/>
              </a:rPr>
              <a:t>Note that as long as everyone accepts the bank notes, they are indistinguishable from modern paper money and perform the same task</a:t>
            </a:r>
            <a:r>
              <a:rPr lang="en-US" b="1" dirty="0">
                <a:latin typeface="Courier New" panose="02070309020205020404" pitchFamily="49" charset="0"/>
                <a:cs typeface="Courier New" panose="02070309020205020404" pitchFamily="49" charset="0"/>
              </a:rPr>
              <a:t>. </a:t>
            </a:r>
            <a:r>
              <a:rPr lang="en-US" b="1" dirty="0">
                <a:solidFill>
                  <a:srgbClr val="3333FF"/>
                </a:solidFill>
                <a:latin typeface="Courier New" panose="02070309020205020404" pitchFamily="49" charset="0"/>
                <a:cs typeface="Courier New" panose="02070309020205020404" pitchFamily="49" charset="0"/>
              </a:rPr>
              <a:t>Technically the bank notes were redeemable in specie but there was no way to prevent an unscrupulous bank from issuing loans in excess of its deposits</a:t>
            </a:r>
            <a:r>
              <a:rPr lang="en-US" b="1" dirty="0">
                <a:latin typeface="Courier New" panose="02070309020205020404" pitchFamily="49" charset="0"/>
                <a:cs typeface="Courier New" panose="02070309020205020404" pitchFamily="49" charset="0"/>
              </a:rPr>
              <a:t>. </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79802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alaskacoinexchange.com/Accent/Virgina%20Bank%20Not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6218" y="2057400"/>
            <a:ext cx="4540486"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538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84982"/>
            <a:ext cx="9144000" cy="5488036"/>
          </a:xfrm>
          <a:prstGeom prst="rect">
            <a:avLst/>
          </a:prstGeom>
        </p:spPr>
      </p:pic>
    </p:spTree>
    <p:extLst>
      <p:ext uri="{BB962C8B-B14F-4D97-AF65-F5344CB8AC3E}">
        <p14:creationId xmlns:p14="http://schemas.microsoft.com/office/powerpoint/2010/main" val="3028099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47800"/>
            <a:ext cx="9144000" cy="5262979"/>
          </a:xfrm>
          <a:prstGeom prst="rect">
            <a:avLst/>
          </a:prstGeom>
        </p:spPr>
        <p:txBody>
          <a:bodyPr wrap="square">
            <a:spAutoFit/>
          </a:bodyPr>
          <a:lstStyle/>
          <a:p>
            <a:pPr>
              <a:lnSpc>
                <a:spcPct val="200000"/>
              </a:lnSpc>
            </a:pPr>
            <a:r>
              <a:rPr lang="en-US" sz="2400" b="1" dirty="0" smtClean="0">
                <a:effectLst/>
                <a:latin typeface="Courier New"/>
                <a:ea typeface="Calibri"/>
              </a:rPr>
              <a:t>Paper money had been used by the Colonies/States before the Constitution because “the </a:t>
            </a:r>
            <a:r>
              <a:rPr lang="en-US" sz="2400" b="1" dirty="0" smtClean="0">
                <a:solidFill>
                  <a:srgbClr val="FF00FF"/>
                </a:solidFill>
                <a:effectLst/>
                <a:latin typeface="Courier New"/>
                <a:ea typeface="Calibri"/>
              </a:rPr>
              <a:t>cumbersome and protracted collection of traditional taxes</a:t>
            </a:r>
            <a:r>
              <a:rPr lang="en-US" sz="2400" b="1" dirty="0" smtClean="0">
                <a:effectLst/>
                <a:latin typeface="Courier New"/>
                <a:ea typeface="Calibri"/>
              </a:rPr>
              <a:t> on property and polls was not feasible.”</a:t>
            </a:r>
          </a:p>
          <a:p>
            <a:pPr>
              <a:lnSpc>
                <a:spcPct val="200000"/>
              </a:lnSpc>
            </a:pPr>
            <a:r>
              <a:rPr lang="en-US" sz="2400" b="1" dirty="0" smtClean="0">
                <a:solidFill>
                  <a:srgbClr val="FF0000"/>
                </a:solidFill>
                <a:latin typeface="Courier New"/>
              </a:rPr>
              <a:t>In addition, property and poll taxes were very unpopular!</a:t>
            </a:r>
            <a:endParaRPr lang="en-US" sz="2400" b="1" dirty="0">
              <a:solidFill>
                <a:srgbClr val="FF0000"/>
              </a:solidFill>
              <a:latin typeface="Courier New"/>
            </a:endParaRPr>
          </a:p>
          <a:p>
            <a:pPr>
              <a:lnSpc>
                <a:spcPct val="200000"/>
              </a:lnSpc>
            </a:pPr>
            <a:endParaRPr lang="en-US" sz="2400" dirty="0"/>
          </a:p>
        </p:txBody>
      </p:sp>
    </p:spTree>
    <p:extLst>
      <p:ext uri="{BB962C8B-B14F-4D97-AF65-F5344CB8AC3E}">
        <p14:creationId xmlns:p14="http://schemas.microsoft.com/office/powerpoint/2010/main" val="2256226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47800"/>
            <a:ext cx="9144000" cy="2954655"/>
          </a:xfrm>
          <a:prstGeom prst="rect">
            <a:avLst/>
          </a:prstGeom>
        </p:spPr>
        <p:txBody>
          <a:bodyPr wrap="square">
            <a:spAutoFit/>
          </a:bodyPr>
          <a:lstStyle/>
          <a:p>
            <a:pPr>
              <a:lnSpc>
                <a:spcPct val="200000"/>
              </a:lnSpc>
            </a:pPr>
            <a:r>
              <a:rPr lang="en-US" sz="2400" b="1" dirty="0" smtClean="0">
                <a:effectLst/>
                <a:latin typeface="Courier New"/>
                <a:ea typeface="Calibri"/>
              </a:rPr>
              <a:t>However, the States greatly benefited from the Constitution: “Most of their debts, legacies of the Revolution, were assumed by the new federal government in accordance with </a:t>
            </a:r>
            <a:r>
              <a:rPr lang="en-US" sz="2400" b="1" dirty="0" smtClean="0">
                <a:solidFill>
                  <a:srgbClr val="FF00FF"/>
                </a:solidFill>
                <a:effectLst/>
                <a:latin typeface="Courier New"/>
                <a:ea typeface="Calibri"/>
              </a:rPr>
              <a:t>Hamilton's plan</a:t>
            </a:r>
            <a:r>
              <a:rPr lang="en-US" sz="2400" b="1" dirty="0" smtClean="0">
                <a:effectLst/>
                <a:latin typeface="Courier New"/>
                <a:ea typeface="Calibri"/>
              </a:rPr>
              <a:t>.” </a:t>
            </a:r>
            <a:endParaRPr lang="en-US" sz="2400" dirty="0"/>
          </a:p>
        </p:txBody>
      </p:sp>
    </p:spTree>
    <p:extLst>
      <p:ext uri="{BB962C8B-B14F-4D97-AF65-F5344CB8AC3E}">
        <p14:creationId xmlns:p14="http://schemas.microsoft.com/office/powerpoint/2010/main" val="3942147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97675"/>
            <a:ext cx="9144000" cy="3046988"/>
          </a:xfrm>
          <a:prstGeom prst="rect">
            <a:avLst/>
          </a:prstGeom>
        </p:spPr>
        <p:txBody>
          <a:bodyPr wrap="square">
            <a:spAutoFit/>
          </a:bodyPr>
          <a:lstStyle/>
          <a:p>
            <a:r>
              <a:rPr lang="en-US" sz="2400" b="1" dirty="0" smtClean="0">
                <a:solidFill>
                  <a:srgbClr val="3333FF"/>
                </a:solidFill>
                <a:effectLst/>
                <a:latin typeface="Courier New"/>
                <a:ea typeface="Calibri"/>
              </a:rPr>
              <a:t>The Solution for the States’ Financial Needs:  Banks! </a:t>
            </a:r>
          </a:p>
          <a:p>
            <a:endParaRPr lang="en-US" sz="2400" b="1" dirty="0">
              <a:solidFill>
                <a:srgbClr val="3333FF"/>
              </a:solidFill>
              <a:latin typeface="Courier New"/>
              <a:ea typeface="Calibri"/>
            </a:endParaRPr>
          </a:p>
          <a:p>
            <a:pPr>
              <a:lnSpc>
                <a:spcPct val="200000"/>
              </a:lnSpc>
            </a:pPr>
            <a:r>
              <a:rPr lang="en-US" sz="2000" b="1" dirty="0" smtClean="0">
                <a:effectLst/>
                <a:latin typeface="Courier New"/>
                <a:ea typeface="Calibri"/>
              </a:rPr>
              <a:t>“A substitute for currency finance soon appeared, however, and was adopted quickly by some of the states and more slowly by others. </a:t>
            </a:r>
            <a:r>
              <a:rPr lang="en-US" sz="2000" b="1" dirty="0" smtClean="0">
                <a:solidFill>
                  <a:srgbClr val="FF0000"/>
                </a:solidFill>
                <a:effectLst/>
                <a:latin typeface="Courier New"/>
                <a:ea typeface="Calibri"/>
              </a:rPr>
              <a:t>The substitute was banks</a:t>
            </a:r>
            <a:r>
              <a:rPr lang="en-US" sz="2000" b="1" dirty="0" smtClean="0">
                <a:effectLst/>
                <a:latin typeface="Courier New"/>
                <a:ea typeface="Calibri"/>
              </a:rPr>
              <a:t>.”</a:t>
            </a:r>
            <a:endParaRPr lang="en-US" sz="2000" dirty="0"/>
          </a:p>
        </p:txBody>
      </p:sp>
    </p:spTree>
    <p:extLst>
      <p:ext uri="{BB962C8B-B14F-4D97-AF65-F5344CB8AC3E}">
        <p14:creationId xmlns:p14="http://schemas.microsoft.com/office/powerpoint/2010/main" val="527706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76400"/>
            <a:ext cx="9144000" cy="2513509"/>
          </a:xfrm>
          <a:prstGeom prst="rect">
            <a:avLst/>
          </a:prstGeom>
        </p:spPr>
        <p:txBody>
          <a:bodyPr wrap="square">
            <a:spAutoFit/>
          </a:bodyPr>
          <a:lstStyle/>
          <a:p>
            <a:pPr>
              <a:lnSpc>
                <a:spcPct val="115000"/>
              </a:lnSpc>
              <a:spcAft>
                <a:spcPts val="1000"/>
              </a:spcAft>
            </a:pPr>
            <a:r>
              <a:rPr lang="en-US" sz="2000" b="1" dirty="0" smtClean="0">
                <a:effectLst/>
                <a:latin typeface="Courier New"/>
                <a:ea typeface="Calibri"/>
                <a:cs typeface="Times New Roman"/>
              </a:rPr>
              <a:t>Early American states turned the banks they chartered into instruments of state finance in two broad ways-by </a:t>
            </a:r>
            <a:r>
              <a:rPr lang="en-US" sz="2000" b="1" dirty="0" smtClean="0">
                <a:solidFill>
                  <a:srgbClr val="3333FF"/>
                </a:solidFill>
                <a:effectLst/>
                <a:latin typeface="Courier New"/>
                <a:ea typeface="Calibri"/>
                <a:cs typeface="Times New Roman"/>
              </a:rPr>
              <a:t>investing in banks </a:t>
            </a:r>
            <a:r>
              <a:rPr lang="en-US" sz="2000" b="1" dirty="0" smtClean="0">
                <a:effectLst/>
                <a:latin typeface="Courier New"/>
                <a:ea typeface="Calibri"/>
                <a:cs typeface="Times New Roman"/>
              </a:rPr>
              <a:t>and by </a:t>
            </a:r>
            <a:r>
              <a:rPr lang="en-US" sz="2000" b="1" dirty="0" smtClean="0">
                <a:solidFill>
                  <a:srgbClr val="3333FF"/>
                </a:solidFill>
                <a:effectLst/>
                <a:latin typeface="Courier New"/>
                <a:ea typeface="Calibri"/>
                <a:cs typeface="Times New Roman"/>
              </a:rPr>
              <a:t>taxing them</a:t>
            </a:r>
            <a:r>
              <a:rPr lang="en-US" sz="2000" b="1" dirty="0" smtClean="0">
                <a:effectLst/>
                <a:latin typeface="Courier New"/>
                <a:ea typeface="Calibri"/>
                <a:cs typeface="Times New Roman"/>
              </a:rPr>
              <a:t>.</a:t>
            </a:r>
          </a:p>
          <a:p>
            <a:pPr>
              <a:lnSpc>
                <a:spcPct val="200000"/>
              </a:lnSpc>
              <a:spcAft>
                <a:spcPts val="1000"/>
              </a:spcAft>
            </a:pPr>
            <a:r>
              <a:rPr lang="en-US" sz="2000" dirty="0" smtClean="0">
                <a:solidFill>
                  <a:srgbClr val="FF0000"/>
                </a:solidFill>
                <a:effectLst/>
                <a:latin typeface="Courier New"/>
                <a:ea typeface="Calibri"/>
              </a:rPr>
              <a:t>“</a:t>
            </a:r>
            <a:r>
              <a:rPr lang="en-US" sz="2000" b="1" dirty="0" smtClean="0">
                <a:solidFill>
                  <a:srgbClr val="FF0000"/>
                </a:solidFill>
                <a:effectLst/>
                <a:latin typeface="Courier New"/>
                <a:ea typeface="Calibri"/>
              </a:rPr>
              <a:t>For all states and all years surveyed here, about one-fifth of state revenues were derived from banks.”</a:t>
            </a:r>
            <a:endParaRPr lang="en-US" sz="2000" dirty="0">
              <a:ea typeface="Calibri"/>
              <a:cs typeface="Times New Roman"/>
            </a:endParaRPr>
          </a:p>
        </p:txBody>
      </p:sp>
    </p:spTree>
    <p:extLst>
      <p:ext uri="{BB962C8B-B14F-4D97-AF65-F5344CB8AC3E}">
        <p14:creationId xmlns:p14="http://schemas.microsoft.com/office/powerpoint/2010/main" val="7203282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509" y="0"/>
            <a:ext cx="8808091" cy="6882308"/>
          </a:xfrm>
          <a:prstGeom prst="rect">
            <a:avLst/>
          </a:prstGeom>
        </p:spPr>
      </p:pic>
    </p:spTree>
    <p:extLst>
      <p:ext uri="{BB962C8B-B14F-4D97-AF65-F5344CB8AC3E}">
        <p14:creationId xmlns:p14="http://schemas.microsoft.com/office/powerpoint/2010/main" val="1122154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9273"/>
            <a:ext cx="9144000" cy="6319453"/>
          </a:xfrm>
          <a:prstGeom prst="rect">
            <a:avLst/>
          </a:prstGeom>
        </p:spPr>
      </p:pic>
    </p:spTree>
    <p:extLst>
      <p:ext uri="{BB962C8B-B14F-4D97-AF65-F5344CB8AC3E}">
        <p14:creationId xmlns:p14="http://schemas.microsoft.com/office/powerpoint/2010/main" val="3129280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90600"/>
            <a:ext cx="9144000" cy="4524315"/>
          </a:xfrm>
          <a:prstGeom prst="rect">
            <a:avLst/>
          </a:prstGeom>
        </p:spPr>
        <p:txBody>
          <a:bodyPr wrap="square">
            <a:spAutoFit/>
          </a:bodyPr>
          <a:lstStyle/>
          <a:p>
            <a:r>
              <a:rPr lang="en-US" sz="2400" b="1" dirty="0" smtClean="0">
                <a:effectLst/>
                <a:latin typeface="Courier New"/>
                <a:ea typeface="Calibri"/>
              </a:rPr>
              <a:t>Sylla, Legler, &amp; Wallis (1987)</a:t>
            </a:r>
          </a:p>
          <a:p>
            <a:endParaRPr lang="en-US" sz="2400" b="1" dirty="0" smtClean="0">
              <a:effectLst/>
              <a:latin typeface="Courier New"/>
              <a:ea typeface="Calibri"/>
            </a:endParaRPr>
          </a:p>
          <a:p>
            <a:pPr>
              <a:lnSpc>
                <a:spcPct val="200000"/>
              </a:lnSpc>
            </a:pPr>
            <a:r>
              <a:rPr lang="en-US" sz="2000" b="1" dirty="0" smtClean="0">
                <a:effectLst/>
                <a:latin typeface="Courier New"/>
                <a:ea typeface="Calibri"/>
              </a:rPr>
              <a:t>The U.S. Constitution, by taking away the power of the states to issue paper money, removed a major source of flexibility in state public finance. In their search for new sources of revenue and fiscal flexibility, </a:t>
            </a:r>
            <a:r>
              <a:rPr lang="en-US" sz="2000" b="1" dirty="0" smtClean="0">
                <a:solidFill>
                  <a:srgbClr val="FF00FF"/>
                </a:solidFill>
                <a:effectLst/>
                <a:latin typeface="Courier New"/>
                <a:ea typeface="Calibri"/>
              </a:rPr>
              <a:t>the states discovered that the banks they chartered could fill the gap</a:t>
            </a:r>
            <a:r>
              <a:rPr lang="en-US" sz="2000" b="1" dirty="0" smtClean="0">
                <a:effectLst/>
                <a:latin typeface="Courier New"/>
                <a:ea typeface="Calibri"/>
              </a:rPr>
              <a:t>. </a:t>
            </a:r>
            <a:endParaRPr lang="en-US" sz="2000" dirty="0"/>
          </a:p>
        </p:txBody>
      </p:sp>
    </p:spTree>
    <p:extLst>
      <p:ext uri="{BB962C8B-B14F-4D97-AF65-F5344CB8AC3E}">
        <p14:creationId xmlns:p14="http://schemas.microsoft.com/office/powerpoint/2010/main" val="1869607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9144000" cy="6247864"/>
          </a:xfrm>
          <a:prstGeom prst="rect">
            <a:avLst/>
          </a:prstGeom>
        </p:spPr>
        <p:txBody>
          <a:bodyPr wrap="square">
            <a:spAutoFit/>
          </a:bodyPr>
          <a:lstStyle/>
          <a:p>
            <a:pPr lvl="0">
              <a:lnSpc>
                <a:spcPct val="200000"/>
              </a:lnSpc>
              <a:defRPr/>
            </a:pPr>
            <a:r>
              <a:rPr lang="en-US" sz="2000" dirty="0">
                <a:solidFill>
                  <a:prstClr val="black"/>
                </a:solidFill>
                <a:latin typeface="Courier New" panose="02070309020205020404" pitchFamily="49" charset="0"/>
                <a:cs typeface="Courier New" panose="02070309020205020404" pitchFamily="49" charset="0"/>
              </a:rPr>
              <a:t>A </a:t>
            </a:r>
            <a:r>
              <a:rPr lang="en-US" sz="2000" b="1" dirty="0">
                <a:solidFill>
                  <a:srgbClr val="FF0000"/>
                </a:solidFill>
                <a:latin typeface="Courier New" panose="02070309020205020404" pitchFamily="49" charset="0"/>
                <a:cs typeface="Courier New" panose="02070309020205020404" pitchFamily="49" charset="0"/>
              </a:rPr>
              <a:t>Corporation</a:t>
            </a:r>
            <a:r>
              <a:rPr lang="en-US" sz="2000" dirty="0">
                <a:solidFill>
                  <a:prstClr val="black"/>
                </a:solidFill>
                <a:latin typeface="Courier New" panose="02070309020205020404" pitchFamily="49" charset="0"/>
                <a:cs typeface="Courier New" panose="02070309020205020404" pitchFamily="49" charset="0"/>
              </a:rPr>
              <a:t> is a </a:t>
            </a:r>
            <a:r>
              <a:rPr lang="en-US" sz="2000" b="1" dirty="0">
                <a:solidFill>
                  <a:prstClr val="black"/>
                </a:solidFill>
                <a:latin typeface="Courier New" panose="02070309020205020404" pitchFamily="49" charset="0"/>
                <a:cs typeface="Courier New" panose="02070309020205020404" pitchFamily="49" charset="0"/>
              </a:rPr>
              <a:t>fictitious person created by law and endowed with many of the functions of a human being</a:t>
            </a:r>
            <a:r>
              <a:rPr lang="en-US" sz="2000" dirty="0">
                <a:solidFill>
                  <a:prstClr val="black"/>
                </a:solidFill>
                <a:latin typeface="Courier New" panose="02070309020205020404" pitchFamily="49" charset="0"/>
                <a:cs typeface="Courier New" panose="02070309020205020404" pitchFamily="49" charset="0"/>
              </a:rPr>
              <a:t>.  It may possess property and a treasury distinct from its members, and </a:t>
            </a:r>
            <a:r>
              <a:rPr lang="en-US" sz="2000" b="1" dirty="0">
                <a:solidFill>
                  <a:prstClr val="black"/>
                </a:solidFill>
                <a:latin typeface="Courier New" panose="02070309020205020404" pitchFamily="49" charset="0"/>
                <a:cs typeface="Courier New" panose="02070309020205020404" pitchFamily="49" charset="0"/>
              </a:rPr>
              <a:t>debts due to or by the corporation are not debts due to or by the individuals composing it</a:t>
            </a:r>
            <a:r>
              <a:rPr lang="en-US" sz="2000" dirty="0">
                <a:solidFill>
                  <a:prstClr val="black"/>
                </a:solidFill>
                <a:latin typeface="Courier New" panose="02070309020205020404" pitchFamily="49" charset="0"/>
                <a:cs typeface="Courier New" panose="02070309020205020404" pitchFamily="49" charset="0"/>
              </a:rPr>
              <a:t>.  </a:t>
            </a:r>
            <a:r>
              <a:rPr lang="en-US" sz="2000" b="1" dirty="0">
                <a:solidFill>
                  <a:srgbClr val="3333FF"/>
                </a:solidFill>
                <a:latin typeface="Courier New" panose="02070309020205020404" pitchFamily="49" charset="0"/>
                <a:cs typeface="Courier New" panose="02070309020205020404" pitchFamily="49" charset="0"/>
              </a:rPr>
              <a:t>Corporations can sue and be sued and they can be criminally prosecuted, fined, and dissolved by the sovereign</a:t>
            </a:r>
            <a:r>
              <a:rPr lang="en-US" sz="2000" dirty="0">
                <a:solidFill>
                  <a:prstClr val="black"/>
                </a:solidFill>
                <a:latin typeface="Courier New" panose="02070309020205020404" pitchFamily="49" charset="0"/>
                <a:cs typeface="Courier New" panose="02070309020205020404" pitchFamily="49" charset="0"/>
              </a:rPr>
              <a:t>.  In U.S. law the Supreme Court has extended portions of the Bill of Rights to corporations (e.g., within limits, freedom of speech).</a:t>
            </a:r>
            <a:endParaRPr lang="en-US" sz="2000" dirty="0">
              <a:solidFill>
                <a:prstClr val="black"/>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11103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9144000" cy="5563061"/>
          </a:xfrm>
          <a:prstGeom prst="rect">
            <a:avLst/>
          </a:prstGeom>
        </p:spPr>
        <p:txBody>
          <a:bodyPr wrap="square">
            <a:spAutoFit/>
          </a:bodyPr>
          <a:lstStyle/>
          <a:p>
            <a:pPr>
              <a:lnSpc>
                <a:spcPct val="200000"/>
              </a:lnSpc>
            </a:pPr>
            <a:r>
              <a:rPr lang="en-US" b="1" dirty="0">
                <a:latin typeface="Courier New" panose="02070309020205020404" pitchFamily="49" charset="0"/>
                <a:cs typeface="Courier New" panose="02070309020205020404" pitchFamily="49" charset="0"/>
              </a:rPr>
              <a:t>Suppose you are a dry goods dealer in Pittsburgh in the period before the railroads. Every six months you must travel to New York City to buy goods from wholesalers. You personally inspect the goods – </a:t>
            </a:r>
            <a:r>
              <a:rPr lang="en-US" b="1" dirty="0">
                <a:solidFill>
                  <a:srgbClr val="FF0000"/>
                </a:solidFill>
                <a:latin typeface="Courier New" panose="02070309020205020404" pitchFamily="49" charset="0"/>
                <a:cs typeface="Courier New" panose="02070309020205020404" pitchFamily="49" charset="0"/>
              </a:rPr>
              <a:t>caveat emptor </a:t>
            </a:r>
            <a:r>
              <a:rPr lang="en-US" b="1" dirty="0">
                <a:latin typeface="Courier New" panose="02070309020205020404" pitchFamily="49" charset="0"/>
                <a:cs typeface="Courier New" panose="02070309020205020404" pitchFamily="49" charset="0"/>
              </a:rPr>
              <a:t>– after which you could not (for the most part) complain. </a:t>
            </a:r>
            <a:r>
              <a:rPr lang="en-US" b="1" dirty="0">
                <a:solidFill>
                  <a:srgbClr val="FF00FF"/>
                </a:solidFill>
                <a:latin typeface="Courier New" panose="02070309020205020404" pitchFamily="49" charset="0"/>
                <a:cs typeface="Courier New" panose="02070309020205020404" pitchFamily="49" charset="0"/>
              </a:rPr>
              <a:t>How did you pay for the goods? </a:t>
            </a:r>
            <a:r>
              <a:rPr lang="en-US" b="1" dirty="0">
                <a:latin typeface="Courier New" panose="02070309020205020404" pitchFamily="49" charset="0"/>
                <a:cs typeface="Courier New" panose="02070309020205020404" pitchFamily="49" charset="0"/>
              </a:rPr>
              <a:t>There was </a:t>
            </a:r>
            <a:r>
              <a:rPr lang="en-US" b="1" dirty="0">
                <a:solidFill>
                  <a:srgbClr val="3333FF"/>
                </a:solidFill>
                <a:latin typeface="Courier New" panose="02070309020205020404" pitchFamily="49" charset="0"/>
                <a:cs typeface="Courier New" panose="02070309020205020404" pitchFamily="49" charset="0"/>
              </a:rPr>
              <a:t>no national currency after 1836 save for gold and silver coins </a:t>
            </a:r>
            <a:r>
              <a:rPr lang="en-US" b="1" dirty="0">
                <a:latin typeface="Courier New" panose="02070309020205020404" pitchFamily="49" charset="0"/>
                <a:cs typeface="Courier New" panose="02070309020205020404" pitchFamily="49" charset="0"/>
              </a:rPr>
              <a:t>and there was no national bank. Consequently, you paid with some form of </a:t>
            </a:r>
            <a:r>
              <a:rPr lang="en-US" b="1" i="1" dirty="0">
                <a:solidFill>
                  <a:srgbClr val="FF0000"/>
                </a:solidFill>
                <a:latin typeface="Courier New" panose="02070309020205020404" pitchFamily="49" charset="0"/>
                <a:cs typeface="Courier New" panose="02070309020205020404" pitchFamily="49" charset="0"/>
              </a:rPr>
              <a:t>promissory note</a:t>
            </a:r>
            <a:r>
              <a:rPr lang="en-US" b="1" dirty="0">
                <a:solidFill>
                  <a:srgbClr val="FF0000"/>
                </a:solidFill>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equal to the value of the goods purchased plus interest (reflecting the </a:t>
            </a:r>
            <a:r>
              <a:rPr lang="en-US" b="1" i="1" dirty="0">
                <a:solidFill>
                  <a:srgbClr val="FF00FF"/>
                </a:solidFill>
                <a:latin typeface="Courier New" panose="02070309020205020404" pitchFamily="49" charset="0"/>
                <a:cs typeface="Courier New" panose="02070309020205020404" pitchFamily="49" charset="0"/>
              </a:rPr>
              <a:t>risk</a:t>
            </a:r>
            <a:r>
              <a:rPr lang="en-US" b="1" dirty="0">
                <a:latin typeface="Courier New" panose="02070309020205020404" pitchFamily="49" charset="0"/>
                <a:cs typeface="Courier New" panose="02070309020205020404" pitchFamily="49" charset="0"/>
              </a:rPr>
              <a:t> taken by the wholesaler that you might not be able to pay the note when it was due).</a:t>
            </a:r>
          </a:p>
        </p:txBody>
      </p:sp>
    </p:spTree>
    <p:extLst>
      <p:ext uri="{BB962C8B-B14F-4D97-AF65-F5344CB8AC3E}">
        <p14:creationId xmlns:p14="http://schemas.microsoft.com/office/powerpoint/2010/main" val="701740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14400"/>
            <a:ext cx="9144000" cy="3708708"/>
          </a:xfrm>
          <a:prstGeom prst="rect">
            <a:avLst/>
          </a:prstGeom>
        </p:spPr>
        <p:txBody>
          <a:bodyPr wrap="square">
            <a:spAutoFit/>
          </a:bodyPr>
          <a:lstStyle/>
          <a:p>
            <a:pPr>
              <a:lnSpc>
                <a:spcPct val="200000"/>
              </a:lnSpc>
            </a:pPr>
            <a:r>
              <a:rPr lang="en-US" sz="2000" dirty="0">
                <a:latin typeface="Courier New" panose="02070309020205020404" pitchFamily="49" charset="0"/>
                <a:cs typeface="Courier New" panose="02070309020205020404" pitchFamily="49" charset="0"/>
              </a:rPr>
              <a:t>There are three means of payment available to merchants: </a:t>
            </a:r>
            <a:r>
              <a:rPr lang="en-US" sz="2000" b="1" dirty="0">
                <a:solidFill>
                  <a:srgbClr val="FF00FF"/>
                </a:solidFill>
                <a:latin typeface="Courier New" panose="02070309020205020404" pitchFamily="49" charset="0"/>
                <a:cs typeface="Courier New" panose="02070309020205020404" pitchFamily="49" charset="0"/>
              </a:rPr>
              <a:t>barter, cash, and deferred payment</a:t>
            </a:r>
            <a:r>
              <a:rPr lang="en-US" sz="2000" dirty="0">
                <a:latin typeface="Courier New" panose="02070309020205020404" pitchFamily="49" charset="0"/>
                <a:cs typeface="Courier New" panose="02070309020205020404" pitchFamily="49" charset="0"/>
              </a:rPr>
              <a:t>. There are two means of deferred payment – </a:t>
            </a:r>
            <a:r>
              <a:rPr lang="en-US" sz="2000" b="1" i="1" dirty="0">
                <a:solidFill>
                  <a:srgbClr val="FF0000"/>
                </a:solidFill>
                <a:latin typeface="Courier New" panose="02070309020205020404" pitchFamily="49" charset="0"/>
                <a:cs typeface="Courier New" panose="02070309020205020404" pitchFamily="49" charset="0"/>
              </a:rPr>
              <a:t>letters obligatory</a:t>
            </a:r>
            <a:r>
              <a:rPr lang="en-US" sz="2000" dirty="0">
                <a:solidFill>
                  <a:srgbClr val="FF0000"/>
                </a:solidFill>
                <a:latin typeface="Courier New" panose="02070309020205020404" pitchFamily="49" charset="0"/>
                <a:cs typeface="Courier New" panose="02070309020205020404" pitchFamily="49" charset="0"/>
              </a:rPr>
              <a:t> </a:t>
            </a:r>
            <a:r>
              <a:rPr lang="en-US" sz="2000" dirty="0">
                <a:latin typeface="Courier New" panose="02070309020205020404" pitchFamily="49" charset="0"/>
                <a:cs typeface="Courier New" panose="02070309020205020404" pitchFamily="49" charset="0"/>
              </a:rPr>
              <a:t>which evolved into commercial paper and promissory notes, and </a:t>
            </a:r>
            <a:r>
              <a:rPr lang="en-US" sz="2000" b="1" i="1" dirty="0">
                <a:solidFill>
                  <a:srgbClr val="FF0000"/>
                </a:solidFill>
                <a:latin typeface="Courier New" panose="02070309020205020404" pitchFamily="49" charset="0"/>
                <a:cs typeface="Courier New" panose="02070309020205020404" pitchFamily="49" charset="0"/>
              </a:rPr>
              <a:t>bills of exchange</a:t>
            </a:r>
            <a:r>
              <a:rPr lang="en-US" sz="2000" dirty="0">
                <a:latin typeface="Courier New" panose="02070309020205020404" pitchFamily="49" charset="0"/>
                <a:cs typeface="Courier New" panose="02070309020205020404" pitchFamily="49" charset="0"/>
              </a:rPr>
              <a:t>. </a:t>
            </a:r>
            <a:br>
              <a:rPr lang="en-US" sz="2000" dirty="0">
                <a:latin typeface="Courier New" panose="02070309020205020404" pitchFamily="49" charset="0"/>
                <a:cs typeface="Courier New" panose="02070309020205020404" pitchFamily="49" charset="0"/>
              </a:rPr>
            </a:br>
            <a:endParaRPr lang="en-US" sz="20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31748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1191400"/>
            <a:ext cx="9007594"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200000"/>
              </a:lnSpc>
              <a:spcBef>
                <a:spcPct val="0"/>
              </a:spcBef>
              <a:spcAft>
                <a:spcPct val="0"/>
              </a:spcAft>
              <a:buClrTx/>
              <a:buSzTx/>
              <a:buFontTx/>
              <a:buChar char="•"/>
              <a:tabLst/>
            </a:pPr>
            <a:r>
              <a:rPr kumimoji="0" lang="en-US" altLang="en-US" sz="1800" b="1" i="1" u="none" strike="noStrike" cap="none" normalizeH="0" baseline="0" dirty="0" smtClean="0">
                <a:ln>
                  <a:noFill/>
                </a:ln>
                <a:solidFill>
                  <a:srgbClr val="FF00FF"/>
                </a:solidFill>
                <a:effectLst/>
                <a:latin typeface="Courier New" panose="02070309020205020404" pitchFamily="49" charset="0"/>
                <a:cs typeface="Courier New" panose="02070309020205020404" pitchFamily="49" charset="0"/>
              </a:rPr>
              <a:t>Letters obligatory</a:t>
            </a:r>
            <a:r>
              <a:rPr kumimoji="0" lang="en-US" altLang="en-US" sz="1800" b="0" i="0" u="none" strike="noStrike" cap="none" normalizeH="0" baseline="0" dirty="0" smtClean="0">
                <a:ln>
                  <a:noFill/>
                </a:ln>
                <a:solidFill>
                  <a:srgbClr val="FF00FF"/>
                </a:solidFill>
                <a:effectLst/>
                <a:latin typeface="Courier New" panose="02070309020205020404" pitchFamily="49" charset="0"/>
                <a:cs typeface="Courier New" panose="02070309020205020404" pitchFamily="49" charset="0"/>
              </a:rPr>
              <a:t> </a:t>
            </a:r>
            <a:r>
              <a:rPr kumimoji="0" lang="en-US" altLang="en-US" sz="18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originated in the </a:t>
            </a:r>
            <a:r>
              <a:rPr kumimoji="0" lang="en-US" altLang="en-US" sz="1800" b="1"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Dutch market center of </a:t>
            </a:r>
          </a:p>
          <a:p>
            <a:pPr marL="0" marR="0" lvl="0" indent="0" algn="l" defTabSz="914400" rtl="0" eaLnBrk="1" fontAlgn="base" latinLnBrk="0" hangingPunct="1">
              <a:lnSpc>
                <a:spcPct val="200000"/>
              </a:lnSpc>
              <a:spcBef>
                <a:spcPct val="0"/>
              </a:spcBef>
              <a:spcAft>
                <a:spcPct val="0"/>
              </a:spcAft>
              <a:buClrTx/>
              <a:buSzTx/>
              <a:tabLst/>
            </a:pPr>
            <a:r>
              <a:rPr kumimoji="0" lang="en-US" altLang="en-US" sz="1800" b="1"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Antwerp</a:t>
            </a:r>
            <a:r>
              <a:rPr kumimoji="0" lang="en-US" altLang="en-US" sz="18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1" fontAlgn="base" latinLnBrk="0" hangingPunct="1">
              <a:lnSpc>
                <a:spcPct val="200000"/>
              </a:lnSpc>
              <a:spcBef>
                <a:spcPct val="0"/>
              </a:spcBef>
              <a:spcAft>
                <a:spcPct val="0"/>
              </a:spcAft>
              <a:buClrTx/>
              <a:buSzTx/>
              <a:tabLst/>
            </a:pPr>
            <a:r>
              <a:rPr kumimoji="0" lang="en-US" altLang="en-US" sz="18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Initially they were literally an IOU and were a written promise </a:t>
            </a:r>
          </a:p>
          <a:p>
            <a:pPr marL="0" marR="0" lvl="0" indent="0" algn="l" defTabSz="914400" rtl="0" eaLnBrk="1" fontAlgn="base" latinLnBrk="0" hangingPunct="1">
              <a:lnSpc>
                <a:spcPct val="200000"/>
              </a:lnSpc>
              <a:spcBef>
                <a:spcPct val="0"/>
              </a:spcBef>
              <a:spcAft>
                <a:spcPct val="0"/>
              </a:spcAft>
              <a:buClrTx/>
              <a:buSzTx/>
              <a:tabLst/>
            </a:pPr>
            <a:r>
              <a:rPr kumimoji="0" lang="en-US" altLang="en-US" sz="18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to pay an individual or company a certain amount of money on a </a:t>
            </a:r>
          </a:p>
          <a:p>
            <a:pPr marL="0" marR="0" lvl="0" indent="0" algn="l" defTabSz="914400" rtl="0" eaLnBrk="1" fontAlgn="base" latinLnBrk="0" hangingPunct="1">
              <a:lnSpc>
                <a:spcPct val="200000"/>
              </a:lnSpc>
              <a:spcBef>
                <a:spcPct val="0"/>
              </a:spcBef>
              <a:spcAft>
                <a:spcPct val="0"/>
              </a:spcAft>
              <a:buClrTx/>
              <a:buSzTx/>
              <a:tabLst/>
            </a:pPr>
            <a:r>
              <a:rPr kumimoji="0" lang="en-US" altLang="en-US" sz="18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future date. </a:t>
            </a:r>
            <a:r>
              <a:rPr kumimoji="0" lang="en-US" altLang="en-US" sz="1800" b="1" i="0" u="none" strike="noStrike" cap="none" normalizeH="0" baseline="0" dirty="0" smtClean="0">
                <a:ln>
                  <a:noFill/>
                </a:ln>
                <a:solidFill>
                  <a:srgbClr val="FF0000"/>
                </a:solidFill>
                <a:effectLst/>
                <a:latin typeface="Courier New" panose="02070309020205020404" pitchFamily="49" charset="0"/>
                <a:cs typeface="Courier New" panose="02070309020205020404" pitchFamily="49" charset="0"/>
              </a:rPr>
              <a:t>The amount was equal to the price of </a:t>
            </a:r>
          </a:p>
          <a:p>
            <a:pPr marL="0" marR="0" lvl="0" indent="0" algn="l" defTabSz="914400" rtl="0" eaLnBrk="1" fontAlgn="base" latinLnBrk="0" hangingPunct="1">
              <a:lnSpc>
                <a:spcPct val="200000"/>
              </a:lnSpc>
              <a:spcBef>
                <a:spcPct val="0"/>
              </a:spcBef>
              <a:spcAft>
                <a:spcPct val="0"/>
              </a:spcAft>
              <a:buClrTx/>
              <a:buSzTx/>
              <a:tabLst/>
            </a:pPr>
            <a:r>
              <a:rPr kumimoji="0" lang="en-US" altLang="en-US" sz="1800" b="1" i="0" u="none" strike="noStrike" cap="none" normalizeH="0" baseline="0" dirty="0" smtClean="0">
                <a:ln>
                  <a:noFill/>
                </a:ln>
                <a:solidFill>
                  <a:srgbClr val="FF0000"/>
                </a:solidFill>
                <a:effectLst/>
                <a:latin typeface="Courier New" panose="02070309020205020404" pitchFamily="49" charset="0"/>
                <a:cs typeface="Courier New" panose="02070309020205020404" pitchFamily="49" charset="0"/>
              </a:rPr>
              <a:t>whatever was being purchased plus interest/risk factor.</a:t>
            </a:r>
            <a:br>
              <a:rPr kumimoji="0" lang="en-US" altLang="en-US" sz="1800" b="1" i="0" u="none" strike="noStrike" cap="none" normalizeH="0" baseline="0" dirty="0" smtClean="0">
                <a:ln>
                  <a:noFill/>
                </a:ln>
                <a:solidFill>
                  <a:srgbClr val="FF0000"/>
                </a:solidFill>
                <a:effectLst/>
                <a:latin typeface="Courier New" panose="02070309020205020404" pitchFamily="49" charset="0"/>
                <a:cs typeface="Courier New" panose="02070309020205020404" pitchFamily="49" charset="0"/>
              </a:rPr>
            </a:br>
            <a:r>
              <a:rPr kumimoji="0" lang="en-US" altLang="en-US" sz="1800" b="0" i="0" u="none" strike="noStrike" cap="none" normalizeH="0" baseline="0" dirty="0" smtClean="0">
                <a:ln>
                  <a:noFill/>
                </a:ln>
                <a:solidFill>
                  <a:schemeClr val="tx1"/>
                </a:solidFill>
                <a:effectLst/>
                <a:latin typeface="Arial" charset="0"/>
                <a:cs typeface="Arial" charset="0"/>
              </a:rPr>
              <a:t/>
            </a:r>
            <a:br>
              <a:rPr kumimoji="0" lang="en-US" altLang="en-US" sz="1800" b="0" i="0" u="none" strike="noStrike" cap="none" normalizeH="0" baseline="0" dirty="0" smtClean="0">
                <a:ln>
                  <a:noFill/>
                </a:ln>
                <a:solidFill>
                  <a:schemeClr val="tx1"/>
                </a:solidFill>
                <a:effectLst/>
                <a:latin typeface="Arial" charset="0"/>
                <a:cs typeface="Arial" charset="0"/>
              </a:rPr>
            </a:b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62318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489"/>
            <a:ext cx="9144000" cy="6740307"/>
          </a:xfrm>
          <a:prstGeom prst="rect">
            <a:avLst/>
          </a:prstGeom>
        </p:spPr>
        <p:txBody>
          <a:bodyPr wrap="square">
            <a:spAutoFit/>
          </a:bodyPr>
          <a:lstStyle/>
          <a:p>
            <a:pPr lvl="0" eaLnBrk="0" fontAlgn="base" hangingPunct="0">
              <a:lnSpc>
                <a:spcPct val="200000"/>
              </a:lnSpc>
              <a:spcBef>
                <a:spcPct val="0"/>
              </a:spcBef>
              <a:spcAft>
                <a:spcPct val="0"/>
              </a:spcAft>
              <a:buFontTx/>
              <a:buChar char="•"/>
            </a:pPr>
            <a:r>
              <a:rPr lang="en-US" altLang="en-US" dirty="0">
                <a:solidFill>
                  <a:prstClr val="black"/>
                </a:solidFill>
                <a:latin typeface="Courier New" panose="02070309020205020404" pitchFamily="49" charset="0"/>
                <a:cs typeface="Courier New" panose="02070309020205020404" pitchFamily="49" charset="0"/>
              </a:rPr>
              <a:t>These quickly evolved into an </a:t>
            </a:r>
            <a:r>
              <a:rPr lang="en-US" altLang="en-US" b="1" dirty="0">
                <a:solidFill>
                  <a:srgbClr val="FF0000"/>
                </a:solidFill>
                <a:latin typeface="Courier New" panose="02070309020205020404" pitchFamily="49" charset="0"/>
                <a:cs typeface="Courier New" panose="02070309020205020404" pitchFamily="49" charset="0"/>
              </a:rPr>
              <a:t>I.O. [Payable to Bearer] </a:t>
            </a:r>
            <a:r>
              <a:rPr lang="en-US" altLang="en-US" dirty="0">
                <a:solidFill>
                  <a:prstClr val="black"/>
                </a:solidFill>
                <a:latin typeface="Courier New" panose="02070309020205020404" pitchFamily="49" charset="0"/>
                <a:cs typeface="Courier New" panose="02070309020205020404" pitchFamily="49" charset="0"/>
              </a:rPr>
              <a:t>so they could be used in a </a:t>
            </a:r>
            <a:r>
              <a:rPr lang="en-US" altLang="en-US" dirty="0" smtClean="0">
                <a:solidFill>
                  <a:prstClr val="black"/>
                </a:solidFill>
                <a:latin typeface="Courier New" panose="02070309020205020404" pitchFamily="49" charset="0"/>
                <a:cs typeface="Courier New" panose="02070309020205020404" pitchFamily="49" charset="0"/>
              </a:rPr>
              <a:t>2</a:t>
            </a:r>
            <a:r>
              <a:rPr lang="en-US" altLang="en-US" baseline="30000" dirty="0" smtClean="0">
                <a:solidFill>
                  <a:prstClr val="black"/>
                </a:solidFill>
                <a:latin typeface="Courier New" panose="02070309020205020404" pitchFamily="49" charset="0"/>
                <a:cs typeface="Courier New" panose="02070309020205020404" pitchFamily="49" charset="0"/>
              </a:rPr>
              <a:t>nd</a:t>
            </a:r>
            <a:r>
              <a:rPr lang="en-US" altLang="en-US" dirty="0" smtClean="0">
                <a:solidFill>
                  <a:prstClr val="black"/>
                </a:solidFill>
                <a:latin typeface="Courier New" panose="02070309020205020404" pitchFamily="49" charset="0"/>
                <a:cs typeface="Courier New" panose="02070309020205020404" pitchFamily="49" charset="0"/>
              </a:rPr>
              <a:t> </a:t>
            </a:r>
            <a:r>
              <a:rPr lang="en-US" altLang="en-US" dirty="0">
                <a:solidFill>
                  <a:prstClr val="black"/>
                </a:solidFill>
                <a:latin typeface="Courier New" panose="02070309020205020404" pitchFamily="49" charset="0"/>
                <a:cs typeface="Courier New" panose="02070309020205020404" pitchFamily="49" charset="0"/>
              </a:rPr>
              <a:t>transaction. For example, I buy a good from person B and give him an IOPTB </a:t>
            </a:r>
            <a:r>
              <a:rPr lang="en-US" altLang="en-US" dirty="0" smtClean="0">
                <a:solidFill>
                  <a:prstClr val="black"/>
                </a:solidFill>
                <a:latin typeface="Courier New" panose="02070309020205020404" pitchFamily="49" charset="0"/>
                <a:cs typeface="Courier New" panose="02070309020205020404" pitchFamily="49" charset="0"/>
              </a:rPr>
              <a:t>for </a:t>
            </a:r>
            <a:r>
              <a:rPr lang="en-US" altLang="en-US" dirty="0">
                <a:solidFill>
                  <a:prstClr val="black"/>
                </a:solidFill>
                <a:latin typeface="Courier New" panose="02070309020205020404" pitchFamily="49" charset="0"/>
                <a:cs typeface="Courier New" panose="02070309020205020404" pitchFamily="49" charset="0"/>
              </a:rPr>
              <a:t>the price of the good plus a premium. </a:t>
            </a:r>
            <a:r>
              <a:rPr lang="en-US" altLang="en-US" b="1" dirty="0">
                <a:solidFill>
                  <a:prstClr val="black"/>
                </a:solidFill>
                <a:latin typeface="Courier New" panose="02070309020205020404" pitchFamily="49" charset="0"/>
                <a:cs typeface="Courier New" panose="02070309020205020404" pitchFamily="49" charset="0"/>
              </a:rPr>
              <a:t>The IOPTB gives a date after which I am </a:t>
            </a:r>
            <a:r>
              <a:rPr lang="en-US" altLang="en-US" b="1" dirty="0" smtClean="0">
                <a:solidFill>
                  <a:prstClr val="black"/>
                </a:solidFill>
                <a:latin typeface="Courier New" panose="02070309020205020404" pitchFamily="49" charset="0"/>
                <a:cs typeface="Courier New" panose="02070309020205020404" pitchFamily="49" charset="0"/>
              </a:rPr>
              <a:t>obligated </a:t>
            </a:r>
            <a:r>
              <a:rPr lang="en-US" altLang="en-US" b="1" dirty="0">
                <a:solidFill>
                  <a:prstClr val="black"/>
                </a:solidFill>
                <a:latin typeface="Courier New" panose="02070309020205020404" pitchFamily="49" charset="0"/>
                <a:cs typeface="Courier New" panose="02070309020205020404" pitchFamily="49" charset="0"/>
              </a:rPr>
              <a:t>to pay the face value of the IOPTB to the bearer of the note upon presentation. </a:t>
            </a:r>
          </a:p>
          <a:p>
            <a:pPr lvl="0" eaLnBrk="0" fontAlgn="base" hangingPunct="0">
              <a:lnSpc>
                <a:spcPct val="200000"/>
              </a:lnSpc>
              <a:spcBef>
                <a:spcPct val="0"/>
              </a:spcBef>
              <a:spcAft>
                <a:spcPct val="0"/>
              </a:spcAft>
            </a:pPr>
            <a:r>
              <a:rPr lang="en-US" altLang="en-US" dirty="0">
                <a:solidFill>
                  <a:prstClr val="black"/>
                </a:solidFill>
                <a:latin typeface="Courier New" panose="02070309020205020404" pitchFamily="49" charset="0"/>
                <a:cs typeface="Courier New" panose="02070309020205020404" pitchFamily="49" charset="0"/>
              </a:rPr>
              <a:t>Person B can use </a:t>
            </a:r>
            <a:r>
              <a:rPr lang="en-US" altLang="en-US" dirty="0" smtClean="0">
                <a:solidFill>
                  <a:prstClr val="black"/>
                </a:solidFill>
                <a:latin typeface="Courier New" panose="02070309020205020404" pitchFamily="49" charset="0"/>
                <a:cs typeface="Courier New" panose="02070309020205020404" pitchFamily="49" charset="0"/>
              </a:rPr>
              <a:t>my </a:t>
            </a:r>
            <a:r>
              <a:rPr lang="en-US" altLang="en-US" dirty="0">
                <a:solidFill>
                  <a:prstClr val="black"/>
                </a:solidFill>
                <a:latin typeface="Courier New" panose="02070309020205020404" pitchFamily="49" charset="0"/>
                <a:cs typeface="Courier New" panose="02070309020205020404" pitchFamily="49" charset="0"/>
              </a:rPr>
              <a:t>IOPTB to purchase a good from Person C but note that Person C will insist upon </a:t>
            </a:r>
            <a:r>
              <a:rPr lang="en-US" altLang="en-US" b="1" i="1" dirty="0" smtClean="0">
                <a:solidFill>
                  <a:srgbClr val="FF0000"/>
                </a:solidFill>
                <a:latin typeface="Courier New" panose="02070309020205020404" pitchFamily="49" charset="0"/>
                <a:cs typeface="Courier New" panose="02070309020205020404" pitchFamily="49" charset="0"/>
              </a:rPr>
              <a:t>discounting</a:t>
            </a:r>
            <a:r>
              <a:rPr lang="en-US" altLang="en-US" dirty="0" smtClean="0">
                <a:solidFill>
                  <a:srgbClr val="FF0000"/>
                </a:solidFill>
                <a:latin typeface="Courier New" panose="02070309020205020404" pitchFamily="49" charset="0"/>
                <a:cs typeface="Courier New" panose="02070309020205020404" pitchFamily="49" charset="0"/>
              </a:rPr>
              <a:t> </a:t>
            </a:r>
            <a:endParaRPr lang="en-US" altLang="en-US" dirty="0">
              <a:solidFill>
                <a:srgbClr val="FF0000"/>
              </a:solidFill>
              <a:latin typeface="Courier New" panose="02070309020205020404" pitchFamily="49" charset="0"/>
              <a:cs typeface="Courier New" panose="02070309020205020404" pitchFamily="49" charset="0"/>
            </a:endParaRPr>
          </a:p>
          <a:p>
            <a:pPr lvl="0" eaLnBrk="0" fontAlgn="base" hangingPunct="0">
              <a:lnSpc>
                <a:spcPct val="200000"/>
              </a:lnSpc>
              <a:spcBef>
                <a:spcPct val="0"/>
              </a:spcBef>
              <a:spcAft>
                <a:spcPct val="0"/>
              </a:spcAft>
            </a:pPr>
            <a:r>
              <a:rPr lang="en-US" altLang="en-US" dirty="0">
                <a:solidFill>
                  <a:prstClr val="black"/>
                </a:solidFill>
                <a:latin typeface="Courier New" panose="02070309020205020404" pitchFamily="49" charset="0"/>
                <a:cs typeface="Courier New" panose="02070309020205020404" pitchFamily="49" charset="0"/>
              </a:rPr>
              <a:t>the note to reflect the risk. That is, </a:t>
            </a:r>
            <a:r>
              <a:rPr lang="en-US" altLang="en-US" b="1" dirty="0">
                <a:solidFill>
                  <a:prstClr val="black"/>
                </a:solidFill>
                <a:latin typeface="Courier New" panose="02070309020205020404" pitchFamily="49" charset="0"/>
                <a:cs typeface="Courier New" panose="02070309020205020404" pitchFamily="49" charset="0"/>
              </a:rPr>
              <a:t>the face value of the IOPTB might be $1100 </a:t>
            </a:r>
            <a:r>
              <a:rPr lang="en-US" altLang="en-US" b="1" dirty="0" smtClean="0">
                <a:solidFill>
                  <a:prstClr val="black"/>
                </a:solidFill>
                <a:latin typeface="Courier New" panose="02070309020205020404" pitchFamily="49" charset="0"/>
                <a:cs typeface="Courier New" panose="02070309020205020404" pitchFamily="49" charset="0"/>
              </a:rPr>
              <a:t>payable </a:t>
            </a:r>
            <a:r>
              <a:rPr lang="en-US" altLang="en-US" b="1" dirty="0">
                <a:solidFill>
                  <a:prstClr val="black"/>
                </a:solidFill>
                <a:latin typeface="Courier New" panose="02070309020205020404" pitchFamily="49" charset="0"/>
                <a:cs typeface="Courier New" panose="02070309020205020404" pitchFamily="49" charset="0"/>
              </a:rPr>
              <a:t>on </a:t>
            </a:r>
            <a:r>
              <a:rPr lang="en-US" altLang="en-US" b="1" dirty="0" smtClean="0">
                <a:solidFill>
                  <a:prstClr val="black"/>
                </a:solidFill>
                <a:latin typeface="Courier New" panose="02070309020205020404" pitchFamily="49" charset="0"/>
                <a:cs typeface="Courier New" panose="02070309020205020404" pitchFamily="49" charset="0"/>
              </a:rPr>
              <a:t>1 </a:t>
            </a:r>
            <a:r>
              <a:rPr lang="en-US" altLang="en-US" b="1" dirty="0">
                <a:solidFill>
                  <a:prstClr val="black"/>
                </a:solidFill>
                <a:latin typeface="Courier New" panose="02070309020205020404" pitchFamily="49" charset="0"/>
                <a:cs typeface="Courier New" panose="02070309020205020404" pitchFamily="49" charset="0"/>
              </a:rPr>
              <a:t>January 1825 but Person C will only sell Person B $1000 worth of goods in </a:t>
            </a:r>
            <a:r>
              <a:rPr lang="en-US" altLang="en-US" b="1" dirty="0" smtClean="0">
                <a:solidFill>
                  <a:prstClr val="black"/>
                </a:solidFill>
                <a:latin typeface="Courier New" panose="02070309020205020404" pitchFamily="49" charset="0"/>
                <a:cs typeface="Courier New" panose="02070309020205020404" pitchFamily="49" charset="0"/>
              </a:rPr>
              <a:t>exchange </a:t>
            </a:r>
            <a:r>
              <a:rPr lang="en-US" altLang="en-US" b="1" dirty="0">
                <a:solidFill>
                  <a:prstClr val="black"/>
                </a:solidFill>
                <a:latin typeface="Courier New" panose="02070309020205020404" pitchFamily="49" charset="0"/>
                <a:cs typeface="Courier New" panose="02070309020205020404" pitchFamily="49" charset="0"/>
              </a:rPr>
              <a:t>for the good.</a:t>
            </a:r>
            <a:r>
              <a:rPr lang="en-US" altLang="en-US" dirty="0">
                <a:solidFill>
                  <a:prstClr val="black"/>
                </a:solidFill>
                <a:latin typeface="Courier New" panose="02070309020205020404" pitchFamily="49" charset="0"/>
                <a:cs typeface="Courier New" panose="02070309020205020404" pitchFamily="49" charset="0"/>
              </a:rPr>
              <a:t/>
            </a:r>
            <a:br>
              <a:rPr lang="en-US" altLang="en-US" dirty="0">
                <a:solidFill>
                  <a:prstClr val="black"/>
                </a:solidFill>
                <a:latin typeface="Courier New" panose="02070309020205020404" pitchFamily="49" charset="0"/>
                <a:cs typeface="Courier New" panose="02070309020205020404" pitchFamily="49" charset="0"/>
              </a:rPr>
            </a:br>
            <a:endParaRPr lang="en-US" altLang="en-US" dirty="0">
              <a:solidFill>
                <a:prstClr val="black"/>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3489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2390</TotalTime>
  <Words>1222</Words>
  <Application>Microsoft Office PowerPoint</Application>
  <PresentationFormat>On-screen Show (4:3)</PresentationFormat>
  <Paragraphs>31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Topic 1.  Part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1.  Part 3.</dc:title>
  <dc:creator>keith</dc:creator>
  <cp:lastModifiedBy>keith</cp:lastModifiedBy>
  <cp:revision>29</cp:revision>
  <dcterms:created xsi:type="dcterms:W3CDTF">2014-01-14T21:43:44Z</dcterms:created>
  <dcterms:modified xsi:type="dcterms:W3CDTF">2014-01-16T21:10:49Z</dcterms:modified>
</cp:coreProperties>
</file>