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1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9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9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6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1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1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8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3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8344-514B-42E2-A7B0-D68461275534}" type="datetimeFigureOut">
              <a:rPr lang="en-US" smtClean="0"/>
              <a:t>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BDB3-0CCF-4402-9884-AD70E665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4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 1.  Part 1.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Colonial Economy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66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0" y="714375"/>
            <a:ext cx="9126538" cy="5381624"/>
            <a:chOff x="0" y="450"/>
            <a:chExt cx="5749" cy="3390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0" y="477"/>
              <a:ext cx="5749" cy="3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18" y="476"/>
              <a:ext cx="22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A.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873" y="473"/>
              <a:ext cx="121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957" y="476"/>
              <a:ext cx="1737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The Mercantilist System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623" y="476"/>
              <a:ext cx="362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:  16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915" y="450"/>
              <a:ext cx="14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th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9" y="476"/>
              <a:ext cx="1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049" y="476"/>
              <a:ext cx="402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to 18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381" y="450"/>
              <a:ext cx="14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th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476" y="476"/>
              <a:ext cx="1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516" y="476"/>
              <a:ext cx="77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Centuries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221" y="476"/>
              <a:ext cx="1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–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301" y="476"/>
              <a:ext cx="1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341" y="479"/>
              <a:ext cx="11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 set of generally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957" y="846"/>
              <a:ext cx="847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held beliefs: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742" y="843"/>
              <a:ext cx="1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232" y="1372"/>
              <a:ext cx="12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1316" y="1370"/>
              <a:ext cx="115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436" y="1372"/>
              <a:ext cx="2041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Exports are better than imports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413" y="1372"/>
              <a:ext cx="10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187" y="1899"/>
              <a:ext cx="16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2.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316" y="1897"/>
              <a:ext cx="115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436" y="1899"/>
              <a:ext cx="1120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National wealth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2489" y="1899"/>
              <a:ext cx="217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depends on </a:t>
              </a:r>
              <a:r>
                <a:rPr kumimoji="0" lang="en-US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Arial" pitchFamily="34" charset="0"/>
                </a:rPr>
                <a:t>GOLD and SILVER</a:t>
              </a:r>
              <a:endPara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564" y="1899"/>
              <a:ext cx="10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144" y="2425"/>
              <a:ext cx="20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3.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316" y="2423"/>
              <a:ext cx="115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436" y="2425"/>
              <a:ext cx="2896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The larger your human population the better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263" y="2425"/>
              <a:ext cx="10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152" y="2952"/>
              <a:ext cx="20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4.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316" y="2950"/>
              <a:ext cx="115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436" y="2952"/>
              <a:ext cx="3976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Colonies existed to supply the Mother country with precious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436" y="3319"/>
              <a:ext cx="375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metals (gold and silver) and raw materials (supply depots)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5183" y="3319"/>
              <a:ext cx="10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890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3564"/>
            <a:ext cx="8534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b="1" dirty="0"/>
              <a:t>Role of the Colonies in this International Mercantilist System </a:t>
            </a:r>
          </a:p>
          <a:p>
            <a:pPr lvl="1"/>
            <a:r>
              <a:rPr lang="en-US" sz="2800" dirty="0" smtClean="0"/>
              <a:t>  </a:t>
            </a:r>
          </a:p>
          <a:p>
            <a:pPr lvl="1"/>
            <a:r>
              <a:rPr lang="en-US" sz="2800" b="1" i="1" dirty="0" smtClean="0">
                <a:solidFill>
                  <a:srgbClr val="FF00FF"/>
                </a:solidFill>
              </a:rPr>
              <a:t>England </a:t>
            </a:r>
            <a:r>
              <a:rPr lang="en-US" sz="2800" b="1" i="1" dirty="0">
                <a:solidFill>
                  <a:srgbClr val="FF00FF"/>
                </a:solidFill>
              </a:rPr>
              <a:t>did not allow export of bullion to the North American Colonies</a:t>
            </a:r>
            <a:r>
              <a:rPr lang="en-US" sz="2800" b="1" dirty="0">
                <a:solidFill>
                  <a:srgbClr val="FF00FF"/>
                </a:solidFill>
              </a:rPr>
              <a:t>!!! </a:t>
            </a:r>
            <a:endParaRPr lang="en-US" sz="2800" b="1" dirty="0" smtClean="0">
              <a:solidFill>
                <a:srgbClr val="FF00FF"/>
              </a:solidFill>
            </a:endParaRPr>
          </a:p>
          <a:p>
            <a:pPr lvl="1"/>
            <a:r>
              <a:rPr lang="en-US" sz="2800" b="1" dirty="0" smtClean="0"/>
              <a:t> </a:t>
            </a:r>
          </a:p>
          <a:p>
            <a:pPr lvl="1"/>
            <a:r>
              <a:rPr lang="en-US" sz="2800" b="1" dirty="0" smtClean="0">
                <a:solidFill>
                  <a:srgbClr val="0000FF"/>
                </a:solidFill>
              </a:rPr>
              <a:t>The </a:t>
            </a:r>
            <a:r>
              <a:rPr lang="en-US" sz="2800" b="1" dirty="0">
                <a:solidFill>
                  <a:srgbClr val="0000FF"/>
                </a:solidFill>
              </a:rPr>
              <a:t>whole </a:t>
            </a:r>
            <a:r>
              <a:rPr lang="en-US" sz="2800" b="1" i="1" dirty="0">
                <a:solidFill>
                  <a:srgbClr val="0000FF"/>
                </a:solidFill>
              </a:rPr>
              <a:t>idea</a:t>
            </a:r>
            <a:r>
              <a:rPr lang="en-US" sz="2800" b="1" dirty="0">
                <a:solidFill>
                  <a:srgbClr val="0000FF"/>
                </a:solidFill>
              </a:rPr>
              <a:t> was </a:t>
            </a:r>
            <a:r>
              <a:rPr lang="en-US" sz="2800" b="1" i="1" dirty="0">
                <a:solidFill>
                  <a:srgbClr val="0000FF"/>
                </a:solidFill>
              </a:rPr>
              <a:t>exports to the Mother Country</a:t>
            </a:r>
            <a:r>
              <a:rPr lang="en-US" sz="2800" b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sz="2800" dirty="0" smtClean="0"/>
              <a:t>  </a:t>
            </a:r>
          </a:p>
          <a:p>
            <a:pPr lvl="1"/>
            <a:r>
              <a:rPr lang="en-US" sz="2800" dirty="0" smtClean="0"/>
              <a:t>This </a:t>
            </a:r>
            <a:r>
              <a:rPr lang="en-US" sz="2800" dirty="0"/>
              <a:t>was untenable and lead to major problems that significantly contributed to the Revolution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6045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304800"/>
            <a:ext cx="58674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Problem of Money – Shortage of Specie.  Continual source of complaints but how serious was the problem?</a:t>
            </a:r>
          </a:p>
          <a:p>
            <a:endParaRPr lang="en-US" sz="2400" b="1" dirty="0" smtClean="0"/>
          </a:p>
          <a:p>
            <a:r>
              <a:rPr lang="en-US" sz="2000" dirty="0" smtClean="0"/>
              <a:t>1.  </a:t>
            </a:r>
            <a:r>
              <a:rPr lang="en-US" sz="2000" b="1" dirty="0" smtClean="0">
                <a:solidFill>
                  <a:srgbClr val="FF0000"/>
                </a:solidFill>
              </a:rPr>
              <a:t>Commodity Exports only accounted for approximately 12% of total colonial output.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2.  Tremendous population growth prior to the Revolution –1700, 251,000 population, 1750, 1,200,000 people, 1775, 2,500,000.</a:t>
            </a:r>
          </a:p>
          <a:p>
            <a:endParaRPr lang="en-US" sz="2000" dirty="0" smtClean="0"/>
          </a:p>
          <a:p>
            <a:r>
              <a:rPr lang="en-US" sz="2000" dirty="0" smtClean="0"/>
              <a:t>3.  </a:t>
            </a:r>
            <a:r>
              <a:rPr lang="en-US" sz="2000" b="1" dirty="0" smtClean="0">
                <a:solidFill>
                  <a:srgbClr val="FF00FF"/>
                </a:solidFill>
              </a:rPr>
              <a:t>YOU NEED A MEDIUM OF EXCHANGE WITH A COMPLEX ECONOMY</a:t>
            </a:r>
            <a:r>
              <a:rPr lang="en-US" sz="2000" dirty="0" smtClean="0"/>
              <a:t>!!!</a:t>
            </a:r>
          </a:p>
          <a:p>
            <a:endParaRPr lang="en-US" sz="2000" dirty="0" smtClean="0"/>
          </a:p>
          <a:p>
            <a:pPr marL="342900" indent="-342900">
              <a:buAutoNum type="arabicPeriod" startAt="4"/>
            </a:pPr>
            <a:r>
              <a:rPr lang="en-US" sz="2000" dirty="0" smtClean="0"/>
              <a:t>Tried a Number of Fixes: Commodity money; Paper Money. </a:t>
            </a:r>
          </a:p>
          <a:p>
            <a:pPr marL="342900" indent="-342900">
              <a:buAutoNum type="arabicPeriod" startAt="4"/>
            </a:pPr>
            <a:endParaRPr lang="en-US" sz="2000" dirty="0"/>
          </a:p>
          <a:p>
            <a:pPr marL="342900" indent="-342900">
              <a:buAutoNum type="arabicPeriod" startAt="4"/>
            </a:pPr>
            <a:r>
              <a:rPr lang="en-US" sz="2000" dirty="0" smtClean="0"/>
              <a:t>There was a shortage of coin in England as well.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278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380905"/>
              </p:ext>
            </p:extLst>
          </p:nvPr>
        </p:nvGraphicFramePr>
        <p:xfrm>
          <a:off x="609600" y="304802"/>
          <a:ext cx="8534400" cy="54863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6125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DEBITS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CREDITS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573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120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Commodities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Deficit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1,121,000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140,000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Ship Sales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256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Slave Purchases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 200,000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880,000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Shipping Earnings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120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Indentured Servant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Purchases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   80,000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230,000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British Military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Spending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12047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  70,000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British Naval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Spending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256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     40,000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Miscellaneous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256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TOTALS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1,401,000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>
                          <a:effectLst/>
                        </a:rPr>
                        <a:t>1,360,000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50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066801"/>
            <a:ext cx="7315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</a:rPr>
              <a:t>Income c. 1775</a:t>
            </a:r>
            <a:r>
              <a:rPr lang="en-US" sz="2400" dirty="0" smtClean="0">
                <a:effectLst/>
                <a:latin typeface="Times New Roman"/>
                <a:ea typeface="Times New Roman"/>
              </a:rPr>
              <a:t>:  With population of 2,500,000 and a Per Capita Wealth of approximately £76 (From Probate Records) and a Capital/Output ratio of anywhere from 3:1 to 5:1 implies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£25 to £15 per capita income</a:t>
            </a:r>
            <a:r>
              <a:rPr lang="en-US" sz="2400" dirty="0" smtClean="0">
                <a:effectLst/>
                <a:latin typeface="Times New Roman"/>
                <a:ea typeface="Times New Roman"/>
              </a:rPr>
              <a:t>!  </a:t>
            </a:r>
          </a:p>
          <a:p>
            <a:endParaRPr lang="en-US" sz="2400" dirty="0">
              <a:latin typeface="Times New Roman"/>
              <a:ea typeface="Times New Roman"/>
            </a:endParaRPr>
          </a:p>
          <a:p>
            <a:r>
              <a:rPr lang="en-US" sz="2400" dirty="0" smtClean="0">
                <a:effectLst/>
                <a:latin typeface="Times New Roman"/>
                <a:ea typeface="Times New Roman"/>
              </a:rPr>
              <a:t>Hence, total Colonial income using £20 per capita would yield </a:t>
            </a:r>
            <a:r>
              <a:rPr lang="en-US" sz="2400" b="1" i="1" dirty="0" smtClean="0">
                <a:solidFill>
                  <a:srgbClr val="FF00FF"/>
                </a:solidFill>
                <a:effectLst/>
                <a:latin typeface="Times New Roman"/>
                <a:ea typeface="Times New Roman"/>
              </a:rPr>
              <a:t>a total income of £50,000,000</a:t>
            </a:r>
            <a:r>
              <a:rPr lang="en-US" sz="2400" dirty="0" smtClean="0">
                <a:effectLst/>
                <a:latin typeface="Times New Roman"/>
                <a:ea typeface="Times New Roman"/>
              </a:rPr>
              <a:t>!!!!  </a:t>
            </a:r>
          </a:p>
          <a:p>
            <a:endParaRPr lang="en-US" sz="2400" dirty="0">
              <a:latin typeface="Times New Roman"/>
              <a:ea typeface="Times New Roman"/>
            </a:endParaRPr>
          </a:p>
          <a:p>
            <a:r>
              <a:rPr lang="en-US" sz="2400" dirty="0" smtClean="0">
                <a:effectLst/>
                <a:latin typeface="Times New Roman"/>
                <a:ea typeface="Times New Roman"/>
              </a:rPr>
              <a:t>Hence, </a:t>
            </a:r>
            <a:r>
              <a:rPr lang="en-US" sz="24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if deficit is £40,000 then this is about 0.08% of yearly income</a:t>
            </a:r>
            <a:r>
              <a:rPr lang="en-US" sz="2400" dirty="0" smtClean="0">
                <a:effectLst/>
                <a:latin typeface="Times New Roman"/>
                <a:ea typeface="Times New Roman"/>
              </a:rPr>
              <a:t>!!!  Economic growth was at least 0.5% per annum so deficit did not affect economic development.  It was (and must have been) made up in mercantile credits given Americans.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2010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389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Topic 1.  Part 1.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</dc:creator>
  <cp:lastModifiedBy>keith</cp:lastModifiedBy>
  <cp:revision>17</cp:revision>
  <dcterms:created xsi:type="dcterms:W3CDTF">2014-01-07T19:11:17Z</dcterms:created>
  <dcterms:modified xsi:type="dcterms:W3CDTF">2014-01-08T02:33:53Z</dcterms:modified>
</cp:coreProperties>
</file>