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77" r:id="rId10"/>
    <p:sldId id="271" r:id="rId11"/>
    <p:sldId id="278" r:id="rId12"/>
    <p:sldId id="270" r:id="rId13"/>
    <p:sldId id="275" r:id="rId14"/>
    <p:sldId id="276" r:id="rId15"/>
    <p:sldId id="272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90" y="-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s_congress\historical_income_union_2009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/>
              <a:t>Union Membership:  Percent of 
NonAgricultural Workforce 1930-2013
</a:t>
            </a:r>
          </a:p>
        </c:rich>
      </c:tx>
      <c:layout>
        <c:manualLayout>
          <c:xMode val="edge"/>
          <c:yMode val="edge"/>
          <c:x val="0.24750282881306504"/>
          <c:y val="1.3050630641647562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8.324084350721421E-2"/>
          <c:y val="0.17781402936378465"/>
          <c:w val="0.79578246392896779"/>
          <c:h val="0.71288743882544858"/>
        </c:manualLayout>
      </c:layout>
      <c:lineChart>
        <c:grouping val="standard"/>
        <c:varyColors val="0"/>
        <c:ser>
          <c:idx val="6"/>
          <c:order val="0"/>
          <c:tx>
            <c:v>Unionization</c:v>
          </c:tx>
          <c:spPr>
            <a:ln w="25400">
              <a:solidFill>
                <a:srgbClr val="0000FF"/>
              </a:solidFill>
              <a:prstDash val="solid"/>
            </a:ln>
          </c:spPr>
          <c:marker>
            <c:symbol val="plus"/>
            <c:size val="5"/>
            <c:spPr>
              <a:solidFill>
                <a:srgbClr val="0000FF"/>
              </a:solidFill>
              <a:ln>
                <a:solidFill>
                  <a:srgbClr val="0000FF"/>
                </a:solidFill>
                <a:prstDash val="solid"/>
              </a:ln>
            </c:spPr>
          </c:marker>
          <c:cat>
            <c:numRef>
              <c:f>Sheet1!$N$2:$N$85</c:f>
              <c:numCache>
                <c:formatCode>General</c:formatCode>
                <c:ptCount val="84"/>
                <c:pt idx="0">
                  <c:v>1930</c:v>
                </c:pt>
                <c:pt idx="1">
                  <c:v>1931</c:v>
                </c:pt>
                <c:pt idx="2">
                  <c:v>1932</c:v>
                </c:pt>
                <c:pt idx="3">
                  <c:v>1933</c:v>
                </c:pt>
                <c:pt idx="4">
                  <c:v>1934</c:v>
                </c:pt>
                <c:pt idx="5">
                  <c:v>1935</c:v>
                </c:pt>
                <c:pt idx="6">
                  <c:v>1936</c:v>
                </c:pt>
                <c:pt idx="7">
                  <c:v>1937</c:v>
                </c:pt>
                <c:pt idx="8">
                  <c:v>1938</c:v>
                </c:pt>
                <c:pt idx="9">
                  <c:v>1939</c:v>
                </c:pt>
                <c:pt idx="10">
                  <c:v>1940</c:v>
                </c:pt>
                <c:pt idx="11">
                  <c:v>1941</c:v>
                </c:pt>
                <c:pt idx="12">
                  <c:v>1942</c:v>
                </c:pt>
                <c:pt idx="13">
                  <c:v>1943</c:v>
                </c:pt>
                <c:pt idx="14">
                  <c:v>1944</c:v>
                </c:pt>
                <c:pt idx="15">
                  <c:v>1945</c:v>
                </c:pt>
                <c:pt idx="16">
                  <c:v>1946</c:v>
                </c:pt>
                <c:pt idx="17">
                  <c:v>1947</c:v>
                </c:pt>
                <c:pt idx="18">
                  <c:v>1948</c:v>
                </c:pt>
                <c:pt idx="19">
                  <c:v>1949</c:v>
                </c:pt>
                <c:pt idx="20">
                  <c:v>1950</c:v>
                </c:pt>
                <c:pt idx="21">
                  <c:v>1951</c:v>
                </c:pt>
                <c:pt idx="22">
                  <c:v>1952</c:v>
                </c:pt>
                <c:pt idx="23">
                  <c:v>1953</c:v>
                </c:pt>
                <c:pt idx="24">
                  <c:v>1954</c:v>
                </c:pt>
                <c:pt idx="25">
                  <c:v>1955</c:v>
                </c:pt>
                <c:pt idx="26">
                  <c:v>1956</c:v>
                </c:pt>
                <c:pt idx="27">
                  <c:v>1957</c:v>
                </c:pt>
                <c:pt idx="28">
                  <c:v>1958</c:v>
                </c:pt>
                <c:pt idx="29">
                  <c:v>1959</c:v>
                </c:pt>
                <c:pt idx="30">
                  <c:v>1960</c:v>
                </c:pt>
                <c:pt idx="31">
                  <c:v>1961</c:v>
                </c:pt>
                <c:pt idx="32">
                  <c:v>1962</c:v>
                </c:pt>
                <c:pt idx="33">
                  <c:v>1963</c:v>
                </c:pt>
                <c:pt idx="34">
                  <c:v>1964</c:v>
                </c:pt>
                <c:pt idx="35">
                  <c:v>1965</c:v>
                </c:pt>
                <c:pt idx="36">
                  <c:v>1966</c:v>
                </c:pt>
                <c:pt idx="37">
                  <c:v>1967</c:v>
                </c:pt>
                <c:pt idx="38">
                  <c:v>1968</c:v>
                </c:pt>
                <c:pt idx="39">
                  <c:v>1969</c:v>
                </c:pt>
                <c:pt idx="40">
                  <c:v>1970</c:v>
                </c:pt>
                <c:pt idx="41">
                  <c:v>1971</c:v>
                </c:pt>
                <c:pt idx="42">
                  <c:v>1972</c:v>
                </c:pt>
                <c:pt idx="43">
                  <c:v>1973</c:v>
                </c:pt>
                <c:pt idx="44">
                  <c:v>1974</c:v>
                </c:pt>
                <c:pt idx="45">
                  <c:v>1975</c:v>
                </c:pt>
                <c:pt idx="46">
                  <c:v>1976</c:v>
                </c:pt>
                <c:pt idx="47">
                  <c:v>1977</c:v>
                </c:pt>
                <c:pt idx="48">
                  <c:v>1978</c:v>
                </c:pt>
                <c:pt idx="49">
                  <c:v>1979</c:v>
                </c:pt>
                <c:pt idx="50">
                  <c:v>1980</c:v>
                </c:pt>
                <c:pt idx="51">
                  <c:v>1981</c:v>
                </c:pt>
                <c:pt idx="52">
                  <c:v>1982</c:v>
                </c:pt>
                <c:pt idx="53">
                  <c:v>1983</c:v>
                </c:pt>
                <c:pt idx="54">
                  <c:v>1984</c:v>
                </c:pt>
                <c:pt idx="55">
                  <c:v>1985</c:v>
                </c:pt>
                <c:pt idx="56">
                  <c:v>1986</c:v>
                </c:pt>
                <c:pt idx="57">
                  <c:v>1987</c:v>
                </c:pt>
                <c:pt idx="58">
                  <c:v>1988</c:v>
                </c:pt>
                <c:pt idx="59">
                  <c:v>1989</c:v>
                </c:pt>
                <c:pt idx="60">
                  <c:v>1990</c:v>
                </c:pt>
                <c:pt idx="61">
                  <c:v>1991</c:v>
                </c:pt>
                <c:pt idx="62">
                  <c:v>1992</c:v>
                </c:pt>
                <c:pt idx="63">
                  <c:v>1993</c:v>
                </c:pt>
                <c:pt idx="64">
                  <c:v>1994</c:v>
                </c:pt>
                <c:pt idx="65">
                  <c:v>1995</c:v>
                </c:pt>
                <c:pt idx="66">
                  <c:v>1996</c:v>
                </c:pt>
                <c:pt idx="67">
                  <c:v>1997</c:v>
                </c:pt>
                <c:pt idx="68">
                  <c:v>1998</c:v>
                </c:pt>
                <c:pt idx="69">
                  <c:v>1999</c:v>
                </c:pt>
                <c:pt idx="70">
                  <c:v>2000</c:v>
                </c:pt>
                <c:pt idx="71">
                  <c:v>2001</c:v>
                </c:pt>
                <c:pt idx="72">
                  <c:v>2002</c:v>
                </c:pt>
                <c:pt idx="73">
                  <c:v>2003</c:v>
                </c:pt>
                <c:pt idx="74">
                  <c:v>2004</c:v>
                </c:pt>
                <c:pt idx="75">
                  <c:v>2005</c:v>
                </c:pt>
                <c:pt idx="76">
                  <c:v>2006</c:v>
                </c:pt>
                <c:pt idx="77">
                  <c:v>2007</c:v>
                </c:pt>
                <c:pt idx="78">
                  <c:v>2008</c:v>
                </c:pt>
                <c:pt idx="79">
                  <c:v>2009</c:v>
                </c:pt>
                <c:pt idx="80">
                  <c:v>2010</c:v>
                </c:pt>
                <c:pt idx="81">
                  <c:v>2011</c:v>
                </c:pt>
                <c:pt idx="82">
                  <c:v>2012</c:v>
                </c:pt>
                <c:pt idx="83">
                  <c:v>2013</c:v>
                </c:pt>
              </c:numCache>
            </c:numRef>
          </c:cat>
          <c:val>
            <c:numRef>
              <c:f>Sheet1!$O$2:$O$85</c:f>
              <c:numCache>
                <c:formatCode>General</c:formatCode>
                <c:ptCount val="84"/>
                <c:pt idx="0">
                  <c:v>11.6</c:v>
                </c:pt>
                <c:pt idx="1">
                  <c:v>12.4</c:v>
                </c:pt>
                <c:pt idx="2">
                  <c:v>12.9</c:v>
                </c:pt>
                <c:pt idx="3">
                  <c:v>11.3</c:v>
                </c:pt>
                <c:pt idx="4">
                  <c:v>11.9</c:v>
                </c:pt>
                <c:pt idx="5">
                  <c:v>13.2</c:v>
                </c:pt>
                <c:pt idx="6">
                  <c:v>13.7</c:v>
                </c:pt>
                <c:pt idx="7">
                  <c:v>22.6</c:v>
                </c:pt>
                <c:pt idx="8">
                  <c:v>27.5</c:v>
                </c:pt>
                <c:pt idx="9">
                  <c:v>28.6</c:v>
                </c:pt>
                <c:pt idx="10">
                  <c:v>26.9</c:v>
                </c:pt>
                <c:pt idx="11">
                  <c:v>27.9</c:v>
                </c:pt>
                <c:pt idx="12">
                  <c:v>25.9</c:v>
                </c:pt>
                <c:pt idx="13">
                  <c:v>31.1</c:v>
                </c:pt>
                <c:pt idx="14">
                  <c:v>33.799999999999997</c:v>
                </c:pt>
                <c:pt idx="15">
                  <c:v>35.5</c:v>
                </c:pt>
                <c:pt idx="16">
                  <c:v>34.5</c:v>
                </c:pt>
                <c:pt idx="17">
                  <c:v>33.700000000000003</c:v>
                </c:pt>
                <c:pt idx="18">
                  <c:v>31.9</c:v>
                </c:pt>
                <c:pt idx="19">
                  <c:v>32.6</c:v>
                </c:pt>
                <c:pt idx="20" formatCode="0.0">
                  <c:v>31.5</c:v>
                </c:pt>
                <c:pt idx="21" formatCode="0.0">
                  <c:v>33.299999999999997</c:v>
                </c:pt>
                <c:pt idx="22" formatCode="0.0">
                  <c:v>32.5</c:v>
                </c:pt>
                <c:pt idx="23" formatCode="0.0">
                  <c:v>33.700000000000003</c:v>
                </c:pt>
                <c:pt idx="24" formatCode="0.0">
                  <c:v>34.700000000000003</c:v>
                </c:pt>
                <c:pt idx="25" formatCode="0.0">
                  <c:v>33.200000000000003</c:v>
                </c:pt>
                <c:pt idx="26" formatCode="0.0">
                  <c:v>33.4</c:v>
                </c:pt>
                <c:pt idx="27" formatCode="0.0">
                  <c:v>32.799999999999997</c:v>
                </c:pt>
                <c:pt idx="28" formatCode="0.0">
                  <c:v>33.200000000000003</c:v>
                </c:pt>
                <c:pt idx="29" formatCode="0.0">
                  <c:v>32.1</c:v>
                </c:pt>
                <c:pt idx="30" formatCode="0.0">
                  <c:v>31.4</c:v>
                </c:pt>
                <c:pt idx="31" formatCode="0.0">
                  <c:v>30.2</c:v>
                </c:pt>
                <c:pt idx="32" formatCode="0.0">
                  <c:v>29.8</c:v>
                </c:pt>
                <c:pt idx="33" formatCode="0.0">
                  <c:v>29.2</c:v>
                </c:pt>
                <c:pt idx="34">
                  <c:v>29.3</c:v>
                </c:pt>
                <c:pt idx="35">
                  <c:v>28.9</c:v>
                </c:pt>
                <c:pt idx="36">
                  <c:v>28.4</c:v>
                </c:pt>
                <c:pt idx="37" formatCode="0.0">
                  <c:v>28.3</c:v>
                </c:pt>
                <c:pt idx="38" formatCode="0.0">
                  <c:v>28.2</c:v>
                </c:pt>
                <c:pt idx="39" formatCode="0.0">
                  <c:v>28</c:v>
                </c:pt>
                <c:pt idx="40" formatCode="0.0">
                  <c:v>27.8</c:v>
                </c:pt>
                <c:pt idx="41" formatCode="0.0">
                  <c:v>27.2</c:v>
                </c:pt>
                <c:pt idx="42" formatCode="0.0">
                  <c:v>26.6</c:v>
                </c:pt>
                <c:pt idx="43" formatCode="0.0">
                  <c:v>26.6</c:v>
                </c:pt>
                <c:pt idx="44" formatCode="0.0">
                  <c:v>26.2</c:v>
                </c:pt>
                <c:pt idx="45" formatCode="0.0">
                  <c:v>24.6</c:v>
                </c:pt>
                <c:pt idx="46" formatCode="0.0">
                  <c:v>24.5</c:v>
                </c:pt>
                <c:pt idx="47" formatCode="0.0">
                  <c:v>24.1</c:v>
                </c:pt>
                <c:pt idx="48" formatCode="0.0">
                  <c:v>23.4</c:v>
                </c:pt>
                <c:pt idx="49" formatCode="0.0">
                  <c:v>24.4</c:v>
                </c:pt>
                <c:pt idx="50" formatCode="0.0">
                  <c:v>23.3</c:v>
                </c:pt>
                <c:pt idx="51" formatCode="0.0">
                  <c:v>21.7</c:v>
                </c:pt>
                <c:pt idx="52" formatCode="0.0">
                  <c:v>21</c:v>
                </c:pt>
                <c:pt idx="53" formatCode="0.0">
                  <c:v>20.3</c:v>
                </c:pt>
                <c:pt idx="54" formatCode="0.0">
                  <c:v>19.100000000000001</c:v>
                </c:pt>
                <c:pt idx="55" formatCode="0.0">
                  <c:v>18.2</c:v>
                </c:pt>
                <c:pt idx="56" formatCode="0.0">
                  <c:v>17.7</c:v>
                </c:pt>
                <c:pt idx="57" formatCode="0.0">
                  <c:v>17.3</c:v>
                </c:pt>
                <c:pt idx="58" formatCode="0.0">
                  <c:v>17</c:v>
                </c:pt>
                <c:pt idx="59" formatCode="0.0">
                  <c:v>16.600000000000001</c:v>
                </c:pt>
                <c:pt idx="60" formatCode="0.0">
                  <c:v>16.3</c:v>
                </c:pt>
                <c:pt idx="61" formatCode="0.0">
                  <c:v>16.3</c:v>
                </c:pt>
                <c:pt idx="62" formatCode="0.0">
                  <c:v>16</c:v>
                </c:pt>
                <c:pt idx="63" formatCode="0.0">
                  <c:v>16</c:v>
                </c:pt>
                <c:pt idx="64" formatCode="0.0">
                  <c:v>15.7</c:v>
                </c:pt>
                <c:pt idx="65" formatCode="0.0">
                  <c:v>15.1</c:v>
                </c:pt>
                <c:pt idx="66" formatCode="0.0">
                  <c:v>14.7</c:v>
                </c:pt>
                <c:pt idx="67" formatCode="0.0">
                  <c:v>14.2</c:v>
                </c:pt>
                <c:pt idx="68" formatCode="0.0">
                  <c:v>14.1</c:v>
                </c:pt>
                <c:pt idx="69" formatCode="0.0">
                  <c:v>14</c:v>
                </c:pt>
                <c:pt idx="70" formatCode="0.0">
                  <c:v>13.6</c:v>
                </c:pt>
                <c:pt idx="71" formatCode="0.0">
                  <c:v>13.4</c:v>
                </c:pt>
                <c:pt idx="72" formatCode="0.0">
                  <c:v>13.3</c:v>
                </c:pt>
                <c:pt idx="73" formatCode="0.0">
                  <c:v>12.9</c:v>
                </c:pt>
                <c:pt idx="74" formatCode="0.0">
                  <c:v>12.9</c:v>
                </c:pt>
                <c:pt idx="75" formatCode="0.0">
                  <c:v>12.5</c:v>
                </c:pt>
                <c:pt idx="76" formatCode="0.0">
                  <c:v>12</c:v>
                </c:pt>
                <c:pt idx="77" formatCode="0.0">
                  <c:v>12.1</c:v>
                </c:pt>
                <c:pt idx="78" formatCode="0.0">
                  <c:v>12.4</c:v>
                </c:pt>
                <c:pt idx="79" formatCode="0.0">
                  <c:v>12.3</c:v>
                </c:pt>
                <c:pt idx="80" formatCode="0.0">
                  <c:v>11.9</c:v>
                </c:pt>
                <c:pt idx="81" formatCode="0.0">
                  <c:v>11.8</c:v>
                </c:pt>
                <c:pt idx="82" formatCode="0.0">
                  <c:v>11.3</c:v>
                </c:pt>
                <c:pt idx="83" formatCode="0.0">
                  <c:v>11.3</c:v>
                </c:pt>
              </c:numCache>
            </c:numRef>
          </c:val>
          <c:smooth val="0"/>
        </c:ser>
        <c:ser>
          <c:idx val="0"/>
          <c:order val="1"/>
          <c:spPr>
            <a:ln w="12700">
              <a:solidFill>
                <a:srgbClr val="000080"/>
              </a:solidFill>
              <a:prstDash val="solid"/>
            </a:ln>
          </c:spPr>
          <c:marker>
            <c:symbol val="diamond"/>
            <c:size val="7"/>
            <c:spPr>
              <a:solidFill>
                <a:srgbClr val="FF0000"/>
              </a:solidFill>
              <a:ln>
                <a:solidFill>
                  <a:srgbClr val="FF0000"/>
                </a:solidFill>
                <a:prstDash val="solid"/>
              </a:ln>
            </c:spPr>
          </c:marker>
          <c:cat>
            <c:numRef>
              <c:f>Sheet1!$N$2:$N$85</c:f>
              <c:numCache>
                <c:formatCode>General</c:formatCode>
                <c:ptCount val="84"/>
                <c:pt idx="0">
                  <c:v>1930</c:v>
                </c:pt>
                <c:pt idx="1">
                  <c:v>1931</c:v>
                </c:pt>
                <c:pt idx="2">
                  <c:v>1932</c:v>
                </c:pt>
                <c:pt idx="3">
                  <c:v>1933</c:v>
                </c:pt>
                <c:pt idx="4">
                  <c:v>1934</c:v>
                </c:pt>
                <c:pt idx="5">
                  <c:v>1935</c:v>
                </c:pt>
                <c:pt idx="6">
                  <c:v>1936</c:v>
                </c:pt>
                <c:pt idx="7">
                  <c:v>1937</c:v>
                </c:pt>
                <c:pt idx="8">
                  <c:v>1938</c:v>
                </c:pt>
                <c:pt idx="9">
                  <c:v>1939</c:v>
                </c:pt>
                <c:pt idx="10">
                  <c:v>1940</c:v>
                </c:pt>
                <c:pt idx="11">
                  <c:v>1941</c:v>
                </c:pt>
                <c:pt idx="12">
                  <c:v>1942</c:v>
                </c:pt>
                <c:pt idx="13">
                  <c:v>1943</c:v>
                </c:pt>
                <c:pt idx="14">
                  <c:v>1944</c:v>
                </c:pt>
                <c:pt idx="15">
                  <c:v>1945</c:v>
                </c:pt>
                <c:pt idx="16">
                  <c:v>1946</c:v>
                </c:pt>
                <c:pt idx="17">
                  <c:v>1947</c:v>
                </c:pt>
                <c:pt idx="18">
                  <c:v>1948</c:v>
                </c:pt>
                <c:pt idx="19">
                  <c:v>1949</c:v>
                </c:pt>
                <c:pt idx="20">
                  <c:v>1950</c:v>
                </c:pt>
                <c:pt idx="21">
                  <c:v>1951</c:v>
                </c:pt>
                <c:pt idx="22">
                  <c:v>1952</c:v>
                </c:pt>
                <c:pt idx="23">
                  <c:v>1953</c:v>
                </c:pt>
                <c:pt idx="24">
                  <c:v>1954</c:v>
                </c:pt>
                <c:pt idx="25">
                  <c:v>1955</c:v>
                </c:pt>
                <c:pt idx="26">
                  <c:v>1956</c:v>
                </c:pt>
                <c:pt idx="27">
                  <c:v>1957</c:v>
                </c:pt>
                <c:pt idx="28">
                  <c:v>1958</c:v>
                </c:pt>
                <c:pt idx="29">
                  <c:v>1959</c:v>
                </c:pt>
                <c:pt idx="30">
                  <c:v>1960</c:v>
                </c:pt>
                <c:pt idx="31">
                  <c:v>1961</c:v>
                </c:pt>
                <c:pt idx="32">
                  <c:v>1962</c:v>
                </c:pt>
                <c:pt idx="33">
                  <c:v>1963</c:v>
                </c:pt>
                <c:pt idx="34">
                  <c:v>1964</c:v>
                </c:pt>
                <c:pt idx="35">
                  <c:v>1965</c:v>
                </c:pt>
                <c:pt idx="36">
                  <c:v>1966</c:v>
                </c:pt>
                <c:pt idx="37">
                  <c:v>1967</c:v>
                </c:pt>
                <c:pt idx="38">
                  <c:v>1968</c:v>
                </c:pt>
                <c:pt idx="39">
                  <c:v>1969</c:v>
                </c:pt>
                <c:pt idx="40">
                  <c:v>1970</c:v>
                </c:pt>
                <c:pt idx="41">
                  <c:v>1971</c:v>
                </c:pt>
                <c:pt idx="42">
                  <c:v>1972</c:v>
                </c:pt>
                <c:pt idx="43">
                  <c:v>1973</c:v>
                </c:pt>
                <c:pt idx="44">
                  <c:v>1974</c:v>
                </c:pt>
                <c:pt idx="45">
                  <c:v>1975</c:v>
                </c:pt>
                <c:pt idx="46">
                  <c:v>1976</c:v>
                </c:pt>
                <c:pt idx="47">
                  <c:v>1977</c:v>
                </c:pt>
                <c:pt idx="48">
                  <c:v>1978</c:v>
                </c:pt>
                <c:pt idx="49">
                  <c:v>1979</c:v>
                </c:pt>
                <c:pt idx="50">
                  <c:v>1980</c:v>
                </c:pt>
                <c:pt idx="51">
                  <c:v>1981</c:v>
                </c:pt>
                <c:pt idx="52">
                  <c:v>1982</c:v>
                </c:pt>
                <c:pt idx="53">
                  <c:v>1983</c:v>
                </c:pt>
                <c:pt idx="54">
                  <c:v>1984</c:v>
                </c:pt>
                <c:pt idx="55">
                  <c:v>1985</c:v>
                </c:pt>
                <c:pt idx="56">
                  <c:v>1986</c:v>
                </c:pt>
                <c:pt idx="57">
                  <c:v>1987</c:v>
                </c:pt>
                <c:pt idx="58">
                  <c:v>1988</c:v>
                </c:pt>
                <c:pt idx="59">
                  <c:v>1989</c:v>
                </c:pt>
                <c:pt idx="60">
                  <c:v>1990</c:v>
                </c:pt>
                <c:pt idx="61">
                  <c:v>1991</c:v>
                </c:pt>
                <c:pt idx="62">
                  <c:v>1992</c:v>
                </c:pt>
                <c:pt idx="63">
                  <c:v>1993</c:v>
                </c:pt>
                <c:pt idx="64">
                  <c:v>1994</c:v>
                </c:pt>
                <c:pt idx="65">
                  <c:v>1995</c:v>
                </c:pt>
                <c:pt idx="66">
                  <c:v>1996</c:v>
                </c:pt>
                <c:pt idx="67">
                  <c:v>1997</c:v>
                </c:pt>
                <c:pt idx="68">
                  <c:v>1998</c:v>
                </c:pt>
                <c:pt idx="69">
                  <c:v>1999</c:v>
                </c:pt>
                <c:pt idx="70">
                  <c:v>2000</c:v>
                </c:pt>
                <c:pt idx="71">
                  <c:v>2001</c:v>
                </c:pt>
                <c:pt idx="72">
                  <c:v>2002</c:v>
                </c:pt>
                <c:pt idx="73">
                  <c:v>2003</c:v>
                </c:pt>
                <c:pt idx="74">
                  <c:v>2004</c:v>
                </c:pt>
                <c:pt idx="75">
                  <c:v>2005</c:v>
                </c:pt>
                <c:pt idx="76">
                  <c:v>2006</c:v>
                </c:pt>
                <c:pt idx="77">
                  <c:v>2007</c:v>
                </c:pt>
                <c:pt idx="78">
                  <c:v>2008</c:v>
                </c:pt>
                <c:pt idx="79">
                  <c:v>2009</c:v>
                </c:pt>
                <c:pt idx="80">
                  <c:v>2010</c:v>
                </c:pt>
                <c:pt idx="81">
                  <c:v>2011</c:v>
                </c:pt>
                <c:pt idx="82">
                  <c:v>2012</c:v>
                </c:pt>
                <c:pt idx="83">
                  <c:v>2013</c:v>
                </c:pt>
              </c:numCache>
            </c:numRef>
          </c:cat>
          <c:val>
            <c:numRef>
              <c:f>Sheet1!$P$2:$P$85</c:f>
              <c:numCache>
                <c:formatCode>General</c:formatCode>
                <c:ptCount val="84"/>
                <c:pt idx="0">
                  <c:v>0</c:v>
                </c:pt>
                <c:pt idx="1">
                  <c:v>0</c:v>
                </c:pt>
                <c:pt idx="18">
                  <c:v>34.700000000000003</c:v>
                </c:pt>
                <c:pt idx="19">
                  <c:v>34.9</c:v>
                </c:pt>
                <c:pt idx="20" formatCode="0.0">
                  <c:v>34.6</c:v>
                </c:pt>
                <c:pt idx="21" formatCode="0.0">
                  <c:v>34.700000000000003</c:v>
                </c:pt>
                <c:pt idx="22" formatCode="0.0">
                  <c:v>35.200000000000003</c:v>
                </c:pt>
                <c:pt idx="23" formatCode="0.0">
                  <c:v>35.700000000000003</c:v>
                </c:pt>
                <c:pt idx="24" formatCode="0.0">
                  <c:v>35.6</c:v>
                </c:pt>
                <c:pt idx="25" formatCode="0.0">
                  <c:v>35.1</c:v>
                </c:pt>
                <c:pt idx="26" formatCode="0.0">
                  <c:v>34.700000000000003</c:v>
                </c:pt>
                <c:pt idx="27" formatCode="0.0">
                  <c:v>34.700000000000003</c:v>
                </c:pt>
                <c:pt idx="28" formatCode="0.0">
                  <c:v>33.9</c:v>
                </c:pt>
                <c:pt idx="29" formatCode="0.0">
                  <c:v>32.299999999999997</c:v>
                </c:pt>
                <c:pt idx="30" formatCode="0.0">
                  <c:v>31.9</c:v>
                </c:pt>
                <c:pt idx="31" formatCode="0.0">
                  <c:v>31.9</c:v>
                </c:pt>
                <c:pt idx="32" formatCode="0.0">
                  <c:v>31.6</c:v>
                </c:pt>
                <c:pt idx="33" formatCode="0.0">
                  <c:v>31.2</c:v>
                </c:pt>
                <c:pt idx="34" formatCode="0.0">
                  <c:v>31</c:v>
                </c:pt>
                <c:pt idx="35" formatCode="0.0">
                  <c:v>30.8</c:v>
                </c:pt>
                <c:pt idx="36" formatCode="0.0">
                  <c:v>30.3</c:v>
                </c:pt>
                <c:pt idx="37" formatCode="0.0">
                  <c:v>30.5</c:v>
                </c:pt>
                <c:pt idx="38" formatCode="0.0">
                  <c:v>29.9</c:v>
                </c:pt>
                <c:pt idx="39" formatCode="0.0">
                  <c:v>29</c:v>
                </c:pt>
                <c:pt idx="40" formatCode="0.0">
                  <c:v>29.1</c:v>
                </c:pt>
                <c:pt idx="41" formatCode="0.0">
                  <c:v>28.2</c:v>
                </c:pt>
                <c:pt idx="42" formatCode="0.0">
                  <c:v>27.3</c:v>
                </c:pt>
                <c:pt idx="43" formatCode="0.0">
                  <c:v>26.6</c:v>
                </c:pt>
                <c:pt idx="44" formatCode="0.0">
                  <c:v>26.2</c:v>
                </c:pt>
                <c:pt idx="45" formatCode="0.0">
                  <c:v>26.3</c:v>
                </c:pt>
                <c:pt idx="46" formatCode="0.0">
                  <c:v>25.1</c:v>
                </c:pt>
                <c:pt idx="47" formatCode="0.0">
                  <c:v>23.6</c:v>
                </c:pt>
                <c:pt idx="48" formatCode="0.0">
                  <c:v>22.5</c:v>
                </c:pt>
                <c:pt idx="49" formatCode="0.0">
                  <c:v>22</c:v>
                </c:pt>
                <c:pt idx="50" formatCode="0.0">
                  <c:v>20.6</c:v>
                </c:pt>
                <c:pt idx="51" formatCode="0.0">
                  <c:v>19.899999999999999</c:v>
                </c:pt>
                <c:pt idx="52" formatCode="0.0">
                  <c:v>19</c:v>
                </c:pt>
                <c:pt idx="53" formatCode="0.0">
                  <c:v>17.8</c:v>
                </c:pt>
                <c:pt idx="54" formatCode="0.0">
                  <c:v>15.5</c:v>
                </c:pt>
                <c:pt idx="55" formatCode="0.0">
                  <c:v>14.6</c:v>
                </c:pt>
                <c:pt idx="56" formatCode="0.0">
                  <c:v>14</c:v>
                </c:pt>
                <c:pt idx="57" formatCode="0.0">
                  <c:v>13.4</c:v>
                </c:pt>
                <c:pt idx="58" formatCode="0.0">
                  <c:v>12.9</c:v>
                </c:pt>
                <c:pt idx="59" formatCode="0.0">
                  <c:v>12.4</c:v>
                </c:pt>
                <c:pt idx="60" formatCode="0.0">
                  <c:v>12.1</c:v>
                </c:pt>
                <c:pt idx="61" formatCode="0.0">
                  <c:v>11.9</c:v>
                </c:pt>
                <c:pt idx="62" formatCode="0.0">
                  <c:v>11.5</c:v>
                </c:pt>
                <c:pt idx="63" formatCode="0.0">
                  <c:v>11.2</c:v>
                </c:pt>
                <c:pt idx="64" formatCode="0.0">
                  <c:v>10.9</c:v>
                </c:pt>
                <c:pt idx="65" formatCode="0.0">
                  <c:v>10.4</c:v>
                </c:pt>
                <c:pt idx="66" formatCode="0.0">
                  <c:v>10.199999999999999</c:v>
                </c:pt>
                <c:pt idx="67" formatCode="0.0">
                  <c:v>9.6999999999999993</c:v>
                </c:pt>
                <c:pt idx="68" formatCode="0.0">
                  <c:v>9.5</c:v>
                </c:pt>
                <c:pt idx="69" formatCode="0.0">
                  <c:v>9.4</c:v>
                </c:pt>
                <c:pt idx="70" formatCode="0.0">
                  <c:v>9</c:v>
                </c:pt>
                <c:pt idx="71" formatCode="0.0">
                  <c:v>9</c:v>
                </c:pt>
                <c:pt idx="72" formatCode="0.0">
                  <c:v>8.6</c:v>
                </c:pt>
                <c:pt idx="73" formatCode="0.0">
                  <c:v>8.1999999999999993</c:v>
                </c:pt>
                <c:pt idx="74" formatCode="0.0">
                  <c:v>7.9</c:v>
                </c:pt>
                <c:pt idx="75" formatCode="0.0">
                  <c:v>7.8</c:v>
                </c:pt>
                <c:pt idx="76" formatCode="0.0">
                  <c:v>7.4</c:v>
                </c:pt>
                <c:pt idx="77" formatCode="0.0">
                  <c:v>7.5</c:v>
                </c:pt>
                <c:pt idx="78" formatCode="0.0">
                  <c:v>7.6</c:v>
                </c:pt>
                <c:pt idx="79" formatCode="0.0">
                  <c:v>7.2</c:v>
                </c:pt>
                <c:pt idx="80" formatCode="0.0">
                  <c:v>6.9</c:v>
                </c:pt>
                <c:pt idx="81" formatCode="0.0">
                  <c:v>6.9</c:v>
                </c:pt>
                <c:pt idx="82" formatCode="0.0">
                  <c:v>6.6</c:v>
                </c:pt>
                <c:pt idx="83" formatCode="0.0">
                  <c:v>6.7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5199232"/>
        <c:axId val="209499200"/>
      </c:lineChart>
      <c:catAx>
        <c:axId val="215199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499200"/>
        <c:crossesAt val="0"/>
        <c:auto val="1"/>
        <c:lblAlgn val="ctr"/>
        <c:lblOffset val="100"/>
        <c:tickLblSkip val="4"/>
        <c:tickMarkSkip val="1"/>
        <c:noMultiLvlLbl val="0"/>
      </c:catAx>
      <c:valAx>
        <c:axId val="209499200"/>
        <c:scaling>
          <c:orientation val="minMax"/>
          <c:max val="40"/>
          <c:min val="5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4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</a:t>
                </a:r>
              </a:p>
            </c:rich>
          </c:tx>
          <c:layout>
            <c:manualLayout>
              <c:xMode val="edge"/>
              <c:yMode val="edge"/>
              <c:x val="2.219772528433946E-3"/>
              <c:y val="0.46982047031391594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5199232"/>
        <c:crosses val="autoZero"/>
        <c:crossBetween val="between"/>
        <c:majorUnit val="5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0.451</cdr:x>
      <cdr:y>0.72325</cdr:y>
    </cdr:from>
    <cdr:to>
      <cdr:x>0.6665</cdr:x>
      <cdr:y>0.778</cdr:y>
    </cdr:to>
    <cdr:sp macro="" textlink="">
      <cdr:nvSpPr>
        <cdr:cNvPr id="18433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870493" y="4222930"/>
          <a:ext cx="1849427" cy="31967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square" lIns="36576" tIns="27432" rIns="0" bIns="0" anchor="t" upright="1"/>
        <a:lstStyle xmlns:a="http://schemas.openxmlformats.org/drawingml/2006/main"/>
        <a:p xmlns:a="http://schemas.openxmlformats.org/drawingml/2006/main">
          <a:pPr algn="l" rtl="0">
            <a:defRPr sz="1000"/>
          </a:pPr>
          <a:r>
            <a:rPr lang="en-US" sz="1400" b="1" i="0" strike="noStrike">
              <a:solidFill>
                <a:srgbClr val="000000"/>
              </a:solidFill>
              <a:latin typeface="Arial"/>
              <a:cs typeface="Arial"/>
            </a:rPr>
            <a:t>Non-Government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DCA2C-3F6B-47D7-809A-52380373DE8F}" type="datetimeFigureOut">
              <a:rPr lang="en-US" smtClean="0"/>
              <a:t>4/26/2014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215B-2772-48A2-A0D5-16550C78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75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DCA2C-3F6B-47D7-809A-52380373DE8F}" type="datetimeFigureOut">
              <a:rPr lang="en-US" smtClean="0"/>
              <a:t>4/26/2014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215B-2772-48A2-A0D5-16550C78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581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DCA2C-3F6B-47D7-809A-52380373DE8F}" type="datetimeFigureOut">
              <a:rPr lang="en-US" smtClean="0"/>
              <a:t>4/26/2014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215B-2772-48A2-A0D5-16550C78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315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DCA2C-3F6B-47D7-809A-52380373DE8F}" type="datetimeFigureOut">
              <a:rPr lang="en-US" smtClean="0"/>
              <a:t>4/26/2014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215B-2772-48A2-A0D5-16550C78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138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DCA2C-3F6B-47D7-809A-52380373DE8F}" type="datetimeFigureOut">
              <a:rPr lang="en-US" smtClean="0"/>
              <a:t>4/26/2014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215B-2772-48A2-A0D5-16550C78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870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DCA2C-3F6B-47D7-809A-52380373DE8F}" type="datetimeFigureOut">
              <a:rPr lang="en-US" smtClean="0"/>
              <a:t>4/26/2014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215B-2772-48A2-A0D5-16550C78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115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DCA2C-3F6B-47D7-809A-52380373DE8F}" type="datetimeFigureOut">
              <a:rPr lang="en-US" smtClean="0"/>
              <a:t>4/26/2014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215B-2772-48A2-A0D5-16550C78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218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DCA2C-3F6B-47D7-809A-52380373DE8F}" type="datetimeFigureOut">
              <a:rPr lang="en-US" smtClean="0"/>
              <a:t>4/26/2014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215B-2772-48A2-A0D5-16550C78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094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DCA2C-3F6B-47D7-809A-52380373DE8F}" type="datetimeFigureOut">
              <a:rPr lang="en-US" smtClean="0"/>
              <a:t>4/26/2014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215B-2772-48A2-A0D5-16550C78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038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DCA2C-3F6B-47D7-809A-52380373DE8F}" type="datetimeFigureOut">
              <a:rPr lang="en-US" smtClean="0"/>
              <a:t>4/26/2014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215B-2772-48A2-A0D5-16550C78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579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DCA2C-3F6B-47D7-809A-52380373DE8F}" type="datetimeFigureOut">
              <a:rPr lang="en-US" smtClean="0"/>
              <a:t>4/26/2014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F215B-2772-48A2-A0D5-16550C78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15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DCA2C-3F6B-47D7-809A-52380373DE8F}" type="datetimeFigureOut">
              <a:rPr lang="en-US" smtClean="0"/>
              <a:t>4/26/2014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F215B-2772-48A2-A0D5-16550C7836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49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The Fourth Political Party System: 1932 - 2014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The Democrat-Republican Political Party System, Late 1930s </a:t>
            </a:r>
            <a:r>
              <a:rPr lang="en-US" b="1" dirty="0" smtClean="0">
                <a:solidFill>
                  <a:srgbClr val="FF0000"/>
                </a:solidFill>
              </a:rPr>
              <a:t>- Late 1980s to Early 1990s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910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National Labor Relations Act of 1935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(also known as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Wagner </a:t>
            </a:r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Act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after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New York Senator Robert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F. Wagner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guarantees basic rights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of private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sector employees to organize into trade unions, engage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collective </a:t>
            </a: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bargaining for better terms and conditions at work, and</a:t>
            </a:r>
          </a:p>
          <a:p>
            <a:pPr>
              <a:lnSpc>
                <a:spcPct val="200000"/>
              </a:lnSpc>
            </a:pP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take collective action including a strike if necessary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 </a:t>
            </a:r>
            <a:endParaRPr lang="en-US" sz="20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200000"/>
              </a:lnSpc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act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also created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the </a:t>
            </a:r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National Labor Relations Board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which conducts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elections that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can require employers to engage in collective bargaining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with labor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unions.</a:t>
            </a:r>
          </a:p>
        </p:txBody>
      </p:sp>
    </p:spTree>
    <p:extLst>
      <p:ext uri="{BB962C8B-B14F-4D97-AF65-F5344CB8AC3E}">
        <p14:creationId xmlns:p14="http://schemas.microsoft.com/office/powerpoint/2010/main" val="2541819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083" y="1752600"/>
            <a:ext cx="5969249" cy="451957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304800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“Sit Down” Strike at the General Motors Plant in Flint, MI,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30 December 1936 --  11 February 1937</a:t>
            </a:r>
            <a:endParaRPr lang="en-US" sz="20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1247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189940"/>
              </p:ext>
            </p:extLst>
          </p:nvPr>
        </p:nvGraphicFramePr>
        <p:xfrm>
          <a:off x="285750" y="517838"/>
          <a:ext cx="8572500" cy="5822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44745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914400"/>
            <a:ext cx="9143999" cy="5349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52692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774954"/>
            <a:ext cx="9143999" cy="5349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8729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762000"/>
            <a:ext cx="9144000" cy="5349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45588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762000"/>
            <a:ext cx="9143999" cy="5349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8707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726605"/>
            <a:ext cx="9144000" cy="477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Divisions</a:t>
            </a:r>
            <a:r>
              <a:rPr kumimoji="0" lang="en-US" altLang="en-US" sz="24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Began to Appear Between Northern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4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and Southern Democrats in </a:t>
            </a:r>
            <a:r>
              <a:rPr kumimoji="0" lang="en-US" altLang="en-US" sz="2400" b="1" i="0" u="none" strike="noStrike" cap="none" normalizeH="0" smtClean="0">
                <a:ln>
                  <a:noFill/>
                </a:ln>
                <a:solidFill>
                  <a:srgbClr val="F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1936 over:</a:t>
            </a:r>
            <a:endParaRPr kumimoji="0" lang="en-US" altLang="en-US" sz="2400" b="1" i="0" u="none" strike="noStrike" cap="none" normalizeH="0" dirty="0" smtClean="0">
              <a:ln>
                <a:noFill/>
              </a:ln>
              <a:solidFill>
                <a:srgbClr val="FF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en-US" sz="1600" b="1" baseline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R="0" lvl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altLang="en-US" sz="2000" b="1" baseline="0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Roosevelt’s “Court Packing” Scheme of 1937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en-US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kumimoji="0" lang="en-US" altLang="en-US" sz="20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The Fair Labor Standards Act of 1937</a:t>
            </a:r>
          </a:p>
          <a:p>
            <a:pPr lvl="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3) Roosevelt’s Attempt to “Purge” Some Southern </a:t>
            </a:r>
          </a:p>
          <a:p>
            <a:pPr lvl="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Democrats in the 1938 Elections.</a:t>
            </a:r>
          </a:p>
          <a:p>
            <a:pPr lvl="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4) General unease with the 1935 Wagner Act (National </a:t>
            </a:r>
          </a:p>
          <a:p>
            <a:pPr lvl="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 smtClean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Labor Relations Act) in the South</a:t>
            </a:r>
            <a:endParaRPr kumimoji="0" lang="en-US" altLang="en-US" sz="2000" b="1" i="0" u="none" strike="noStrike" cap="none" normalizeH="0" dirty="0" smtClean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835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681" y="1463378"/>
            <a:ext cx="6722919" cy="525881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38100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The Court Under Chief Justice Hughes: 1932 – 1937</a:t>
            </a:r>
          </a:p>
          <a:p>
            <a:pPr algn="ctr"/>
            <a:r>
              <a:rPr lang="en-US" sz="2400" b="1" dirty="0" smtClean="0">
                <a:solidFill>
                  <a:srgbClr val="0000FF"/>
                </a:solidFill>
              </a:rPr>
              <a:t>“The Switch in Time That Saved 9”</a:t>
            </a:r>
            <a:endParaRPr lang="en-US" sz="24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434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920621"/>
            <a:ext cx="9144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 1937-38 Voting on the </a:t>
            </a:r>
            <a:r>
              <a:rPr lang="en-US" altLang="en-US" sz="2000" b="1" i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Fair Labor Standards Act</a:t>
            </a:r>
            <a:r>
              <a:rPr lang="en-US" altLang="en-US" sz="20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(Minimum Wages)</a:t>
            </a:r>
            <a:r>
              <a:rPr lang="en-US" alt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Opened a serious </a:t>
            </a:r>
            <a:r>
              <a:rPr lang="en-US" alt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Split </a:t>
            </a:r>
            <a:r>
              <a:rPr lang="en-US" alt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between Northern and Southern Democrats. </a:t>
            </a:r>
            <a:r>
              <a:rPr lang="en-US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Southerners did not want Southern </a:t>
            </a:r>
          </a:p>
          <a:p>
            <a:pPr lvl="0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Agriculture to be constrained by the minimum wage </a:t>
            </a:r>
            <a:r>
              <a:rPr lang="en-US" alt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because many of the Laborers were </a:t>
            </a:r>
            <a:r>
              <a:rPr lang="en-US" alt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Black</a:t>
            </a:r>
            <a:r>
              <a:rPr lang="en-US" alt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en-US" altLang="en-US" sz="2000" dirty="0">
              <a:solidFill>
                <a:prstClr val="black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90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8416"/>
            <a:ext cx="9144000" cy="622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4223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57200"/>
            <a:ext cx="9144000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Attempt to Purge Conservative Democrats in the 1938 Primaries</a:t>
            </a:r>
          </a:p>
          <a:p>
            <a:endParaRPr lang="en-US" dirty="0"/>
          </a:p>
          <a:p>
            <a:pPr>
              <a:lnSpc>
                <a:spcPct val="200000"/>
              </a:lnSpc>
            </a:pP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The Purge was an effort led by President Roosevelt to </a:t>
            </a:r>
            <a:r>
              <a:rPr lang="en-US" sz="2000" b="1" dirty="0" smtClean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target certain conservative senators for defeat in Democratic primaries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including Walter George of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Georgia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Millard </a:t>
            </a: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Tydings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of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Maryland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and Ellison Smith of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South Carolina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along with the chairman of the House Rules Committee, John J. O'Connor of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 York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  The Southern Democrats were outraged by Roosevelt’s actions.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839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3489" y="1439142"/>
            <a:ext cx="4147311" cy="53019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23501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Walter F. George</a:t>
            </a:r>
          </a:p>
          <a:p>
            <a:pPr algn="ctr"/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U.S. Senator from Georgia, </a:t>
            </a:r>
          </a:p>
          <a:p>
            <a:pPr algn="ctr"/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22 November 1922 – 2 January 1957</a:t>
            </a:r>
          </a:p>
          <a:p>
            <a:pPr algn="ctr"/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29 January 1878 – 4 August 1957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4025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3708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George supported some programs that he saw as beneficial to Georgia, primarily the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Tennessee Valley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Authority,</a:t>
            </a:r>
            <a:r>
              <a:rPr lang="en-US" sz="2000" b="1" baseline="30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Social Security,</a:t>
            </a:r>
            <a:r>
              <a:rPr lang="en-US" sz="2000" b="1" baseline="30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Rural Electrification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Administration,</a:t>
            </a:r>
            <a:r>
              <a:rPr lang="en-US" sz="2000" b="1" baseline="30000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and </a:t>
            </a:r>
            <a:r>
              <a:rPr lang="en-US" sz="2000" b="1" dirty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 Agricultural Adjustment </a:t>
            </a:r>
            <a:r>
              <a:rPr lang="en-US" sz="20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Act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2000" b="1" baseline="30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In Roosevelt’s first term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he supported 34 New Deal bills that went through the Senate, opposing only 10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927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200000"/>
              </a:lnSpc>
            </a:pPr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During Roosevelt's second term, </a:t>
            </a: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George opposed rigorous regulation of utility companies, the Wealth Tax Act, and Roosevelt's attempt to pack the U.S. Supreme Court </a:t>
            </a:r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with justices favorable to his New Deal policies.</a:t>
            </a:r>
          </a:p>
          <a:p>
            <a:pPr lvl="0">
              <a:lnSpc>
                <a:spcPct val="200000"/>
              </a:lnSpc>
            </a:pPr>
            <a:r>
              <a:rPr lang="en-US" sz="2000" b="1" dirty="0">
                <a:solidFill>
                  <a:srgbClr val="FF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During World War II George strongly supported Roosevelt’s War policies and shifted his views to be something of an Internationalist</a:t>
            </a:r>
            <a:r>
              <a:rPr lang="en-US" sz="2000" b="1" dirty="0">
                <a:solidFill>
                  <a:prstClr val="black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  He supported the establishment of the United Nations.</a:t>
            </a:r>
          </a:p>
        </p:txBody>
      </p:sp>
    </p:spTree>
    <p:extLst>
      <p:ext uri="{BB962C8B-B14F-4D97-AF65-F5344CB8AC3E}">
        <p14:creationId xmlns:p14="http://schemas.microsoft.com/office/powerpoint/2010/main" val="221166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5419</TotalTime>
  <Words>483</Words>
  <Application>Microsoft Office PowerPoint</Application>
  <PresentationFormat>On-screen Show (4:3)</PresentationFormat>
  <Paragraphs>33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The Fourth Political Party System: 1932 - 2014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Fourth Political Party System: 1932 - 2014</dc:title>
  <dc:creator>keith</dc:creator>
  <cp:lastModifiedBy>keith</cp:lastModifiedBy>
  <cp:revision>43</cp:revision>
  <dcterms:created xsi:type="dcterms:W3CDTF">2014-04-16T01:20:11Z</dcterms:created>
  <dcterms:modified xsi:type="dcterms:W3CDTF">2014-04-26T23:19:15Z</dcterms:modified>
</cp:coreProperties>
</file>