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2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6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5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3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1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4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4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7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4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38B0-B35C-4946-8B32-48E1B3AF104A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24609-B3E5-44BB-93F9-04121E238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Fourth Political Party System: 1932 - 2014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Great Depression and the Initial Realignment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9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6" y="96538"/>
            <a:ext cx="9000794" cy="6703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842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49852" y="571144"/>
            <a:ext cx="9193851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Four Distinct Periods:</a:t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1930 - 1933: Steep Decline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 startAt="2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1933 - 1937: Steep Recovery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 startAt="3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1937 - 1938: Recession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 startAt="4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1938 - 1941: Tooling up for World War II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87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834" y="13666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 Realignment of Various Groups 1930 - 1937</a:t>
            </a:r>
          </a:p>
          <a:p>
            <a:endParaRPr lang="en-US" dirty="0" smtClean="0"/>
          </a:p>
          <a:p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DEMOCRATS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Lower to Lower Middle Class -- In Particular the Working Class (Especially Urban Areas)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Lower Income in General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White Ethnic Groups: Catholics, Jews, Poles, Irish, Slavs, Italians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4) Organized Labor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5) White Southerners 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6) New Voters -- Especially Immigrants who entered before 1924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7) Northern Blacks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REPUBLICANS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Upper Middle to Upper Class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Middle to Higher Income in General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White Protestants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4) Business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5) Professionals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6) Southern Blacks</a:t>
            </a:r>
          </a:p>
        </p:txBody>
      </p:sp>
    </p:spTree>
    <p:extLst>
      <p:ext uri="{BB962C8B-B14F-4D97-AF65-F5344CB8AC3E}">
        <p14:creationId xmlns:p14="http://schemas.microsoft.com/office/powerpoint/2010/main" val="319973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solidFill>
                  <a:srgbClr val="FF0000"/>
                </a:solidFill>
                <a:latin typeface="Arial, Helvetica, sans-serif"/>
              </a:rPr>
              <a:t>Summary -- Realignment of the 1930s (to late 1930s) -- Neither Party Replaced</a:t>
            </a:r>
            <a:r>
              <a:rPr lang="en-US" b="1" dirty="0" smtClean="0">
                <a:latin typeface="Arial, Helvetica, sans-serif"/>
              </a:rPr>
              <a:t/>
            </a:r>
            <a:br>
              <a:rPr lang="en-US" b="1" dirty="0" smtClean="0">
                <a:latin typeface="Arial, Helvetica, sans-serif"/>
              </a:rPr>
            </a:br>
            <a:r>
              <a:rPr lang="en-US" sz="2000" b="1" dirty="0" smtClean="0">
                <a:latin typeface="Arial, Helvetica, sans-serif"/>
              </a:rPr>
              <a:t>1. </a:t>
            </a:r>
            <a:r>
              <a:rPr lang="en-US" sz="2000" b="1" dirty="0" smtClean="0">
                <a:solidFill>
                  <a:srgbClr val="0000FF"/>
                </a:solidFill>
                <a:latin typeface="Arial, Helvetica, sans-serif"/>
              </a:rPr>
              <a:t>Breadth and Depth of the Underlying Grievance </a:t>
            </a:r>
            <a:r>
              <a:rPr lang="en-US" sz="2000" b="1" dirty="0" smtClean="0">
                <a:latin typeface="Arial, Helvetica, sans-serif"/>
              </a:rPr>
              <a:t>– Economic Disaster. Sudden and Unexpected and the Republicans were blamed for it.</a:t>
            </a:r>
            <a:br>
              <a:rPr lang="en-US" sz="2000" b="1" dirty="0" smtClean="0">
                <a:latin typeface="Arial, Helvetica, sans-serif"/>
              </a:rPr>
            </a:br>
            <a:r>
              <a:rPr lang="en-US" sz="2000" b="1" dirty="0" smtClean="0">
                <a:latin typeface="Arial, Helvetica, sans-serif"/>
              </a:rPr>
              <a:t>2. </a:t>
            </a:r>
            <a:r>
              <a:rPr lang="en-US" sz="2000" b="1" dirty="0" smtClean="0">
                <a:solidFill>
                  <a:srgbClr val="0000FF"/>
                </a:solidFill>
                <a:latin typeface="Arial, Helvetica, sans-serif"/>
              </a:rPr>
              <a:t>Capacity to Provoke Resistance </a:t>
            </a:r>
            <a:r>
              <a:rPr lang="en-US" sz="2000" b="1" dirty="0" smtClean="0">
                <a:latin typeface="Arial, Helvetica, sans-serif"/>
              </a:rPr>
              <a:t>– Haves vs. the Have </a:t>
            </a:r>
            <a:r>
              <a:rPr lang="en-US" sz="2000" b="1" dirty="0" err="1" smtClean="0">
                <a:latin typeface="Arial, Helvetica, sans-serif"/>
              </a:rPr>
              <a:t>Nots</a:t>
            </a:r>
            <a:r>
              <a:rPr lang="en-US" sz="2000" b="1" dirty="0" smtClean="0">
                <a:latin typeface="Arial, Helvetica, sans-serif"/>
              </a:rPr>
              <a:t>.</a:t>
            </a:r>
            <a:br>
              <a:rPr lang="en-US" sz="2000" b="1" dirty="0" smtClean="0">
                <a:latin typeface="Arial, Helvetica, sans-serif"/>
              </a:rPr>
            </a:br>
            <a:r>
              <a:rPr lang="en-US" sz="2000" b="1" dirty="0" smtClean="0">
                <a:latin typeface="Arial, Helvetica, sans-serif"/>
              </a:rPr>
              <a:t>3. </a:t>
            </a:r>
            <a:r>
              <a:rPr lang="en-US" sz="2000" b="1" dirty="0" smtClean="0">
                <a:solidFill>
                  <a:srgbClr val="0000FF"/>
                </a:solidFill>
                <a:latin typeface="Arial, Helvetica, sans-serif"/>
              </a:rPr>
              <a:t>Leadership</a:t>
            </a:r>
            <a:r>
              <a:rPr lang="en-US" sz="2000" b="1" dirty="0" smtClean="0">
                <a:latin typeface="Arial, Helvetica, sans-serif"/>
              </a:rPr>
              <a:t> – Lagged Behind the General Public. The Republicans were unable to adapt.</a:t>
            </a:r>
            <a:br>
              <a:rPr lang="en-US" sz="2000" b="1" dirty="0" smtClean="0">
                <a:latin typeface="Arial, Helvetica, sans-serif"/>
              </a:rPr>
            </a:br>
            <a:r>
              <a:rPr lang="en-US" sz="2000" b="1" dirty="0" smtClean="0">
                <a:latin typeface="Arial, Helvetica, sans-serif"/>
              </a:rPr>
              <a:t>4. </a:t>
            </a:r>
            <a:r>
              <a:rPr lang="en-US" sz="2000" b="1" dirty="0" smtClean="0">
                <a:solidFill>
                  <a:srgbClr val="0000FF"/>
                </a:solidFill>
                <a:latin typeface="Arial, Helvetica, sans-serif"/>
              </a:rPr>
              <a:t>Division of Polar Forces Between the Two Parties </a:t>
            </a:r>
            <a:r>
              <a:rPr lang="en-US" sz="2000" b="1" dirty="0" smtClean="0">
                <a:latin typeface="Arial, Helvetica, sans-serif"/>
              </a:rPr>
              <a:t>– Affected Mainly the Republicans. They were Reduced to a fraction of their former Support.</a:t>
            </a:r>
            <a:br>
              <a:rPr lang="en-US" sz="2000" b="1" dirty="0" smtClean="0">
                <a:latin typeface="Arial, Helvetica, sans-serif"/>
              </a:rPr>
            </a:br>
            <a:r>
              <a:rPr lang="en-US" sz="2000" b="1" dirty="0" smtClean="0">
                <a:latin typeface="Arial, Helvetica, sans-serif"/>
              </a:rPr>
              <a:t>5. </a:t>
            </a:r>
            <a:r>
              <a:rPr lang="en-US" sz="2000" b="1" dirty="0" smtClean="0">
                <a:solidFill>
                  <a:srgbClr val="0000FF"/>
                </a:solidFill>
                <a:latin typeface="Arial, Helvetica, sans-serif"/>
              </a:rPr>
              <a:t>Strength of Existing Party Attachments</a:t>
            </a:r>
            <a:r>
              <a:rPr lang="en-US" sz="2000" b="1" dirty="0" smtClean="0">
                <a:latin typeface="Arial, Helvetica, sans-serif"/>
              </a:rPr>
              <a:t> – Strong, but overwhelmed by the sheer Magnitude of the Economic Disaster.</a:t>
            </a:r>
            <a:endParaRPr lang="en-US" sz="2000" b="1" dirty="0">
              <a:latin typeface="Arial, Helvetica, sans-serif"/>
            </a:endParaRPr>
          </a:p>
        </p:txBody>
      </p:sp>
    </p:spTree>
    <p:extLst>
      <p:ext uri="{BB962C8B-B14F-4D97-AF65-F5344CB8AC3E}">
        <p14:creationId xmlns:p14="http://schemas.microsoft.com/office/powerpoint/2010/main" val="423866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SUMMARY – Realignment of the 1930s (to late 1930s) -- The Realignment Scenario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Arial" pitchFamily="34" charset="0"/>
                <a:cs typeface="Arial" pitchFamily="34" charset="0"/>
              </a:rPr>
              <a:t>Clearly Type 2 -- Realignment in which Neither Party is Replaced.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The System Stays in State A With a Dramatic Shift of the Electorate to the Democratic Party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altLang="en-US" sz="7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7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voteview.com/images/Poole_Rosenthal_Fig_5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199" y="1523341"/>
            <a:ext cx="3534949" cy="534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85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, Helvetica, sans-serif"/>
              </a:rPr>
              <a:t>The Lead up to the Depression: 1) The Road Building Boom</a:t>
            </a:r>
            <a:r>
              <a:rPr lang="en-US" b="1" dirty="0" smtClean="0">
                <a:latin typeface="Arial, Helvetica, sans-serif"/>
              </a:rPr>
              <a:t/>
            </a:r>
            <a:br>
              <a:rPr lang="en-US" b="1" dirty="0" smtClean="0">
                <a:latin typeface="Arial, Helvetica, sans-serif"/>
              </a:rPr>
            </a:br>
            <a:endParaRPr lang="en-US" b="1" dirty="0" smtClean="0">
              <a:latin typeface="Arial, Helvetica, sans-serif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As late as 1921 </a:t>
            </a:r>
            <a:r>
              <a:rPr lang="en-US" sz="2000" b="1" i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Highway in the United States had a Number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Chains on all 4 Wheels and a shovel with a collapsible handle were necessary equipment for all cars.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Between 1921 and the Depression Government expenditure for Streets and Highways exceeded the capital outlays for most Private Industries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These expenditures were a "Hidden" Subsidy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the Automobile Industry and had the effect of Stimulating the Economy in general.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693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2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Arial, Helvetica, sans-serif"/>
                <a:cs typeface="Courier New" panose="02070309020205020404" pitchFamily="49" charset="0"/>
              </a:rPr>
              <a:t>The Lead up to the Depression: 2) The Housing Industry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Housing Construction boomed between the end of World War I and 1926. After 1926 it slowly dropped off.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Rapid Population Growth and Pent-up Demand because of WWI produced strong demand.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The Fact that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Real Wages were not Rising as fast as Productivity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Suggests that Demand for Housing was Exhausted by the late 1920s.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85800"/>
            <a:ext cx="9143999" cy="54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153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374"/>
            <a:ext cx="9144000" cy="62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6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39580"/>
            <a:ext cx="9217588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Great Bubble: Suppose You had $100 to invest </a:t>
            </a:r>
            <a:endParaRPr lang="en-US" altLang="en-US" sz="2400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Stock </a:t>
            </a: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Market in July 1926</a:t>
            </a:r>
            <a:endParaRPr lang="en-US" alt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July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1926     $100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July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1927      112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July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1928      148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January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1929   193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September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1929 216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December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1929  147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December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1930  102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July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1932       34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2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7640"/>
            <a:ext cx="9417963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1) Many People </a:t>
            </a:r>
            <a:r>
              <a:rPr kumimoji="0" lang="en-US" alt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 Corporations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had bought stocks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on Margin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Brokers -- usually 10% down and 90% borrowed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2) Brokers in Turn borrowed Money from non-Bank Sources.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Many Corporations invested their Surplus Profits in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these Endeavors.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alt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 Bubble was also Fueled by </a:t>
            </a:r>
            <a:r>
              <a:rPr kumimoji="0" lang="en-US" alt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Investment Trusts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 These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sold their own debt instruments and then used the money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 buy stock.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4) The craze became so Intense that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 looked like it could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go on forever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92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Herbert Hoover (early 1929):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"We in America are nearer to the final triumph over poverty than ever before in the history of any land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 We have not reached the goal, but given a chance to go forward with the policies of the last eight years, we shall soon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 the help of God be in sight of the day when poverty will be banished from this nation."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54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John J.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Raskob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(Chairman of the Democratic Party, Summer 1929): "If a man saves $15 a week, and invests in good common stocks, and allows the dividends and rights to accumulate,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 the end of twenty years he will have at least $80,000 and an income from investments of around $400 a month.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 will be rich. And because income can do that,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am firm in my belief that anyone not only can be rich, but ought to be rich."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0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4255</TotalTime>
  <Words>386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Fourth Political Party System: 1932 - 2014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Fourth Political Party System: 1932 - 2014</dc:title>
  <dc:creator>keith</dc:creator>
  <cp:lastModifiedBy>keith</cp:lastModifiedBy>
  <cp:revision>35</cp:revision>
  <dcterms:created xsi:type="dcterms:W3CDTF">2014-04-13T20:00:31Z</dcterms:created>
  <dcterms:modified xsi:type="dcterms:W3CDTF">2014-04-16T18:55:52Z</dcterms:modified>
</cp:coreProperties>
</file>