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5" r:id="rId8"/>
    <p:sldId id="266" r:id="rId9"/>
    <p:sldId id="262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0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B992-277B-474C-BDB5-3FB75F4EDBAA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F296F-9274-427D-AE18-0CB6A53F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Second Political Party System: 1856 - 1896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Presidential Election of 1896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1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 -- Realignment of the 1890s -- Neither Party Replaced</a:t>
            </a:r>
            <a:b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Breadth and Depth of the Underlying Grievance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Not too great. The Farmers and the Labor Unions were angry but the Bi-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Metalism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Issue did not have the power that Slavery had and Inflation after 1895 negated the issue.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Capacity to Provoke Resistance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Farmers had many successes.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Leadership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Held firm in the Republican Party but the Democratic Party was split internally.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of Polar Forces Between the Two Parties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Affected Mainly the Democrats.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+mj-lt"/>
              <a:buAutoNum type="arabicPeriod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Strength of Existing Party Attachments – Strong, especially for Republicans. The Silver Republicans stayed in the Party while the Gold Democrats switched to the Republican Party.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0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5. 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Strength of Existing Party Attachments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Strong, especially for Republicans. The Silver Republicans stayed in the Party while the Gold Democrats switched to the Republican Party.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6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, Helvetica, sans-serif"/>
              </a:rPr>
              <a:t>SUMMARY – Realignment of the 1890s -- The Realignment Scenario</a:t>
            </a:r>
            <a:br>
              <a:rPr lang="en-US" b="1" dirty="0" smtClean="0">
                <a:latin typeface="Arial, Helvetica, sans-serif"/>
              </a:rPr>
            </a:br>
            <a:r>
              <a:rPr lang="en-US" b="1" dirty="0" smtClean="0">
                <a:latin typeface="Arial, Helvetica, sans-serif"/>
              </a:rPr>
              <a:t/>
            </a:r>
            <a:br>
              <a:rPr lang="en-US" b="1" dirty="0" smtClean="0">
                <a:latin typeface="Arial, Helvetica, sans-serif"/>
              </a:rPr>
            </a:br>
            <a:r>
              <a:rPr lang="en-US" b="1" dirty="0" smtClean="0">
                <a:solidFill>
                  <a:srgbClr val="FF0000"/>
                </a:solidFill>
                <a:latin typeface="Arial, Helvetica, sans-serif"/>
              </a:rPr>
              <a:t>Clearly Type 2 </a:t>
            </a:r>
            <a:r>
              <a:rPr lang="en-US" b="1" dirty="0" smtClean="0">
                <a:latin typeface="Arial, Helvetica, sans-serif"/>
              </a:rPr>
              <a:t>-- </a:t>
            </a:r>
            <a:r>
              <a:rPr lang="en-US" b="1" dirty="0" smtClean="0">
                <a:solidFill>
                  <a:srgbClr val="0000FF"/>
                </a:solidFill>
                <a:latin typeface="Arial, Helvetica, sans-serif"/>
              </a:rPr>
              <a:t>Realignment in which Neither Party is Replaced.</a:t>
            </a:r>
            <a:br>
              <a:rPr lang="en-US" b="1" dirty="0" smtClean="0">
                <a:solidFill>
                  <a:srgbClr val="0000FF"/>
                </a:solidFill>
                <a:latin typeface="Arial, Helvetica, sans-serif"/>
              </a:rPr>
            </a:br>
            <a:r>
              <a:rPr lang="en-US" b="1" dirty="0" smtClean="0">
                <a:solidFill>
                  <a:srgbClr val="0000FF"/>
                </a:solidFill>
                <a:latin typeface="Arial, Helvetica, sans-serif"/>
              </a:rPr>
              <a:t>The System evolves from State A to State B/C and snaps back into State A.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48156"/>
            <a:ext cx="3707892" cy="56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Election of 1896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8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68" y="0"/>
            <a:ext cx="495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7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34723" cy="689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74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Presidential Elections: 1864 - 1896</a:t>
            </a:r>
          </a:p>
          <a:p>
            <a:endParaRPr lang="en-US" sz="1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Democrat                          Republican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1864    McClellan   21  1,836,072  44.91   Lincoln   212  2,220,846  55.08*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1868    Seymour     80  2,708,744  47.29   Grant     214  3,013,650  52.70*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1872    Greeley    ---  2,835,315  43.82   Grant     286  3,598,468  55.63*</a:t>
            </a:r>
          </a:p>
          <a:p>
            <a:r>
              <a:rPr lang="en-US" sz="1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1876    Tilden     184  4,288,191  51.01*  Hayes     185  4,033,497  47.87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1880    Hancock    155  4,445,526  48.21   Garfield  214  4,453,611  48.31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1884    Cleveland  219  4,915,586  48.49</a:t>
            </a:r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Blaine    182  4,852,916  48.26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1888    Cleveland  168  5,539,118  48.68   Harrison  233  5,449,825  47.79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1892    Cleveland  277  5,554,617  46.07   </a:t>
            </a:r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Harrison  145  5,186,793  42.92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1896    Bryan      176  6,370,897  46.70   McKinley  271  7,105,144  51.02*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2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7174"/>
            <a:ext cx="9143999" cy="6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9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54093"/>
            <a:ext cx="4146279" cy="6103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Bryan after Delivering his “Cross of Gold” Speech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1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Having behind us the producing masses of this nation and the world, supported by the commercial interests, the laboring interests, and the toilers everywhere, we will answer their demand for a gold standard by saying to them: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shall not press down upon the brow of labor this crown of thorns; you shall not crucify mankind upon a cross of gold."</a:t>
            </a:r>
            <a:endParaRPr lang="en-US" sz="2000" b="1" dirty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7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lection_of_18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8" y="0"/>
            <a:ext cx="8377722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4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245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Second Political Party System: 1856 - 1896</vt:lpstr>
      <vt:lpstr>The Election of 1896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Political Party System: 1856 - 1896</dc:title>
  <dc:creator>keith</dc:creator>
  <cp:lastModifiedBy>keith</cp:lastModifiedBy>
  <cp:revision>11</cp:revision>
  <dcterms:created xsi:type="dcterms:W3CDTF">2014-03-14T21:44:39Z</dcterms:created>
  <dcterms:modified xsi:type="dcterms:W3CDTF">2014-03-14T22:30:32Z</dcterms:modified>
</cp:coreProperties>
</file>