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67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A8E7-584B-4A25-9DFB-EDCE7F84229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40A9-9FB5-42EC-9532-73608636C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2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A8E7-584B-4A25-9DFB-EDCE7F84229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40A9-9FB5-42EC-9532-73608636C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8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A8E7-584B-4A25-9DFB-EDCE7F84229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40A9-9FB5-42EC-9532-73608636C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2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A8E7-584B-4A25-9DFB-EDCE7F84229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40A9-9FB5-42EC-9532-73608636C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A8E7-584B-4A25-9DFB-EDCE7F84229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40A9-9FB5-42EC-9532-73608636C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3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A8E7-584B-4A25-9DFB-EDCE7F84229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40A9-9FB5-42EC-9532-73608636C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2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A8E7-584B-4A25-9DFB-EDCE7F84229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40A9-9FB5-42EC-9532-73608636C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3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A8E7-584B-4A25-9DFB-EDCE7F84229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40A9-9FB5-42EC-9532-73608636C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A8E7-584B-4A25-9DFB-EDCE7F84229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40A9-9FB5-42EC-9532-73608636C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4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A8E7-584B-4A25-9DFB-EDCE7F84229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40A9-9FB5-42EC-9532-73608636C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7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A8E7-584B-4A25-9DFB-EDCE7F84229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40A9-9FB5-42EC-9532-73608636C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3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2A8E7-584B-4A25-9DFB-EDCE7F84229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840A9-9FB5-42EC-9532-73608636C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3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Second Political Party System: 1856 - 1896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Economic Costs of The Civil War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73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00038"/>
            <a:ext cx="604837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965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Presidential Elections: 1864 - 1896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Democrat                          Republican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1864    McClellan   21  1,836,072  44.91   Lincoln   212  2,220,846  55.08*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1868    Seymour     80  2,708,744  47.29   Grant     214  3,013,650  52.70*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1872    Greeley    ---  2,835,315  43.82   Grant     286  3,598,468  55.63*</a:t>
            </a:r>
          </a:p>
          <a:p>
            <a:r>
              <a:rPr lang="en-US" sz="14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1876    Tilden     184  4,288,191  51.01*  Hayes     185  4,033,497  47.87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1880    Hancock    155  4,445,526  48.21   Garfield  214  4,453,611  48.31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1884    Cleveland  219  4,915,586  48.49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Blaine    182  4,852,916  48.26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1888    Cleveland  168  5,539,118  48.68   Harrison  233  5,449,825  47.79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1892    Cleveland  277  5,554,617  46.07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Harrison  145  5,186,793  42.92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1896    Bryan      176  6,370,897  46.70   McKinley  271  7,105,144  51.02*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21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734723" cy="689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977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ection_1860_18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5" y="0"/>
            <a:ext cx="886295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Election_of_18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40554"/>
            <a:ext cx="42672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266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3820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2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5417"/>
            <a:ext cx="9144001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DIMENSIONS OF THE WAR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1)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Largest Land Armies assembled in Human history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-- by 1863 the North had 1,000,000 men under arms and the South 650,000.</a:t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2) Battles involving over 100,000 men were commonplace and some reached 200,000.</a:t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3) In one day, nearly 5,000 men were killed at Antietam and 20,000 wounded. It is still the most American soldiers killed in one day.</a:t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4) Total Dead: 360,000 North + 258,000 South = 618,000 with at least 500,000 wounded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9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1605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FF0000"/>
                </a:solidFill>
              </a:rPr>
              <a:t>The Aftermath at Bloody Lane by Captain James Hope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7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Direct Costs of the War for North &amp; South</a:t>
            </a:r>
          </a:p>
          <a:p>
            <a:endParaRPr lang="en-US" sz="2200" b="1" dirty="0" smtClean="0">
              <a:solidFill>
                <a:srgbClr val="FF0000"/>
              </a:solidFill>
            </a:endParaRPr>
          </a:p>
          <a:p>
            <a:r>
              <a:rPr lang="en-US" sz="2200" b="1" dirty="0" smtClean="0"/>
              <a:t>    Direct Cost = All War Spending by Government + Destroyed Physical Capital 		+ Destroyed Human Capital.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    Summary of Direct Costs (From </a:t>
            </a:r>
            <a:r>
              <a:rPr lang="en-US" sz="2200" b="1" dirty="0" err="1" smtClean="0"/>
              <a:t>Goldin</a:t>
            </a:r>
            <a:r>
              <a:rPr lang="en-US" sz="2200" b="1" dirty="0" smtClean="0"/>
              <a:t> and Lewis)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                                                    NORTH                  SOUTH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    Government                         2,292                         1,011</a:t>
            </a:r>
          </a:p>
          <a:p>
            <a:r>
              <a:rPr lang="en-US" sz="2200" b="1" dirty="0" smtClean="0"/>
              <a:t>    Draft                                            11(162,000 men)     20(300,000 men)</a:t>
            </a:r>
          </a:p>
          <a:p>
            <a:r>
              <a:rPr lang="en-US" sz="2200" b="1" dirty="0" smtClean="0"/>
              <a:t>    Physical Capital Destruction         --                     1,487</a:t>
            </a:r>
          </a:p>
          <a:p>
            <a:r>
              <a:rPr lang="en-US" sz="2200" b="1" dirty="0" smtClean="0"/>
              <a:t>    Human Capital </a:t>
            </a:r>
          </a:p>
          <a:p>
            <a:r>
              <a:rPr lang="en-US" sz="2200" b="1" dirty="0" smtClean="0"/>
              <a:t>       Destruction: Killed              955                             684</a:t>
            </a:r>
          </a:p>
          <a:p>
            <a:r>
              <a:rPr lang="en-US" sz="2200" b="1" dirty="0" smtClean="0"/>
              <a:t>                             : Wounded      365                             261</a:t>
            </a:r>
          </a:p>
          <a:p>
            <a:r>
              <a:rPr lang="en-US" sz="2200" b="1" dirty="0" smtClean="0"/>
              <a:t>    Risk Premiums                       -256                            -178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    TOTAL                                   $3.367b                    $3.285b</a:t>
            </a:r>
          </a:p>
          <a:p>
            <a:r>
              <a:rPr lang="en-US" sz="2200" b="1" dirty="0" smtClean="0">
                <a:solidFill>
                  <a:srgbClr val="FF00FF"/>
                </a:solidFill>
              </a:rPr>
              <a:t>    GRAND TOTAL   $6,652,000,000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3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 of Direct Costs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times all government expenditures, 1789 to 1860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17 times 1860 export earnings;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could have purchased all the Slaves at prevailing market prices, given each family 40 acres and a mule, and still have $3.5 billion left over.</a:t>
            </a:r>
            <a:b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1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Indirect Costs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Hypothetical (consumption if no War) versus actual consumption over time discounted by prevailing interest rate.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This shows that </a:t>
            </a:r>
            <a:r>
              <a:rPr lang="en-US" sz="24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costs for the North were $5.2b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24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South $9.5b for a total of $14.7b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7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Long-Run Impact of the War on American Life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</a:t>
            </a:r>
            <a:r>
              <a:rPr lang="en-US" sz="24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North Became an Industrial Superpower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The Northern United States became the largest Economy in the World in 1892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South Became a Third World Country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within the Geographic Boundaries of the United States. No Significant Economic Activity until Oil was Struck at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Spindletop, Texas,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10 January 1901.</a:t>
            </a:r>
            <a:endParaRPr lang="en-US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8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The Discovery of Oil at </a:t>
            </a:r>
            <a:r>
              <a:rPr lang="en-US" sz="3600" b="1" dirty="0" err="1" smtClean="0">
                <a:solidFill>
                  <a:srgbClr val="FF0000"/>
                </a:solidFill>
              </a:rPr>
              <a:t>Spindletop</a:t>
            </a:r>
            <a:r>
              <a:rPr lang="en-US" sz="3600" b="1" dirty="0" smtClean="0">
                <a:solidFill>
                  <a:srgbClr val="FF0000"/>
                </a:solidFill>
              </a:rPr>
              <a:t>, Texas, 10 January 1901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90" y="1638791"/>
            <a:ext cx="4128910" cy="491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865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32" y="914400"/>
            <a:ext cx="738356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130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4270</TotalTime>
  <Words>262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Second Political Party System: 1856 - 1896</vt:lpstr>
      <vt:lpstr>PowerPoint Presentation</vt:lpstr>
      <vt:lpstr>The Aftermath at Bloody Lane by Captain James Hope </vt:lpstr>
      <vt:lpstr>PowerPoint Presentation</vt:lpstr>
      <vt:lpstr>PowerPoint Presentation</vt:lpstr>
      <vt:lpstr>PowerPoint Presentation</vt:lpstr>
      <vt:lpstr>PowerPoint Presentation</vt:lpstr>
      <vt:lpstr>The Discovery of Oil at Spindletop, Texas, 10 January 1901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Second Political Party System: 1856 - 1896</dc:title>
  <dc:creator>keith</dc:creator>
  <cp:lastModifiedBy>keith</cp:lastModifiedBy>
  <cp:revision>26</cp:revision>
  <dcterms:created xsi:type="dcterms:W3CDTF">2014-02-20T20:07:31Z</dcterms:created>
  <dcterms:modified xsi:type="dcterms:W3CDTF">2015-10-21T16:34:15Z</dcterms:modified>
</cp:coreProperties>
</file>