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5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2A8E7-584B-4A25-9DFB-EDCE7F842290}" type="datetimeFigureOut">
              <a:rPr lang="en-US" smtClean="0"/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840A9-9FB5-42EC-9532-73608636C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725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2A8E7-584B-4A25-9DFB-EDCE7F842290}" type="datetimeFigureOut">
              <a:rPr lang="en-US" smtClean="0"/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840A9-9FB5-42EC-9532-73608636C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987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2A8E7-584B-4A25-9DFB-EDCE7F842290}" type="datetimeFigureOut">
              <a:rPr lang="en-US" smtClean="0"/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840A9-9FB5-42EC-9532-73608636C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420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2A8E7-584B-4A25-9DFB-EDCE7F842290}" type="datetimeFigureOut">
              <a:rPr lang="en-US" smtClean="0"/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840A9-9FB5-42EC-9532-73608636C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580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2A8E7-584B-4A25-9DFB-EDCE7F842290}" type="datetimeFigureOut">
              <a:rPr lang="en-US" smtClean="0"/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840A9-9FB5-42EC-9532-73608636C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138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2A8E7-584B-4A25-9DFB-EDCE7F842290}" type="datetimeFigureOut">
              <a:rPr lang="en-US" smtClean="0"/>
              <a:t>2/22/2014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840A9-9FB5-42EC-9532-73608636C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126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2A8E7-584B-4A25-9DFB-EDCE7F842290}" type="datetimeFigureOut">
              <a:rPr lang="en-US" smtClean="0"/>
              <a:t>2/22/2014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840A9-9FB5-42EC-9532-73608636C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031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2A8E7-584B-4A25-9DFB-EDCE7F842290}" type="datetimeFigureOut">
              <a:rPr lang="en-US" smtClean="0"/>
              <a:t>2/22/2014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840A9-9FB5-42EC-9532-73608636C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9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2A8E7-584B-4A25-9DFB-EDCE7F842290}" type="datetimeFigureOut">
              <a:rPr lang="en-US" smtClean="0"/>
              <a:t>2/22/2014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840A9-9FB5-42EC-9532-73608636C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944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2A8E7-584B-4A25-9DFB-EDCE7F842290}" type="datetimeFigureOut">
              <a:rPr lang="en-US" smtClean="0"/>
              <a:t>2/22/2014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840A9-9FB5-42EC-9532-73608636C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477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2A8E7-584B-4A25-9DFB-EDCE7F842290}" type="datetimeFigureOut">
              <a:rPr lang="en-US" smtClean="0"/>
              <a:t>2/22/2014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840A9-9FB5-42EC-9532-73608636C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537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32A8E7-584B-4A25-9DFB-EDCE7F842290}" type="datetimeFigureOut">
              <a:rPr lang="en-US" smtClean="0"/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840A9-9FB5-42EC-9532-73608636C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632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The Second Political Party System: 1856 - 1896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The Economic Costs of The Civil War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69738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lection_1860_187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715" y="0"/>
            <a:ext cx="8862958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 descr="Election_of_189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340554"/>
            <a:ext cx="4267200" cy="349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42662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43000"/>
            <a:ext cx="8382000" cy="340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2826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-5417"/>
            <a:ext cx="9144001" cy="68634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DIMENSIONS OF THE WAR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1) 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Largest Land Armies assembled in Human history 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-- by 1863 the North had 1,000,000 men under arms and the South 650,000.</a:t>
            </a:r>
            <a:b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2) Battles involving over 100,000 men were commonplace and some reached 200,000.</a:t>
            </a:r>
            <a:b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3) In one day, nearly 5,000 men were killed at Antietam and 20,000 wounded. It is still the most American soldiers killed in one day.</a:t>
            </a:r>
            <a:b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4) Total Dead: 360,000 North + 258,000 South = 618,000 with at least 500,000 wounded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7390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00"/>
            <a:ext cx="9144000" cy="416052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b="1" dirty="0" smtClean="0">
                <a:solidFill>
                  <a:srgbClr val="FF0000"/>
                </a:solidFill>
              </a:rPr>
              <a:t>The Aftermath at Bloody Lane by Captain James Hope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3675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</a:rPr>
              <a:t>Direct Costs of the War for North &amp; South</a:t>
            </a:r>
          </a:p>
          <a:p>
            <a:endParaRPr lang="en-US" sz="2200" b="1" dirty="0" smtClean="0">
              <a:solidFill>
                <a:srgbClr val="FF0000"/>
              </a:solidFill>
            </a:endParaRPr>
          </a:p>
          <a:p>
            <a:r>
              <a:rPr lang="en-US" sz="2200" b="1" dirty="0" smtClean="0"/>
              <a:t>    Direct Cost = All War Spending by Government + Destroyed Physical Capital </a:t>
            </a:r>
            <a:r>
              <a:rPr lang="en-US" sz="2200" b="1" dirty="0" smtClean="0"/>
              <a:t>		+ </a:t>
            </a:r>
            <a:r>
              <a:rPr lang="en-US" sz="2200" b="1" dirty="0" smtClean="0"/>
              <a:t>Destroyed </a:t>
            </a:r>
            <a:r>
              <a:rPr lang="en-US" sz="2200" b="1" dirty="0" smtClean="0"/>
              <a:t>Human </a:t>
            </a:r>
            <a:r>
              <a:rPr lang="en-US" sz="2200" b="1" dirty="0" smtClean="0"/>
              <a:t>Capital.</a:t>
            </a:r>
          </a:p>
          <a:p>
            <a:endParaRPr lang="en-US" sz="2200" b="1" dirty="0" smtClean="0"/>
          </a:p>
          <a:p>
            <a:r>
              <a:rPr lang="en-US" sz="2200" b="1" dirty="0" smtClean="0"/>
              <a:t>    Summary of Direct Costs (From </a:t>
            </a:r>
            <a:r>
              <a:rPr lang="en-US" sz="2200" b="1" dirty="0" err="1" smtClean="0"/>
              <a:t>Goldin</a:t>
            </a:r>
            <a:r>
              <a:rPr lang="en-US" sz="2200" b="1" dirty="0" smtClean="0"/>
              <a:t> and Lewis)</a:t>
            </a:r>
          </a:p>
          <a:p>
            <a:endParaRPr lang="en-US" sz="2200" b="1" dirty="0" smtClean="0"/>
          </a:p>
          <a:p>
            <a:r>
              <a:rPr lang="en-US" sz="2200" b="1" dirty="0" smtClean="0"/>
              <a:t>                                      </a:t>
            </a:r>
            <a:r>
              <a:rPr lang="en-US" sz="2200" b="1" dirty="0" smtClean="0"/>
              <a:t>              </a:t>
            </a:r>
            <a:r>
              <a:rPr lang="en-US" sz="2200" b="1" dirty="0" smtClean="0"/>
              <a:t>NORTH            </a:t>
            </a:r>
            <a:r>
              <a:rPr lang="en-US" sz="2200" b="1" dirty="0" smtClean="0"/>
              <a:t>      </a:t>
            </a:r>
            <a:r>
              <a:rPr lang="en-US" sz="2200" b="1" dirty="0" smtClean="0"/>
              <a:t>SOUTH</a:t>
            </a:r>
          </a:p>
          <a:p>
            <a:endParaRPr lang="en-US" sz="2200" b="1" dirty="0" smtClean="0"/>
          </a:p>
          <a:p>
            <a:r>
              <a:rPr lang="en-US" sz="2200" b="1" dirty="0" smtClean="0"/>
              <a:t>    Government                         2,292                         1,011</a:t>
            </a:r>
          </a:p>
          <a:p>
            <a:r>
              <a:rPr lang="en-US" sz="2200" b="1" dirty="0" smtClean="0"/>
              <a:t>    Draft                                            11(162,000 men)     20(300,000 men)</a:t>
            </a:r>
          </a:p>
          <a:p>
            <a:r>
              <a:rPr lang="en-US" sz="2200" b="1" dirty="0" smtClean="0"/>
              <a:t>    Physical Capital Destruction         --                   </a:t>
            </a:r>
            <a:r>
              <a:rPr lang="en-US" sz="2200" b="1" dirty="0" smtClean="0"/>
              <a:t>  </a:t>
            </a:r>
            <a:r>
              <a:rPr lang="en-US" sz="2200" b="1" dirty="0" smtClean="0"/>
              <a:t>1,487</a:t>
            </a:r>
          </a:p>
          <a:p>
            <a:r>
              <a:rPr lang="en-US" sz="2200" b="1" dirty="0" smtClean="0"/>
              <a:t>    Human Capital </a:t>
            </a:r>
          </a:p>
          <a:p>
            <a:r>
              <a:rPr lang="en-US" sz="2200" b="1" dirty="0" smtClean="0"/>
              <a:t>     </a:t>
            </a:r>
            <a:r>
              <a:rPr lang="en-US" sz="2200" b="1" dirty="0" smtClean="0"/>
              <a:t>  Destruction</a:t>
            </a:r>
            <a:r>
              <a:rPr lang="en-US" sz="2200" b="1" dirty="0" smtClean="0"/>
              <a:t>: Killed    </a:t>
            </a:r>
            <a:r>
              <a:rPr lang="en-US" sz="2200" b="1" dirty="0" smtClean="0"/>
              <a:t>          955                             </a:t>
            </a:r>
            <a:r>
              <a:rPr lang="en-US" sz="2200" b="1" dirty="0" smtClean="0"/>
              <a:t>684</a:t>
            </a:r>
          </a:p>
          <a:p>
            <a:r>
              <a:rPr lang="en-US" sz="2200" b="1" dirty="0" smtClean="0"/>
              <a:t>     </a:t>
            </a:r>
            <a:r>
              <a:rPr lang="en-US" sz="2200" b="1" dirty="0" smtClean="0"/>
              <a:t>                        </a:t>
            </a:r>
            <a:r>
              <a:rPr lang="en-US" sz="2200" b="1" dirty="0" smtClean="0"/>
              <a:t>: Wounded    </a:t>
            </a:r>
            <a:r>
              <a:rPr lang="en-US" sz="2200" b="1" dirty="0" smtClean="0"/>
              <a:t>  </a:t>
            </a:r>
            <a:r>
              <a:rPr lang="en-US" sz="2200" b="1" dirty="0" smtClean="0"/>
              <a:t>365                      </a:t>
            </a:r>
            <a:r>
              <a:rPr lang="en-US" sz="2200" b="1" dirty="0" smtClean="0"/>
              <a:t>       </a:t>
            </a:r>
            <a:r>
              <a:rPr lang="en-US" sz="2200" b="1" dirty="0" smtClean="0"/>
              <a:t>261</a:t>
            </a:r>
          </a:p>
          <a:p>
            <a:r>
              <a:rPr lang="en-US" sz="2200" b="1" dirty="0" smtClean="0"/>
              <a:t>    Risk Premiums                      </a:t>
            </a:r>
            <a:r>
              <a:rPr lang="en-US" sz="2200" b="1" dirty="0" smtClean="0"/>
              <a:t> </a:t>
            </a:r>
            <a:r>
              <a:rPr lang="en-US" sz="2200" b="1" dirty="0" smtClean="0"/>
              <a:t>-256                    </a:t>
            </a:r>
            <a:r>
              <a:rPr lang="en-US" sz="2200" b="1" dirty="0" smtClean="0"/>
              <a:t>        </a:t>
            </a:r>
            <a:r>
              <a:rPr lang="en-US" sz="2200" b="1" dirty="0" smtClean="0"/>
              <a:t>-178</a:t>
            </a:r>
          </a:p>
          <a:p>
            <a:endParaRPr lang="en-US" sz="2200" b="1" dirty="0" smtClean="0"/>
          </a:p>
          <a:p>
            <a:r>
              <a:rPr lang="en-US" sz="2200" b="1" dirty="0" smtClean="0"/>
              <a:t>    TOTAL                                   $3.367b                  </a:t>
            </a:r>
            <a:r>
              <a:rPr lang="en-US" sz="2200" b="1" dirty="0" smtClean="0"/>
              <a:t>  </a:t>
            </a:r>
            <a:r>
              <a:rPr lang="en-US" sz="2200" b="1" dirty="0" smtClean="0"/>
              <a:t>$3.285b</a:t>
            </a:r>
          </a:p>
          <a:p>
            <a:r>
              <a:rPr lang="en-US" sz="2200" b="1" dirty="0" smtClean="0">
                <a:solidFill>
                  <a:srgbClr val="FF00FF"/>
                </a:solidFill>
              </a:rPr>
              <a:t>    GRAND TOTAL   $6,652,000,000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934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57200"/>
            <a:ext cx="9144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Magnitude of Direct Costs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2400" b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 times all government expenditures, 1789 to 1860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17 times 1860 export earnings; </a:t>
            </a:r>
            <a:r>
              <a:rPr lang="en-US" sz="24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could have purchased all the Slaves at prevailing market prices, given each family 40 acres and a mule, and still have $3.5 billion left over.</a:t>
            </a:r>
            <a:br>
              <a:rPr lang="en-US" sz="24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2400" dirty="0">
              <a:solidFill>
                <a:srgbClr val="0000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8916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28600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Indirect Costs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24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Hypothetical (consumption if no War) versus actual consumption over time discounted by prevailing interest rate.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This shows that </a:t>
            </a:r>
            <a:r>
              <a:rPr lang="en-US" sz="2400" b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costs for the North were $5.2b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and </a:t>
            </a:r>
            <a:r>
              <a:rPr lang="en-US" sz="2400" b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South $9.5b for a total of $14.7b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b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4765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28600"/>
            <a:ext cx="91440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Long-Run Impact of the War on American Life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b="1" dirty="0" smtClean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</a:t>
            </a:r>
            <a:r>
              <a:rPr lang="en-US" sz="2400" b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North Became an Industrial Superpower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-- The Northern United States became the largest Economy in the World in 1892</a:t>
            </a:r>
            <a:b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South Became a Third World Country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within the Geographic Boundaries of the United States. No Significant Economic Activity until Oil was Struck at Spindletop, Texas, 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on 10 January 1901.</a:t>
            </a: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0785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76200"/>
            <a:ext cx="91440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Presidential Elections: 1864 - 1896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Democrat                          Republican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---------------------------------------------------------------------------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1864    McClellan   21  1,836,072  44.91   Lincoln   212  2,220,846  55.08*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1868    Seymour     80  2,708,744  47.29   Grant     214  3,013,650  52.70*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1872    Greeley    ---  2,835,315  43.82   Grant     286  3,598,468  55.63*</a:t>
            </a:r>
          </a:p>
          <a:p>
            <a:r>
              <a:rPr lang="en-US" sz="1400" b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1876    Tilden     184  4,288,191  51.01*  Hayes     185  4,033,497  47.87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1880    Hancock    155  4,445,526  48.21   Garfield  214  4,453,611  48.31</a:t>
            </a:r>
          </a:p>
          <a:p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1884    Cleveland  219  4,915,586  48.49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Blaine    182  4,852,916  48.26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1888    Cleveland  168  5,539,118  48.68   Harrison  233  5,449,825  47.79</a:t>
            </a:r>
          </a:p>
          <a:p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1892    Cleveland  277  5,554,617  46.07  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Harrison  145  5,186,793  42.92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1896    Bryan      176  6,370,897  46.70   McKinley  271  7,105,144  51.02*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---------------------------------------------------------------------------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14213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0"/>
            <a:ext cx="7734723" cy="6896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43977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1778</TotalTime>
  <Words>250</Words>
  <Application>Microsoft Office PowerPoint</Application>
  <PresentationFormat>On-screen Show (4:3)</PresentationFormat>
  <Paragraphs>42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The Second Political Party System: 1856 - 1896</vt:lpstr>
      <vt:lpstr>PowerPoint Presentation</vt:lpstr>
      <vt:lpstr>The Aftermath at Bloody Lane by Captain James Hope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Second Political Party System: 1856 - 1896</dc:title>
  <dc:creator>keith</dc:creator>
  <cp:lastModifiedBy>keith</cp:lastModifiedBy>
  <cp:revision>21</cp:revision>
  <dcterms:created xsi:type="dcterms:W3CDTF">2014-02-20T20:07:31Z</dcterms:created>
  <dcterms:modified xsi:type="dcterms:W3CDTF">2014-02-24T03:38:28Z</dcterms:modified>
</cp:coreProperties>
</file>