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 id="259" r:id="rId6"/>
    <p:sldId id="261" r:id="rId7"/>
    <p:sldId id="284" r:id="rId8"/>
    <p:sldId id="262" r:id="rId9"/>
    <p:sldId id="263" r:id="rId10"/>
    <p:sldId id="264" r:id="rId11"/>
    <p:sldId id="265" r:id="rId12"/>
    <p:sldId id="266" r:id="rId13"/>
    <p:sldId id="267" r:id="rId14"/>
    <p:sldId id="268" r:id="rId15"/>
    <p:sldId id="269" r:id="rId16"/>
    <p:sldId id="270" r:id="rId17"/>
    <p:sldId id="271" r:id="rId18"/>
    <p:sldId id="279" r:id="rId19"/>
    <p:sldId id="280" r:id="rId20"/>
    <p:sldId id="281" r:id="rId21"/>
    <p:sldId id="282" r:id="rId22"/>
    <p:sldId id="272" r:id="rId23"/>
    <p:sldId id="273" r:id="rId24"/>
    <p:sldId id="274" r:id="rId25"/>
    <p:sldId id="275" r:id="rId26"/>
    <p:sldId id="276" r:id="rId27"/>
    <p:sldId id="277" r:id="rId28"/>
    <p:sldId id="278" r:id="rId29"/>
    <p:sldId id="28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51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EB718C-7700-484F-A570-49171B7112FA}" type="datetimeFigureOut">
              <a:rPr lang="en-US" smtClean="0"/>
              <a:t>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28681C-D4C6-43E8-A7BF-DD10F043D76D}" type="slidenum">
              <a:rPr lang="en-US" smtClean="0"/>
              <a:t>‹#›</a:t>
            </a:fld>
            <a:endParaRPr lang="en-US"/>
          </a:p>
        </p:txBody>
      </p:sp>
    </p:spTree>
    <p:extLst>
      <p:ext uri="{BB962C8B-B14F-4D97-AF65-F5344CB8AC3E}">
        <p14:creationId xmlns:p14="http://schemas.microsoft.com/office/powerpoint/2010/main" val="3650778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EB718C-7700-484F-A570-49171B7112FA}" type="datetimeFigureOut">
              <a:rPr lang="en-US" smtClean="0"/>
              <a:t>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28681C-D4C6-43E8-A7BF-DD10F043D76D}" type="slidenum">
              <a:rPr lang="en-US" smtClean="0"/>
              <a:t>‹#›</a:t>
            </a:fld>
            <a:endParaRPr lang="en-US"/>
          </a:p>
        </p:txBody>
      </p:sp>
    </p:spTree>
    <p:extLst>
      <p:ext uri="{BB962C8B-B14F-4D97-AF65-F5344CB8AC3E}">
        <p14:creationId xmlns:p14="http://schemas.microsoft.com/office/powerpoint/2010/main" val="871562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EB718C-7700-484F-A570-49171B7112FA}" type="datetimeFigureOut">
              <a:rPr lang="en-US" smtClean="0"/>
              <a:t>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28681C-D4C6-43E8-A7BF-DD10F043D76D}" type="slidenum">
              <a:rPr lang="en-US" smtClean="0"/>
              <a:t>‹#›</a:t>
            </a:fld>
            <a:endParaRPr lang="en-US"/>
          </a:p>
        </p:txBody>
      </p:sp>
    </p:spTree>
    <p:extLst>
      <p:ext uri="{BB962C8B-B14F-4D97-AF65-F5344CB8AC3E}">
        <p14:creationId xmlns:p14="http://schemas.microsoft.com/office/powerpoint/2010/main" val="2258921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EB718C-7700-484F-A570-49171B7112FA}" type="datetimeFigureOut">
              <a:rPr lang="en-US" smtClean="0"/>
              <a:t>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28681C-D4C6-43E8-A7BF-DD10F043D76D}" type="slidenum">
              <a:rPr lang="en-US" smtClean="0"/>
              <a:t>‹#›</a:t>
            </a:fld>
            <a:endParaRPr lang="en-US"/>
          </a:p>
        </p:txBody>
      </p:sp>
    </p:spTree>
    <p:extLst>
      <p:ext uri="{BB962C8B-B14F-4D97-AF65-F5344CB8AC3E}">
        <p14:creationId xmlns:p14="http://schemas.microsoft.com/office/powerpoint/2010/main" val="3894268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EB718C-7700-484F-A570-49171B7112FA}" type="datetimeFigureOut">
              <a:rPr lang="en-US" smtClean="0"/>
              <a:t>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28681C-D4C6-43E8-A7BF-DD10F043D76D}" type="slidenum">
              <a:rPr lang="en-US" smtClean="0"/>
              <a:t>‹#›</a:t>
            </a:fld>
            <a:endParaRPr lang="en-US"/>
          </a:p>
        </p:txBody>
      </p:sp>
    </p:spTree>
    <p:extLst>
      <p:ext uri="{BB962C8B-B14F-4D97-AF65-F5344CB8AC3E}">
        <p14:creationId xmlns:p14="http://schemas.microsoft.com/office/powerpoint/2010/main" val="2257389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EB718C-7700-484F-A570-49171B7112FA}" type="datetimeFigureOut">
              <a:rPr lang="en-US" smtClean="0"/>
              <a:t>2/19/2014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28681C-D4C6-43E8-A7BF-DD10F043D76D}" type="slidenum">
              <a:rPr lang="en-US" smtClean="0"/>
              <a:t>‹#›</a:t>
            </a:fld>
            <a:endParaRPr lang="en-US"/>
          </a:p>
        </p:txBody>
      </p:sp>
    </p:spTree>
    <p:extLst>
      <p:ext uri="{BB962C8B-B14F-4D97-AF65-F5344CB8AC3E}">
        <p14:creationId xmlns:p14="http://schemas.microsoft.com/office/powerpoint/2010/main" val="3986954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EB718C-7700-484F-A570-49171B7112FA}" type="datetimeFigureOut">
              <a:rPr lang="en-US" smtClean="0"/>
              <a:t>2/19/2014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28681C-D4C6-43E8-A7BF-DD10F043D76D}" type="slidenum">
              <a:rPr lang="en-US" smtClean="0"/>
              <a:t>‹#›</a:t>
            </a:fld>
            <a:endParaRPr lang="en-US"/>
          </a:p>
        </p:txBody>
      </p:sp>
    </p:spTree>
    <p:extLst>
      <p:ext uri="{BB962C8B-B14F-4D97-AF65-F5344CB8AC3E}">
        <p14:creationId xmlns:p14="http://schemas.microsoft.com/office/powerpoint/2010/main" val="2436094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EB718C-7700-484F-A570-49171B7112FA}" type="datetimeFigureOut">
              <a:rPr lang="en-US" smtClean="0"/>
              <a:t>2/19/2014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28681C-D4C6-43E8-A7BF-DD10F043D76D}" type="slidenum">
              <a:rPr lang="en-US" smtClean="0"/>
              <a:t>‹#›</a:t>
            </a:fld>
            <a:endParaRPr lang="en-US"/>
          </a:p>
        </p:txBody>
      </p:sp>
    </p:spTree>
    <p:extLst>
      <p:ext uri="{BB962C8B-B14F-4D97-AF65-F5344CB8AC3E}">
        <p14:creationId xmlns:p14="http://schemas.microsoft.com/office/powerpoint/2010/main" val="3735050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EB718C-7700-484F-A570-49171B7112FA}" type="datetimeFigureOut">
              <a:rPr lang="en-US" smtClean="0"/>
              <a:t>2/19/2014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28681C-D4C6-43E8-A7BF-DD10F043D76D}" type="slidenum">
              <a:rPr lang="en-US" smtClean="0"/>
              <a:t>‹#›</a:t>
            </a:fld>
            <a:endParaRPr lang="en-US"/>
          </a:p>
        </p:txBody>
      </p:sp>
    </p:spTree>
    <p:extLst>
      <p:ext uri="{BB962C8B-B14F-4D97-AF65-F5344CB8AC3E}">
        <p14:creationId xmlns:p14="http://schemas.microsoft.com/office/powerpoint/2010/main" val="3563930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EB718C-7700-484F-A570-49171B7112FA}" type="datetimeFigureOut">
              <a:rPr lang="en-US" smtClean="0"/>
              <a:t>2/19/2014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28681C-D4C6-43E8-A7BF-DD10F043D76D}" type="slidenum">
              <a:rPr lang="en-US" smtClean="0"/>
              <a:t>‹#›</a:t>
            </a:fld>
            <a:endParaRPr lang="en-US"/>
          </a:p>
        </p:txBody>
      </p:sp>
    </p:spTree>
    <p:extLst>
      <p:ext uri="{BB962C8B-B14F-4D97-AF65-F5344CB8AC3E}">
        <p14:creationId xmlns:p14="http://schemas.microsoft.com/office/powerpoint/2010/main" val="2864831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EB718C-7700-484F-A570-49171B7112FA}" type="datetimeFigureOut">
              <a:rPr lang="en-US" smtClean="0"/>
              <a:t>2/19/2014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28681C-D4C6-43E8-A7BF-DD10F043D76D}" type="slidenum">
              <a:rPr lang="en-US" smtClean="0"/>
              <a:t>‹#›</a:t>
            </a:fld>
            <a:endParaRPr lang="en-US"/>
          </a:p>
        </p:txBody>
      </p:sp>
    </p:spTree>
    <p:extLst>
      <p:ext uri="{BB962C8B-B14F-4D97-AF65-F5344CB8AC3E}">
        <p14:creationId xmlns:p14="http://schemas.microsoft.com/office/powerpoint/2010/main" val="3648059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EB718C-7700-484F-A570-49171B7112FA}" type="datetimeFigureOut">
              <a:rPr lang="en-US" smtClean="0"/>
              <a:t>2/19/2014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28681C-D4C6-43E8-A7BF-DD10F043D76D}" type="slidenum">
              <a:rPr lang="en-US" smtClean="0"/>
              <a:t>‹#›</a:t>
            </a:fld>
            <a:endParaRPr lang="en-US"/>
          </a:p>
        </p:txBody>
      </p:sp>
    </p:spTree>
    <p:extLst>
      <p:ext uri="{BB962C8B-B14F-4D97-AF65-F5344CB8AC3E}">
        <p14:creationId xmlns:p14="http://schemas.microsoft.com/office/powerpoint/2010/main" val="234714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http://voteview.com/images/Uncle_Toms_Cabin_Cover.jpg" TargetMode="Externa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http://voteview.com/images/Bully_Brooks_Attack_on_Sumner.jpg" TargetMode="External"/><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http://voteview.com/images/John_Brown.jpg" TargetMode="External"/><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The First Political Party System: 1829 - 1852</a:t>
            </a:r>
            <a:endParaRPr lang="en-US" dirty="0"/>
          </a:p>
        </p:txBody>
      </p:sp>
      <p:sp>
        <p:nvSpPr>
          <p:cNvPr id="3" name="Subtitle 2"/>
          <p:cNvSpPr>
            <a:spLocks noGrp="1"/>
          </p:cNvSpPr>
          <p:nvPr>
            <p:ph type="subTitle" idx="1"/>
          </p:nvPr>
        </p:nvSpPr>
        <p:spPr/>
        <p:txBody>
          <a:bodyPr/>
          <a:lstStyle/>
          <a:p>
            <a:r>
              <a:rPr lang="en-US" b="1" dirty="0">
                <a:solidFill>
                  <a:srgbClr val="FF0000"/>
                </a:solidFill>
              </a:rPr>
              <a:t>The Crisis Over the Extension of Slavery to the Territories</a:t>
            </a:r>
            <a:endParaRPr lang="en-US" dirty="0">
              <a:solidFill>
                <a:srgbClr val="FF0000"/>
              </a:solidFill>
            </a:endParaRPr>
          </a:p>
        </p:txBody>
      </p:sp>
    </p:spTree>
    <p:extLst>
      <p:ext uri="{BB962C8B-B14F-4D97-AF65-F5344CB8AC3E}">
        <p14:creationId xmlns:p14="http://schemas.microsoft.com/office/powerpoint/2010/main" val="4289034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4897" y="42582"/>
            <a:ext cx="9062161"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FF"/>
                </a:solidFill>
                <a:effectLst/>
                <a:latin typeface="Arial" pitchFamily="34" charset="0"/>
                <a:ea typeface="Times New Roman" pitchFamily="18" charset="0"/>
                <a:cs typeface="Times New Roman" pitchFamily="18" charset="0"/>
              </a:rPr>
              <a:t>The Publication of </a:t>
            </a:r>
            <a:r>
              <a:rPr kumimoji="0" lang="en-US" altLang="en-US" sz="1800" b="1" i="1" u="none" strike="noStrike" cap="none" normalizeH="0" baseline="0" dirty="0" smtClean="0">
                <a:ln>
                  <a:noFill/>
                </a:ln>
                <a:solidFill>
                  <a:srgbClr val="0000FF"/>
                </a:solidFill>
                <a:effectLst/>
                <a:latin typeface="Arial" pitchFamily="34" charset="0"/>
                <a:ea typeface="Times New Roman" pitchFamily="18" charset="0"/>
                <a:cs typeface="Times New Roman" pitchFamily="18" charset="0"/>
              </a:rPr>
              <a:t>Uncle Tom's Cabin</a:t>
            </a:r>
            <a:r>
              <a:rPr kumimoji="0" lang="en-US" altLang="en-US" sz="1800" b="1" i="0" u="none" strike="noStrike" cap="none" normalizeH="0" baseline="0" dirty="0" smtClean="0">
                <a:ln>
                  <a:noFill/>
                </a:ln>
                <a:solidFill>
                  <a:srgbClr val="0000FF"/>
                </a:solidFill>
                <a:effectLst/>
                <a:latin typeface="Arial" pitchFamily="34" charset="0"/>
                <a:ea typeface="Times New Roman" pitchFamily="18" charset="0"/>
                <a:cs typeface="Times New Roman" pitchFamily="18" charset="0"/>
              </a:rPr>
              <a:t> in 1852. Written by Harriet Beecher Stowe,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FF"/>
                </a:solidFill>
                <a:effectLst/>
                <a:latin typeface="Arial" pitchFamily="34" charset="0"/>
                <a:ea typeface="Times New Roman" pitchFamily="18" charset="0"/>
                <a:cs typeface="Times New Roman" pitchFamily="18" charset="0"/>
              </a:rPr>
              <a:t>it sold 300,000 copies during its first year of publication. It was turned into a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FF"/>
                </a:solidFill>
                <a:effectLst/>
                <a:latin typeface="Arial" pitchFamily="34" charset="0"/>
                <a:ea typeface="Times New Roman" pitchFamily="18" charset="0"/>
                <a:cs typeface="Times New Roman" pitchFamily="18" charset="0"/>
              </a:rPr>
              <a:t>stage play that was performed throughout the North. It helped fuel Northern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FF"/>
                </a:solidFill>
                <a:effectLst/>
                <a:latin typeface="Arial" pitchFamily="34" charset="0"/>
                <a:ea typeface="Times New Roman" pitchFamily="18" charset="0"/>
                <a:cs typeface="Times New Roman" pitchFamily="18" charset="0"/>
              </a:rPr>
              <a:t>Resistance to the Fugitive Slave Law.</a:t>
            </a:r>
            <a:br>
              <a:rPr kumimoji="0" lang="en-US" altLang="en-US" sz="1800" b="1" i="0" u="none" strike="noStrike" cap="none" normalizeH="0" baseline="0" dirty="0" smtClean="0">
                <a:ln>
                  <a:noFill/>
                </a:ln>
                <a:solidFill>
                  <a:srgbClr val="0000FF"/>
                </a:solidFill>
                <a:effectLst/>
                <a:latin typeface="Arial" pitchFamily="34" charset="0"/>
                <a:ea typeface="Times New Roman" pitchFamily="18" charset="0"/>
                <a:cs typeface="Times New Roman" pitchFamily="18" charset="0"/>
              </a:rPr>
            </a:b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49" name="Picture 1" descr="http://voteview.com/images/Uncle_Toms_Cabin_Cover.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794418" y="1519910"/>
            <a:ext cx="3409950" cy="5338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810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9144000" cy="4524315"/>
          </a:xfrm>
          <a:prstGeom prst="rect">
            <a:avLst/>
          </a:prstGeom>
        </p:spPr>
        <p:txBody>
          <a:bodyPr wrap="square">
            <a:spAutoFit/>
          </a:bodyPr>
          <a:lstStyle/>
          <a:p>
            <a:r>
              <a:rPr lang="en-US" sz="2400" b="1" dirty="0" smtClean="0">
                <a:effectLst/>
                <a:latin typeface="Courier New" panose="02070309020205020404" pitchFamily="49" charset="0"/>
                <a:ea typeface="Times New Roman"/>
                <a:cs typeface="Courier New" panose="02070309020205020404" pitchFamily="49" charset="0"/>
              </a:rPr>
              <a:t>Stephen A. Douglas and the Kansas-Nebraska Act of 30 May 1854. </a:t>
            </a:r>
          </a:p>
          <a:p>
            <a:endParaRPr lang="en-US" sz="2400" b="1" dirty="0">
              <a:solidFill>
                <a:srgbClr val="0000FF"/>
              </a:solidFill>
              <a:latin typeface="Courier New" panose="02070309020205020404" pitchFamily="49" charset="0"/>
              <a:ea typeface="Times New Roman"/>
              <a:cs typeface="Courier New" panose="02070309020205020404" pitchFamily="49" charset="0"/>
            </a:endParaRPr>
          </a:p>
          <a:p>
            <a:r>
              <a:rPr lang="en-US" sz="2400" b="1" dirty="0" smtClean="0">
                <a:solidFill>
                  <a:srgbClr val="0000FF"/>
                </a:solidFill>
                <a:effectLst/>
                <a:latin typeface="Courier New" panose="02070309020205020404" pitchFamily="49" charset="0"/>
                <a:ea typeface="Times New Roman"/>
                <a:cs typeface="Courier New" panose="02070309020205020404" pitchFamily="49" charset="0"/>
              </a:rPr>
              <a:t>The Kansas-Nebraska Act Repealed the Missouri Compromise of 1820 and declared </a:t>
            </a:r>
            <a:r>
              <a:rPr lang="en-US" sz="2400" b="1" dirty="0" smtClean="0">
                <a:solidFill>
                  <a:srgbClr val="FF00FF"/>
                </a:solidFill>
                <a:effectLst/>
                <a:latin typeface="Courier New" panose="02070309020205020404" pitchFamily="49" charset="0"/>
                <a:ea typeface="Times New Roman"/>
                <a:cs typeface="Courier New" panose="02070309020205020404" pitchFamily="49" charset="0"/>
              </a:rPr>
              <a:t>"that all questions pertaining to slavery in the territories, and in the new States to be formed there from, are to be left to the people residing therein, through their appropriate representatives."</a:t>
            </a:r>
            <a:r>
              <a:rPr lang="en-US" sz="2400" b="1" dirty="0" smtClean="0">
                <a:solidFill>
                  <a:srgbClr val="0000FF"/>
                </a:solidFill>
                <a:effectLst/>
                <a:latin typeface="Courier New" panose="02070309020205020404" pitchFamily="49" charset="0"/>
                <a:ea typeface="Times New Roman"/>
                <a:cs typeface="Courier New" panose="02070309020205020404" pitchFamily="49" charset="0"/>
              </a:rPr>
              <a:t> It organized the Kansas and Nebraska Territories.</a:t>
            </a:r>
            <a:br>
              <a:rPr lang="en-US" sz="2400" b="1" dirty="0" smtClean="0">
                <a:solidFill>
                  <a:srgbClr val="0000FF"/>
                </a:solidFill>
                <a:effectLst/>
                <a:latin typeface="Courier New" panose="02070309020205020404" pitchFamily="49" charset="0"/>
                <a:ea typeface="Times New Roman"/>
                <a:cs typeface="Courier New" panose="02070309020205020404" pitchFamily="49" charset="0"/>
              </a:rPr>
            </a:br>
            <a:endParaRPr lang="en-US" sz="2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829016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947737"/>
            <a:ext cx="4229100" cy="5860003"/>
          </a:xfrm>
          <a:prstGeom prst="rect">
            <a:avLst/>
          </a:prstGeom>
        </p:spPr>
      </p:pic>
      <p:sp>
        <p:nvSpPr>
          <p:cNvPr id="9" name="TextBox 8"/>
          <p:cNvSpPr txBox="1"/>
          <p:nvPr/>
        </p:nvSpPr>
        <p:spPr>
          <a:xfrm>
            <a:off x="0" y="301406"/>
            <a:ext cx="9144000" cy="830997"/>
          </a:xfrm>
          <a:prstGeom prst="rect">
            <a:avLst/>
          </a:prstGeom>
          <a:noFill/>
        </p:spPr>
        <p:txBody>
          <a:bodyPr wrap="square" rtlCol="0">
            <a:spAutoFit/>
          </a:bodyPr>
          <a:lstStyle/>
          <a:p>
            <a:r>
              <a:rPr lang="en-US" sz="2400" b="1" dirty="0">
                <a:latin typeface="Courier New" panose="02070309020205020404" pitchFamily="49" charset="0"/>
                <a:cs typeface="Courier New" panose="02070309020205020404" pitchFamily="49" charset="0"/>
              </a:rPr>
              <a:t>Stephen A. </a:t>
            </a:r>
            <a:r>
              <a:rPr lang="en-US" sz="2400" b="1" dirty="0" smtClean="0">
                <a:latin typeface="Courier New" panose="02070309020205020404" pitchFamily="49" charset="0"/>
                <a:cs typeface="Courier New" panose="02070309020205020404" pitchFamily="49" charset="0"/>
              </a:rPr>
              <a:t>Douglas, 23 April 1813 – 3 June 1861 </a:t>
            </a:r>
            <a:r>
              <a:rPr lang="en-US" sz="2400" b="1" dirty="0">
                <a:latin typeface="Courier New" panose="02070309020205020404" pitchFamily="49" charset="0"/>
                <a:cs typeface="Courier New" panose="02070309020205020404" pitchFamily="49" charset="0"/>
              </a:rPr>
              <a:t/>
            </a:r>
            <a:br>
              <a:rPr lang="en-US" sz="2400" b="1" dirty="0">
                <a:latin typeface="Courier New" panose="02070309020205020404" pitchFamily="49" charset="0"/>
                <a:cs typeface="Courier New" panose="02070309020205020404" pitchFamily="49" charset="0"/>
              </a:rPr>
            </a:br>
            <a:endParaRPr lang="en-US" sz="24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250938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8" y="304800"/>
            <a:ext cx="9133741" cy="6255426"/>
          </a:xfrm>
          <a:prstGeom prst="rect">
            <a:avLst/>
          </a:prstGeom>
        </p:spPr>
      </p:pic>
    </p:spTree>
    <p:extLst>
      <p:ext uri="{BB962C8B-B14F-4D97-AF65-F5344CB8AC3E}">
        <p14:creationId xmlns:p14="http://schemas.microsoft.com/office/powerpoint/2010/main" val="2920037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7625" y="205770"/>
            <a:ext cx="909637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FF0000"/>
                </a:solidFill>
                <a:effectLst/>
                <a:latin typeface="Courier New" panose="02070309020205020404" pitchFamily="49" charset="0"/>
                <a:ea typeface="Calibri" pitchFamily="34" charset="0"/>
                <a:cs typeface="Courier New" panose="02070309020205020404" pitchFamily="49" charset="0"/>
              </a:rPr>
              <a:t>Preston (Bully) Brooks</a:t>
            </a:r>
            <a:r>
              <a:rPr kumimoji="0" lang="en-US" altLang="en-US" sz="2400" b="1" i="0" u="none" strike="noStrike" cap="none" normalizeH="0" baseline="0" dirty="0" smtClean="0">
                <a:ln>
                  <a:noFill/>
                </a:ln>
                <a:solidFill>
                  <a:srgbClr val="0000FF"/>
                </a:solidFill>
                <a:effectLst/>
                <a:latin typeface="Courier New" panose="02070309020205020404" pitchFamily="49" charset="0"/>
                <a:ea typeface="Calibri" pitchFamily="34" charset="0"/>
                <a:cs typeface="Courier New" panose="02070309020205020404" pitchFamily="49" charset="0"/>
              </a:rPr>
              <a:t>' Attack on Charles Sumner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0000FF"/>
                </a:solidFill>
                <a:effectLst/>
                <a:latin typeface="Courier New" panose="02070309020205020404" pitchFamily="49" charset="0"/>
                <a:ea typeface="Calibri" pitchFamily="34" charset="0"/>
                <a:cs typeface="Courier New" panose="02070309020205020404" pitchFamily="49" charset="0"/>
              </a:rPr>
              <a:t>on the Senate Floor on 21 May 1856 after Sumner's two day speech "The Crime Against Kansas."</a:t>
            </a:r>
            <a:endParaRPr kumimoji="0" lang="en-US" altLang="en-US" sz="2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p:txBody>
      </p:sp>
      <p:pic>
        <p:nvPicPr>
          <p:cNvPr id="3073" name="Picture 1" descr="http://voteview.com/images/Bully_Brooks_Attack_on_Sumner.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62000" y="1775430"/>
            <a:ext cx="7665962" cy="4944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848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0874" y="381000"/>
            <a:ext cx="4302252" cy="5884164"/>
          </a:xfrm>
          <a:prstGeom prst="rect">
            <a:avLst/>
          </a:prstGeom>
        </p:spPr>
      </p:pic>
      <p:sp>
        <p:nvSpPr>
          <p:cNvPr id="3" name="TextBox 2"/>
          <p:cNvSpPr txBox="1"/>
          <p:nvPr/>
        </p:nvSpPr>
        <p:spPr>
          <a:xfrm>
            <a:off x="1679739" y="6371082"/>
            <a:ext cx="5330661" cy="400110"/>
          </a:xfrm>
          <a:prstGeom prst="rect">
            <a:avLst/>
          </a:prstGeom>
          <a:noFill/>
        </p:spPr>
        <p:txBody>
          <a:bodyPr wrap="square" rtlCol="0">
            <a:spAutoFit/>
          </a:bodyPr>
          <a:lstStyle/>
          <a:p>
            <a:pPr algn="ctr"/>
            <a:r>
              <a:rPr lang="en-US" sz="2000" dirty="0" smtClean="0">
                <a:solidFill>
                  <a:srgbClr val="FF0000"/>
                </a:solidFill>
              </a:rPr>
              <a:t>5 August 1819 – 27 January 1857</a:t>
            </a:r>
            <a:endParaRPr lang="en-US" sz="2000" dirty="0">
              <a:solidFill>
                <a:srgbClr val="FF0000"/>
              </a:solidFill>
            </a:endParaRPr>
          </a:p>
        </p:txBody>
      </p:sp>
    </p:spTree>
    <p:extLst>
      <p:ext uri="{BB962C8B-B14F-4D97-AF65-F5344CB8AC3E}">
        <p14:creationId xmlns:p14="http://schemas.microsoft.com/office/powerpoint/2010/main" val="1667221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688312"/>
            <a:ext cx="4362450" cy="6200775"/>
          </a:xfrm>
          <a:prstGeom prst="rect">
            <a:avLst/>
          </a:prstGeom>
        </p:spPr>
      </p:pic>
      <p:sp>
        <p:nvSpPr>
          <p:cNvPr id="3" name="TextBox 2"/>
          <p:cNvSpPr txBox="1"/>
          <p:nvPr/>
        </p:nvSpPr>
        <p:spPr>
          <a:xfrm>
            <a:off x="838200" y="304800"/>
            <a:ext cx="6324600" cy="400110"/>
          </a:xfrm>
          <a:prstGeom prst="rect">
            <a:avLst/>
          </a:prstGeom>
          <a:noFill/>
        </p:spPr>
        <p:txBody>
          <a:bodyPr wrap="square" rtlCol="0">
            <a:spAutoFit/>
          </a:bodyPr>
          <a:lstStyle/>
          <a:p>
            <a:pPr algn="ctr"/>
            <a:r>
              <a:rPr lang="en-US" sz="2000" b="1" dirty="0" smtClean="0">
                <a:solidFill>
                  <a:srgbClr val="FF0000"/>
                </a:solidFill>
              </a:rPr>
              <a:t>Charles Sumner, 6 January 1811 – 11 March 1874</a:t>
            </a:r>
            <a:endParaRPr lang="en-US" sz="2000" b="1" dirty="0">
              <a:solidFill>
                <a:srgbClr val="FF0000"/>
              </a:solidFill>
            </a:endParaRPr>
          </a:p>
        </p:txBody>
      </p:sp>
    </p:spTree>
    <p:extLst>
      <p:ext uri="{BB962C8B-B14F-4D97-AF65-F5344CB8AC3E}">
        <p14:creationId xmlns:p14="http://schemas.microsoft.com/office/powerpoint/2010/main" val="4265484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688" y="0"/>
            <a:ext cx="8896623" cy="6858000"/>
          </a:xfrm>
          <a:prstGeom prst="rect">
            <a:avLst/>
          </a:prstGeom>
        </p:spPr>
      </p:pic>
    </p:spTree>
    <p:extLst>
      <p:ext uri="{BB962C8B-B14F-4D97-AF65-F5344CB8AC3E}">
        <p14:creationId xmlns:p14="http://schemas.microsoft.com/office/powerpoint/2010/main" val="3987320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2200" y="582664"/>
            <a:ext cx="4871960" cy="6275336"/>
          </a:xfrm>
          <a:prstGeom prst="rect">
            <a:avLst/>
          </a:prstGeom>
        </p:spPr>
      </p:pic>
      <p:sp>
        <p:nvSpPr>
          <p:cNvPr id="3" name="TextBox 2"/>
          <p:cNvSpPr txBox="1"/>
          <p:nvPr/>
        </p:nvSpPr>
        <p:spPr>
          <a:xfrm>
            <a:off x="0" y="228600"/>
            <a:ext cx="9144000" cy="400110"/>
          </a:xfrm>
          <a:prstGeom prst="rect">
            <a:avLst/>
          </a:prstGeom>
          <a:noFill/>
        </p:spPr>
        <p:txBody>
          <a:bodyPr wrap="square" rtlCol="0">
            <a:spAutoFit/>
          </a:bodyPr>
          <a:lstStyle/>
          <a:p>
            <a:pPr algn="ctr"/>
            <a:r>
              <a:rPr lang="en-US" sz="2000" b="1" dirty="0" smtClean="0">
                <a:solidFill>
                  <a:srgbClr val="FF0000"/>
                </a:solidFill>
                <a:latin typeface="Courier New" panose="02070309020205020404" pitchFamily="49" charset="0"/>
                <a:cs typeface="Courier New" panose="02070309020205020404" pitchFamily="49" charset="0"/>
              </a:rPr>
              <a:t>Dred Scott, c. 1795 – 17 September 1858</a:t>
            </a:r>
            <a:endParaRPr lang="en-US" sz="2000" b="1" dirty="0">
              <a:solidFill>
                <a:srgbClr val="FF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96979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9424"/>
            <a:ext cx="8311423" cy="6821897"/>
          </a:xfrm>
          <a:prstGeom prst="rect">
            <a:avLst/>
          </a:prstGeom>
        </p:spPr>
      </p:pic>
    </p:spTree>
    <p:extLst>
      <p:ext uri="{BB962C8B-B14F-4D97-AF65-F5344CB8AC3E}">
        <p14:creationId xmlns:p14="http://schemas.microsoft.com/office/powerpoint/2010/main" val="235650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 y="152400"/>
            <a:ext cx="9144904" cy="6553200"/>
          </a:xfrm>
          <a:prstGeom prst="rect">
            <a:avLst/>
          </a:prstGeom>
        </p:spPr>
      </p:pic>
    </p:spTree>
    <p:extLst>
      <p:ext uri="{BB962C8B-B14F-4D97-AF65-F5344CB8AC3E}">
        <p14:creationId xmlns:p14="http://schemas.microsoft.com/office/powerpoint/2010/main" val="73973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535" y="1485899"/>
            <a:ext cx="7717865" cy="5167761"/>
          </a:xfrm>
          <a:prstGeom prst="rect">
            <a:avLst/>
          </a:prstGeom>
        </p:spPr>
      </p:pic>
      <p:sp>
        <p:nvSpPr>
          <p:cNvPr id="3" name="TextBox 2"/>
          <p:cNvSpPr txBox="1"/>
          <p:nvPr/>
        </p:nvSpPr>
        <p:spPr>
          <a:xfrm>
            <a:off x="1" y="609600"/>
            <a:ext cx="9144000" cy="400110"/>
          </a:xfrm>
          <a:prstGeom prst="rect">
            <a:avLst/>
          </a:prstGeom>
          <a:noFill/>
        </p:spPr>
        <p:txBody>
          <a:bodyPr wrap="square" rtlCol="0">
            <a:spAutoFit/>
          </a:bodyPr>
          <a:lstStyle/>
          <a:p>
            <a:pPr algn="ctr"/>
            <a:r>
              <a:rPr lang="en-US" sz="2000" b="1" dirty="0" smtClean="0">
                <a:solidFill>
                  <a:srgbClr val="FF0000"/>
                </a:solidFill>
                <a:latin typeface="Courier New" panose="02070309020205020404" pitchFamily="49" charset="0"/>
                <a:cs typeface="Courier New" panose="02070309020205020404" pitchFamily="49" charset="0"/>
              </a:rPr>
              <a:t>SS Central America, sunk in a hurricane, 12 September 1857</a:t>
            </a:r>
            <a:endParaRPr lang="en-US" sz="2000" b="1" dirty="0">
              <a:solidFill>
                <a:srgbClr val="FF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781977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104900"/>
            <a:ext cx="6096000" cy="4648200"/>
          </a:xfrm>
          <a:prstGeom prst="rect">
            <a:avLst/>
          </a:prstGeom>
        </p:spPr>
      </p:pic>
      <p:sp>
        <p:nvSpPr>
          <p:cNvPr id="3" name="TextBox 2"/>
          <p:cNvSpPr txBox="1"/>
          <p:nvPr/>
        </p:nvSpPr>
        <p:spPr>
          <a:xfrm>
            <a:off x="0" y="533400"/>
            <a:ext cx="9144000" cy="400110"/>
          </a:xfrm>
          <a:prstGeom prst="rect">
            <a:avLst/>
          </a:prstGeom>
          <a:noFill/>
        </p:spPr>
        <p:txBody>
          <a:bodyPr wrap="square" rtlCol="0">
            <a:spAutoFit/>
          </a:bodyPr>
          <a:lstStyle/>
          <a:p>
            <a:pPr algn="ctr"/>
            <a:r>
              <a:rPr lang="en-US" sz="2000" b="1" dirty="0" smtClean="0">
                <a:solidFill>
                  <a:srgbClr val="FF0000"/>
                </a:solidFill>
                <a:latin typeface="Courier New" panose="02070309020205020404" pitchFamily="49" charset="0"/>
                <a:cs typeface="Courier New" panose="02070309020205020404" pitchFamily="49" charset="0"/>
              </a:rPr>
              <a:t>Some of the Gold recovered from the wreck in 1987</a:t>
            </a:r>
            <a:endParaRPr lang="en-US" sz="2000" b="1" dirty="0">
              <a:solidFill>
                <a:srgbClr val="FF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742791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707036" y="75456"/>
            <a:ext cx="7558479"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FF0000"/>
                </a:solidFill>
                <a:effectLst/>
                <a:latin typeface="Courier New" panose="02070309020205020404" pitchFamily="49" charset="0"/>
                <a:ea typeface="Calibri" pitchFamily="34" charset="0"/>
                <a:cs typeface="Courier New" panose="02070309020205020404" pitchFamily="49" charset="0"/>
              </a:rPr>
              <a:t>John Brown, 9 May 1800 - 2 December 1859</a:t>
            </a:r>
            <a:r>
              <a:rPr kumimoji="0" lang="en-US" altLang="en-US" sz="1400" b="1" i="0" u="none" strike="noStrike" cap="none" normalizeH="0" baseline="0" dirty="0" smtClean="0">
                <a:ln>
                  <a:noFill/>
                </a:ln>
                <a:solidFill>
                  <a:srgbClr val="0000FF"/>
                </a:solidFill>
                <a:effectLst/>
                <a:latin typeface="Arial" pitchFamily="34" charset="0"/>
                <a:ea typeface="Calibri" pitchFamily="34" charset="0"/>
                <a:cs typeface="Arial" pitchFamily="34" charset="0"/>
              </a:rPr>
              <a:t/>
            </a:r>
            <a:br>
              <a:rPr kumimoji="0" lang="en-US" altLang="en-US" sz="1400" b="1" i="0" u="none" strike="noStrike" cap="none" normalizeH="0" baseline="0" dirty="0" smtClean="0">
                <a:ln>
                  <a:noFill/>
                </a:ln>
                <a:solidFill>
                  <a:srgbClr val="0000FF"/>
                </a:solidFill>
                <a:effectLst/>
                <a:latin typeface="Arial" pitchFamily="34" charset="0"/>
                <a:ea typeface="Calibri" pitchFamily="34" charset="0"/>
                <a:cs typeface="Arial" pitchFamily="34" charset="0"/>
              </a:rPr>
            </a:b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097" name="Picture 1" descr="http://voteview.com/images/John_Brown.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455296" y="838199"/>
            <a:ext cx="3869304" cy="594297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5343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FF"/>
                </a:solidFill>
                <a:effectLst/>
                <a:latin typeface="Arial" pitchFamily="34" charset="0"/>
                <a:ea typeface="Calibri" pitchFamily="34" charset="0"/>
                <a:cs typeface="Arial" pitchFamily="34" charset="0"/>
              </a:rPr>
              <a:t/>
            </a:r>
            <a:br>
              <a:rPr kumimoji="0" lang="en-US" altLang="en-US" sz="1800" b="1" i="0" u="none" strike="noStrike" cap="none" normalizeH="0" baseline="0" smtClean="0">
                <a:ln>
                  <a:noFill/>
                </a:ln>
                <a:solidFill>
                  <a:srgbClr val="0000FF"/>
                </a:solidFill>
                <a:effectLst/>
                <a:latin typeface="Arial" pitchFamily="34" charset="0"/>
                <a:ea typeface="Calibri" pitchFamily="34" charset="0"/>
                <a:cs typeface="Arial" pitchFamily="34" charset="0"/>
              </a:rPr>
            </a:br>
            <a:r>
              <a:rPr kumimoji="0" lang="en-US" altLang="en-US" sz="1800" b="1" i="0" u="none" strike="noStrike" cap="none" normalizeH="0" baseline="0" smtClean="0">
                <a:ln>
                  <a:noFill/>
                </a:ln>
                <a:solidFill>
                  <a:srgbClr val="0000FF"/>
                </a:solidFill>
                <a:effectLst/>
                <a:latin typeface="Arial" pitchFamily="34" charset="0"/>
                <a:ea typeface="Calibri" pitchFamily="34" charset="0"/>
                <a:cs typeface="Arial" pitchFamily="34" charset="0"/>
              </a:rPr>
              <a:t/>
            </a:r>
            <a:br>
              <a:rPr kumimoji="0" lang="en-US" altLang="en-US" sz="1800" b="1" i="0" u="none" strike="noStrike" cap="none" normalizeH="0" baseline="0" smtClean="0">
                <a:ln>
                  <a:noFill/>
                </a:ln>
                <a:solidFill>
                  <a:srgbClr val="0000FF"/>
                </a:solidFill>
                <a:effectLst/>
                <a:latin typeface="Arial" pitchFamily="34" charset="0"/>
                <a:ea typeface="Calibri" pitchFamily="34" charset="0"/>
                <a:cs typeface="Arial" pitchFamily="34"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4635044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4" y="228600"/>
            <a:ext cx="9144000" cy="5909310"/>
          </a:xfrm>
          <a:prstGeom prst="rect">
            <a:avLst/>
          </a:prstGeom>
        </p:spPr>
        <p:txBody>
          <a:bodyPr wrap="square">
            <a:spAutoFit/>
          </a:bodyPr>
          <a:lstStyle/>
          <a:p>
            <a:pPr>
              <a:lnSpc>
                <a:spcPct val="200000"/>
              </a:lnSpc>
              <a:spcAft>
                <a:spcPts val="1000"/>
              </a:spcAft>
            </a:pPr>
            <a:r>
              <a:rPr lang="en-US" sz="2400" b="1" dirty="0" smtClean="0">
                <a:solidFill>
                  <a:srgbClr val="000000"/>
                </a:solidFill>
                <a:effectLst/>
                <a:latin typeface="Courier New" panose="02070309020205020404" pitchFamily="49" charset="0"/>
                <a:ea typeface="Calibri"/>
                <a:cs typeface="Courier New" panose="02070309020205020404" pitchFamily="49" charset="0"/>
              </a:rPr>
              <a:t>"Now, if it is deemed necessary that I should forfeit my life for the furtherance of the ends of justice, and mingle my blood further with the blood of my children and with the blood of millions in this slave country whose rights are disregarded by wicked, cruel, and unjust enactments, I say, let it be done." (Speech from scaffold, 2 December 1859)</a:t>
            </a:r>
            <a:endParaRPr lang="en-US" sz="2400" dirty="0">
              <a:latin typeface="Courier New" panose="02070309020205020404" pitchFamily="49" charset="0"/>
              <a:ea typeface="Calibri"/>
              <a:cs typeface="Courier New" panose="02070309020205020404" pitchFamily="49" charset="0"/>
            </a:endParaRPr>
          </a:p>
        </p:txBody>
      </p:sp>
    </p:spTree>
    <p:extLst>
      <p:ext uri="{BB962C8B-B14F-4D97-AF65-F5344CB8AC3E}">
        <p14:creationId xmlns:p14="http://schemas.microsoft.com/office/powerpoint/2010/main" val="2331560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1879"/>
            <a:ext cx="9220201" cy="6064360"/>
          </a:xfrm>
          <a:prstGeom prst="rect">
            <a:avLst/>
          </a:prstGeom>
        </p:spPr>
      </p:pic>
    </p:spTree>
    <p:extLst>
      <p:ext uri="{BB962C8B-B14F-4D97-AF65-F5344CB8AC3E}">
        <p14:creationId xmlns:p14="http://schemas.microsoft.com/office/powerpoint/2010/main" val="38265688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71541"/>
            <a:ext cx="9144000" cy="1862048"/>
          </a:xfrm>
          <a:prstGeom prst="rect">
            <a:avLst/>
          </a:prstGeom>
        </p:spPr>
        <p:txBody>
          <a:bodyPr wrap="square">
            <a:spAutoFit/>
          </a:bodyPr>
          <a:lstStyle/>
          <a:p>
            <a:pPr marL="285750" marR="0">
              <a:lnSpc>
                <a:spcPct val="115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b="1" dirty="0" smtClean="0">
                <a:solidFill>
                  <a:srgbClr val="0000FF"/>
                </a:solidFill>
                <a:effectLst/>
                <a:latin typeface="Courier New"/>
                <a:ea typeface="Times New Roman"/>
                <a:cs typeface="Times New Roman"/>
              </a:rPr>
              <a:t>Douglas       12  1,004,042  21.47%  Northern Democrat</a:t>
            </a:r>
            <a:endParaRPr lang="en-US" sz="2000" dirty="0">
              <a:solidFill>
                <a:srgbClr val="0000FF"/>
              </a:solidFill>
              <a:ea typeface="Calibri"/>
              <a:cs typeface="Times New Roman"/>
            </a:endParaRPr>
          </a:p>
          <a:p>
            <a:pPr marL="285750" marR="0">
              <a:lnSpc>
                <a:spcPct val="115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b="1" dirty="0" smtClean="0">
                <a:solidFill>
                  <a:srgbClr val="0000FF"/>
                </a:solidFill>
                <a:effectLst/>
                <a:latin typeface="Courier New"/>
                <a:ea typeface="Times New Roman"/>
                <a:cs typeface="Times New Roman"/>
              </a:rPr>
              <a:t>Lincoln      180  1,855,276  39.67%  Republican</a:t>
            </a:r>
            <a:endParaRPr lang="en-US" sz="2000" dirty="0">
              <a:solidFill>
                <a:srgbClr val="0000FF"/>
              </a:solidFill>
              <a:ea typeface="Calibri"/>
              <a:cs typeface="Times New Roman"/>
            </a:endParaRPr>
          </a:p>
          <a:p>
            <a:pPr marL="285750" marR="0">
              <a:lnSpc>
                <a:spcPct val="115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b="1" dirty="0" smtClean="0">
                <a:solidFill>
                  <a:srgbClr val="0000FF"/>
                </a:solidFill>
                <a:effectLst/>
                <a:latin typeface="Courier New"/>
                <a:ea typeface="Times New Roman"/>
                <a:cs typeface="Times New Roman"/>
              </a:rPr>
              <a:t>Breckinridge  72    672,601  14.38%  Southern Democrat</a:t>
            </a:r>
            <a:endParaRPr lang="en-US" sz="2000" dirty="0">
              <a:solidFill>
                <a:srgbClr val="0000FF"/>
              </a:solidFill>
              <a:ea typeface="Calibri"/>
              <a:cs typeface="Times New Roman"/>
            </a:endParaRPr>
          </a:p>
          <a:p>
            <a:pPr marL="285750" marR="0">
              <a:lnSpc>
                <a:spcPct val="115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b="1" dirty="0" smtClean="0">
                <a:solidFill>
                  <a:srgbClr val="0000FF"/>
                </a:solidFill>
                <a:effectLst/>
                <a:latin typeface="Courier New"/>
                <a:ea typeface="Times New Roman"/>
                <a:cs typeface="Times New Roman"/>
              </a:rPr>
              <a:t>Bell          39    590,980  12.64%  Unionist</a:t>
            </a:r>
            <a:endParaRPr lang="en-US" sz="2000" dirty="0">
              <a:solidFill>
                <a:srgbClr val="0000FF"/>
              </a:solidFill>
              <a:ea typeface="Calibri"/>
              <a:cs typeface="Times New Roman"/>
            </a:endParaRPr>
          </a:p>
          <a:p>
            <a:pPr marL="285750" marR="0">
              <a:lnSpc>
                <a:spcPct val="115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b="1" dirty="0" smtClean="0">
                <a:solidFill>
                  <a:srgbClr val="0000FF"/>
                </a:solidFill>
                <a:effectLst/>
                <a:latin typeface="Courier New"/>
                <a:ea typeface="Times New Roman"/>
                <a:cs typeface="Times New Roman"/>
              </a:rPr>
              <a:t>(Fusion)       0    553,570  11.84%  Misc. Fusion Tick.</a:t>
            </a:r>
            <a:endParaRPr lang="en-US" sz="2000" dirty="0">
              <a:solidFill>
                <a:srgbClr val="0000FF"/>
              </a:solidFill>
            </a:endParaRPr>
          </a:p>
        </p:txBody>
      </p:sp>
    </p:spTree>
    <p:extLst>
      <p:ext uri="{BB962C8B-B14F-4D97-AF65-F5344CB8AC3E}">
        <p14:creationId xmlns:p14="http://schemas.microsoft.com/office/powerpoint/2010/main" val="1629695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7545"/>
            <a:ext cx="8001000" cy="6872467"/>
          </a:xfrm>
          <a:prstGeom prst="rect">
            <a:avLst/>
          </a:prstGeom>
        </p:spPr>
      </p:pic>
    </p:spTree>
    <p:extLst>
      <p:ext uri="{BB962C8B-B14F-4D97-AF65-F5344CB8AC3E}">
        <p14:creationId xmlns:p14="http://schemas.microsoft.com/office/powerpoint/2010/main" val="3163546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65" y="0"/>
            <a:ext cx="9078035" cy="6447651"/>
          </a:xfrm>
          <a:prstGeom prst="rect">
            <a:avLst/>
          </a:prstGeom>
        </p:spPr>
      </p:pic>
    </p:spTree>
    <p:extLst>
      <p:ext uri="{BB962C8B-B14F-4D97-AF65-F5344CB8AC3E}">
        <p14:creationId xmlns:p14="http://schemas.microsoft.com/office/powerpoint/2010/main" val="42179386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9739"/>
            <a:ext cx="9144000" cy="6170019"/>
          </a:xfrm>
          <a:prstGeom prst="rect">
            <a:avLst/>
          </a:prstGeom>
        </p:spPr>
      </p:pic>
    </p:spTree>
    <p:extLst>
      <p:ext uri="{BB962C8B-B14F-4D97-AF65-F5344CB8AC3E}">
        <p14:creationId xmlns:p14="http://schemas.microsoft.com/office/powerpoint/2010/main" val="15485934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985292"/>
            <a:ext cx="9144000" cy="4811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6187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30535"/>
            <a:ext cx="6220825" cy="6888535"/>
          </a:xfrm>
          <a:prstGeom prst="rect">
            <a:avLst/>
          </a:prstGeom>
        </p:spPr>
      </p:pic>
    </p:spTree>
    <p:extLst>
      <p:ext uri="{BB962C8B-B14F-4D97-AF65-F5344CB8AC3E}">
        <p14:creationId xmlns:p14="http://schemas.microsoft.com/office/powerpoint/2010/main" val="2527022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1" y="1378084"/>
            <a:ext cx="6172200" cy="5537470"/>
          </a:xfrm>
          <a:prstGeom prst="rect">
            <a:avLst/>
          </a:prstGeom>
        </p:spPr>
      </p:pic>
      <p:sp>
        <p:nvSpPr>
          <p:cNvPr id="3" name="Title 2"/>
          <p:cNvSpPr>
            <a:spLocks noGrp="1"/>
          </p:cNvSpPr>
          <p:nvPr>
            <p:ph type="title"/>
          </p:nvPr>
        </p:nvSpPr>
        <p:spPr/>
        <p:txBody>
          <a:bodyPr>
            <a:normAutofit/>
          </a:bodyPr>
          <a:lstStyle/>
          <a:p>
            <a:r>
              <a:rPr lang="en-US" sz="2400" b="1" dirty="0">
                <a:solidFill>
                  <a:srgbClr val="FF0000"/>
                </a:solidFill>
                <a:latin typeface="Courier New" panose="02070309020205020404" pitchFamily="49" charset="0"/>
                <a:cs typeface="Courier New" panose="02070309020205020404" pitchFamily="49" charset="0"/>
              </a:rPr>
              <a:t>The War with Mexico -- 13 May 1846 to 13 January 1847</a:t>
            </a:r>
            <a:endParaRPr lang="en-US" sz="2400" dirty="0">
              <a:solidFill>
                <a:srgbClr val="FF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080703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943" y="0"/>
            <a:ext cx="7446113" cy="6858000"/>
          </a:xfrm>
          <a:prstGeom prst="rect">
            <a:avLst/>
          </a:prstGeom>
        </p:spPr>
      </p:pic>
    </p:spTree>
    <p:extLst>
      <p:ext uri="{BB962C8B-B14F-4D97-AF65-F5344CB8AC3E}">
        <p14:creationId xmlns:p14="http://schemas.microsoft.com/office/powerpoint/2010/main" val="1221130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70" y="228600"/>
            <a:ext cx="9144000" cy="5170646"/>
          </a:xfrm>
          <a:prstGeom prst="rect">
            <a:avLst/>
          </a:prstGeom>
        </p:spPr>
        <p:txBody>
          <a:bodyPr wrap="square">
            <a:spAutoFit/>
          </a:bodyPr>
          <a:lstStyle/>
          <a:p>
            <a:pPr>
              <a:lnSpc>
                <a:spcPct val="200000"/>
              </a:lnSpc>
            </a:pPr>
            <a:r>
              <a:rPr lang="en-US" sz="2400" b="1" dirty="0" smtClean="0">
                <a:solidFill>
                  <a:srgbClr val="FF0000"/>
                </a:solidFill>
                <a:effectLst/>
                <a:latin typeface="Courier New" panose="02070309020205020404" pitchFamily="49" charset="0"/>
                <a:ea typeface="Times New Roman"/>
                <a:cs typeface="Courier New" panose="02070309020205020404" pitchFamily="49" charset="0"/>
              </a:rPr>
              <a:t>The Compromise of 1850 </a:t>
            </a:r>
            <a:r>
              <a:rPr lang="en-US" sz="2400" b="1" dirty="0" smtClean="0">
                <a:effectLst/>
                <a:latin typeface="Courier New" panose="02070309020205020404" pitchFamily="49" charset="0"/>
                <a:ea typeface="Times New Roman"/>
                <a:cs typeface="Courier New" panose="02070309020205020404" pitchFamily="49" charset="0"/>
              </a:rPr>
              <a:t>– Passed by a Coalition of </a:t>
            </a:r>
            <a:r>
              <a:rPr lang="en-US" sz="2400" b="1" dirty="0" smtClean="0">
                <a:solidFill>
                  <a:srgbClr val="FF00FF"/>
                </a:solidFill>
                <a:effectLst/>
                <a:latin typeface="Courier New" panose="02070309020205020404" pitchFamily="49" charset="0"/>
                <a:ea typeface="Times New Roman"/>
                <a:cs typeface="Courier New" panose="02070309020205020404" pitchFamily="49" charset="0"/>
              </a:rPr>
              <a:t>Northern and Southern Democrats + Southern Whigs</a:t>
            </a:r>
            <a:r>
              <a:rPr lang="en-US" sz="2400" b="1" dirty="0" smtClean="0">
                <a:effectLst/>
                <a:latin typeface="Courier New" panose="02070309020205020404" pitchFamily="49" charset="0"/>
                <a:ea typeface="Times New Roman"/>
                <a:cs typeface="Courier New" panose="02070309020205020404" pitchFamily="49" charset="0"/>
              </a:rPr>
              <a:t>.  Northern Whigs either opposed or abstained in the voting.  </a:t>
            </a:r>
            <a:r>
              <a:rPr lang="en-US" sz="2400" b="1" dirty="0" smtClean="0">
                <a:solidFill>
                  <a:srgbClr val="0000FF"/>
                </a:solidFill>
                <a:effectLst/>
                <a:latin typeface="Courier New" panose="02070309020205020404" pitchFamily="49" charset="0"/>
                <a:ea typeface="Times New Roman"/>
                <a:cs typeface="Courier New" panose="02070309020205020404" pitchFamily="49" charset="0"/>
              </a:rPr>
              <a:t>Key Supporters:  Henry Clay (Whig-KY), Stephen A. Douglas (Dem-IL), Daniel Webster (Whig-MA), Millard Fillmore (Whig, Vice-President and President as of 9 July 1850).  </a:t>
            </a:r>
            <a:endParaRPr lang="en-US" sz="24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223344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001643"/>
          </a:xfrm>
          <a:prstGeom prst="rect">
            <a:avLst/>
          </a:prstGeom>
        </p:spPr>
        <p:txBody>
          <a:bodyPr wrap="square">
            <a:spAutoFit/>
          </a:bodyPr>
          <a:lstStyle/>
          <a:p>
            <a:pPr>
              <a:lnSpc>
                <a:spcPct val="200000"/>
              </a:lnSpc>
            </a:pPr>
            <a:r>
              <a:rPr lang="en-US" sz="2400" b="1" dirty="0">
                <a:solidFill>
                  <a:srgbClr val="FF0000"/>
                </a:solidFill>
                <a:latin typeface="Courier New" panose="02070309020205020404" pitchFamily="49" charset="0"/>
                <a:ea typeface="Times New Roman"/>
                <a:cs typeface="Courier New" panose="02070309020205020404" pitchFamily="49" charset="0"/>
              </a:rPr>
              <a:t>Opposed, Zachary Taylor (Whig), President (died, 9 July 1850), Jefferson Davis (Dem-MS), William Seward (Whig/Free Soil-NY), Salmon P. Chase (Free Soil-OH), Charles Sumner (Free Soil-MA), John C. Calhoun (Dem-SC) </a:t>
            </a:r>
            <a:r>
              <a:rPr lang="en-US" sz="2400" b="1" dirty="0">
                <a:solidFill>
                  <a:prstClr val="black"/>
                </a:solidFill>
                <a:latin typeface="Courier New" panose="02070309020205020404" pitchFamily="49" charset="0"/>
                <a:ea typeface="Times New Roman"/>
                <a:cs typeface="Courier New" panose="02070309020205020404" pitchFamily="49" charset="0"/>
              </a:rPr>
              <a:t>– Made speech against and shortly thereafter died, 31 March 1850 (Vice President under John Quincy Adams </a:t>
            </a:r>
            <a:r>
              <a:rPr lang="en-US" sz="2400" b="1" i="1" dirty="0">
                <a:solidFill>
                  <a:srgbClr val="0000FF"/>
                </a:solidFill>
                <a:latin typeface="Courier New" panose="02070309020205020404" pitchFamily="49" charset="0"/>
                <a:ea typeface="Times New Roman"/>
                <a:cs typeface="Courier New" panose="02070309020205020404" pitchFamily="49" charset="0"/>
              </a:rPr>
              <a:t>and</a:t>
            </a:r>
            <a:r>
              <a:rPr lang="en-US" sz="2400" b="1" dirty="0">
                <a:solidFill>
                  <a:prstClr val="black"/>
                </a:solidFill>
                <a:latin typeface="Courier New" panose="02070309020205020404" pitchFamily="49" charset="0"/>
                <a:ea typeface="Times New Roman"/>
                <a:cs typeface="Courier New" panose="02070309020205020404" pitchFamily="49" charset="0"/>
              </a:rPr>
              <a:t> Andrew Jackson’s first term).</a:t>
            </a:r>
            <a:endParaRPr lang="en-US" sz="2400" dirty="0"/>
          </a:p>
        </p:txBody>
      </p:sp>
    </p:spTree>
    <p:extLst>
      <p:ext uri="{BB962C8B-B14F-4D97-AF65-F5344CB8AC3E}">
        <p14:creationId xmlns:p14="http://schemas.microsoft.com/office/powerpoint/2010/main" val="613087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9616" y="152400"/>
            <a:ext cx="9144000"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28600" marR="0" lvl="0" indent="-228600" algn="l" defTabSz="914400" rtl="0" eaLnBrk="1" fontAlgn="base" latinLnBrk="0" hangingPunct="1">
              <a:lnSpc>
                <a:spcPct val="200000"/>
              </a:lnSpc>
              <a:spcBef>
                <a:spcPct val="0"/>
              </a:spcBef>
              <a:spcAft>
                <a:spcPct val="0"/>
              </a:spcAft>
              <a:buClrTx/>
              <a:buSzTx/>
              <a:buFontTx/>
              <a:buAutoNum type="alphaLcPeriod"/>
              <a:tabLst/>
            </a:pPr>
            <a:r>
              <a:rPr kumimoji="0" lang="en-US" altLang="en-US" sz="2000" b="1" i="0" u="none" strike="noStrike" cap="none" normalizeH="0" baseline="0" dirty="0" smtClean="0">
                <a:ln>
                  <a:noFill/>
                </a:ln>
                <a:solidFill>
                  <a:srgbClr val="FF0000"/>
                </a:solidFill>
                <a:effectLst/>
                <a:latin typeface="Courier New" panose="02070309020205020404" pitchFamily="49" charset="0"/>
                <a:ea typeface="Times New Roman" pitchFamily="18" charset="0"/>
                <a:cs typeface="Courier New" panose="02070309020205020404" pitchFamily="49" charset="0"/>
              </a:rPr>
              <a:t>California to be Admitted as a Free State </a:t>
            </a:r>
            <a:r>
              <a:rPr kumimoji="0" lang="en-US" altLang="en-US" sz="2000" b="1"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 </a:t>
            </a:r>
            <a:r>
              <a:rPr kumimoji="0" lang="en-US" altLang="en-US" sz="2000" b="1" i="0" u="none" strike="noStrike" cap="none" normalizeH="0" baseline="0" dirty="0" smtClean="0">
                <a:ln>
                  <a:noFill/>
                </a:ln>
                <a:solidFill>
                  <a:srgbClr val="0000FF"/>
                </a:solidFill>
                <a:effectLst/>
                <a:latin typeface="Courier New" panose="02070309020205020404" pitchFamily="49" charset="0"/>
                <a:ea typeface="Times New Roman" pitchFamily="18" charset="0"/>
                <a:cs typeface="Courier New" panose="02070309020205020404" pitchFamily="49" charset="0"/>
              </a:rPr>
              <a:t>24 January 1848 Gold Discovered in California at Sutter’s Mill</a:t>
            </a:r>
            <a:r>
              <a:rPr kumimoji="0" lang="en-US" altLang="en-US" sz="2000" b="1"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  </a:t>
            </a:r>
          </a:p>
          <a:p>
            <a:pPr>
              <a:lnSpc>
                <a:spcPct val="200000"/>
              </a:lnSpc>
            </a:pPr>
            <a:r>
              <a:rPr lang="en-US" sz="2000" b="1" dirty="0">
                <a:latin typeface="Courier New" panose="02070309020205020404" pitchFamily="49" charset="0"/>
                <a:cs typeface="Courier New" panose="02070309020205020404" pitchFamily="49" charset="0"/>
              </a:rPr>
              <a:t>b. </a:t>
            </a:r>
            <a:r>
              <a:rPr lang="en-US" sz="2000" b="1" dirty="0" smtClean="0">
                <a:solidFill>
                  <a:srgbClr val="FF0000"/>
                </a:solidFill>
                <a:latin typeface="Courier New" panose="02070309020205020404" pitchFamily="49" charset="0"/>
                <a:cs typeface="Courier New" panose="02070309020205020404" pitchFamily="49" charset="0"/>
              </a:rPr>
              <a:t>Part </a:t>
            </a:r>
            <a:r>
              <a:rPr lang="en-US" sz="2000" b="1" dirty="0">
                <a:solidFill>
                  <a:srgbClr val="FF0000"/>
                </a:solidFill>
                <a:latin typeface="Courier New" panose="02070309020205020404" pitchFamily="49" charset="0"/>
                <a:cs typeface="Courier New" panose="02070309020205020404" pitchFamily="49" charset="0"/>
              </a:rPr>
              <a:t>of Texas Given to the New Mexico Territory </a:t>
            </a:r>
            <a:r>
              <a:rPr lang="en-US" sz="2000" b="1" dirty="0">
                <a:latin typeface="Courier New" panose="02070309020205020404" pitchFamily="49" charset="0"/>
                <a:cs typeface="Courier New" panose="02070309020205020404" pitchFamily="49" charset="0"/>
              </a:rPr>
              <a:t>in exchange for the U.S. assuming its public debt.</a:t>
            </a:r>
          </a:p>
          <a:p>
            <a:pPr>
              <a:lnSpc>
                <a:spcPct val="200000"/>
              </a:lnSpc>
            </a:pPr>
            <a:r>
              <a:rPr lang="en-US" sz="2000" b="1" dirty="0">
                <a:latin typeface="Courier New" panose="02070309020205020404" pitchFamily="49" charset="0"/>
                <a:cs typeface="Courier New" panose="02070309020205020404" pitchFamily="49" charset="0"/>
              </a:rPr>
              <a:t>c. </a:t>
            </a:r>
            <a:r>
              <a:rPr lang="en-US" sz="2000" b="1" dirty="0">
                <a:solidFill>
                  <a:srgbClr val="FF0000"/>
                </a:solidFill>
                <a:latin typeface="Courier New" panose="02070309020205020404" pitchFamily="49" charset="0"/>
                <a:cs typeface="Courier New" panose="02070309020205020404" pitchFamily="49" charset="0"/>
              </a:rPr>
              <a:t>The Slave Trade was Abolished in the District of </a:t>
            </a:r>
            <a:r>
              <a:rPr lang="en-US" sz="2000" b="1" dirty="0" smtClean="0">
                <a:solidFill>
                  <a:srgbClr val="FF0000"/>
                </a:solidFill>
                <a:latin typeface="Courier New" panose="02070309020205020404" pitchFamily="49" charset="0"/>
                <a:cs typeface="Courier New" panose="02070309020205020404" pitchFamily="49" charset="0"/>
              </a:rPr>
              <a:t>Columbia</a:t>
            </a:r>
            <a:r>
              <a:rPr lang="en-US" sz="2000" b="1" dirty="0" smtClean="0">
                <a:latin typeface="Courier New" panose="02070309020205020404" pitchFamily="49" charset="0"/>
                <a:cs typeface="Courier New" panose="02070309020205020404" pitchFamily="49" charset="0"/>
              </a:rPr>
              <a:t>.</a:t>
            </a:r>
            <a:endParaRPr lang="en-US" sz="2000" b="1" dirty="0">
              <a:latin typeface="Courier New" panose="02070309020205020404" pitchFamily="49" charset="0"/>
              <a:cs typeface="Courier New" panose="02070309020205020404" pitchFamily="49" charset="0"/>
            </a:endParaRPr>
          </a:p>
          <a:p>
            <a:pPr>
              <a:lnSpc>
                <a:spcPct val="200000"/>
              </a:lnSpc>
            </a:pPr>
            <a:r>
              <a:rPr lang="en-US" sz="2000" b="1" dirty="0">
                <a:latin typeface="Courier New" panose="02070309020205020404" pitchFamily="49" charset="0"/>
                <a:cs typeface="Courier New" panose="02070309020205020404" pitchFamily="49" charset="0"/>
              </a:rPr>
              <a:t>d. </a:t>
            </a:r>
            <a:r>
              <a:rPr lang="en-US" sz="2000" b="1" dirty="0">
                <a:solidFill>
                  <a:srgbClr val="FF00FF"/>
                </a:solidFill>
                <a:latin typeface="Courier New" panose="02070309020205020404" pitchFamily="49" charset="0"/>
                <a:cs typeface="Courier New" panose="02070309020205020404" pitchFamily="49" charset="0"/>
              </a:rPr>
              <a:t>A Fugitive Slave </a:t>
            </a:r>
            <a:r>
              <a:rPr lang="en-US" sz="2000" b="1" dirty="0" smtClean="0">
                <a:solidFill>
                  <a:srgbClr val="FF00FF"/>
                </a:solidFill>
                <a:latin typeface="Courier New" panose="02070309020205020404" pitchFamily="49" charset="0"/>
                <a:cs typeface="Courier New" panose="02070309020205020404" pitchFamily="49" charset="0"/>
              </a:rPr>
              <a:t>Law</a:t>
            </a:r>
            <a:r>
              <a:rPr lang="en-US" sz="2000" b="1" dirty="0" smtClean="0">
                <a:latin typeface="Courier New" panose="02070309020205020404" pitchFamily="49" charset="0"/>
                <a:cs typeface="Courier New" panose="02070309020205020404" pitchFamily="49" charset="0"/>
              </a:rPr>
              <a:t>.</a:t>
            </a:r>
            <a:endParaRPr lang="en-US" sz="2000" b="1" dirty="0">
              <a:latin typeface="Courier New" panose="02070309020205020404" pitchFamily="49" charset="0"/>
              <a:cs typeface="Courier New" panose="02070309020205020404" pitchFamily="49" charset="0"/>
            </a:endParaRPr>
          </a:p>
          <a:p>
            <a:pPr>
              <a:lnSpc>
                <a:spcPct val="200000"/>
              </a:lnSpc>
            </a:pPr>
            <a:r>
              <a:rPr lang="en-US" sz="2000" b="1" dirty="0">
                <a:latin typeface="Courier New" panose="02070309020205020404" pitchFamily="49" charset="0"/>
                <a:cs typeface="Courier New" panose="02070309020205020404" pitchFamily="49" charset="0"/>
              </a:rPr>
              <a:t>e. Utah and New Mexico Were Organized as Territories – Popular Sovereignty.</a:t>
            </a:r>
          </a:p>
          <a:p>
            <a:pPr marL="342900" marR="0" lvl="0" indent="-342900" algn="l" defTabSz="914400" rtl="0" eaLnBrk="1" fontAlgn="base" latinLnBrk="0" hangingPunct="1">
              <a:lnSpc>
                <a:spcPct val="100000"/>
              </a:lnSpc>
              <a:spcBef>
                <a:spcPct val="0"/>
              </a:spcBef>
              <a:spcAft>
                <a:spcPct val="0"/>
              </a:spcAft>
              <a:buClrTx/>
              <a:buSzTx/>
              <a:buFontTx/>
              <a:buAutoNum type="alphaLcPeriod"/>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459960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27" y="228599"/>
            <a:ext cx="9092273" cy="6437423"/>
          </a:xfrm>
          <a:prstGeom prst="rect">
            <a:avLst/>
          </a:prstGeom>
        </p:spPr>
      </p:pic>
    </p:spTree>
    <p:extLst>
      <p:ext uri="{BB962C8B-B14F-4D97-AF65-F5344CB8AC3E}">
        <p14:creationId xmlns:p14="http://schemas.microsoft.com/office/powerpoint/2010/main" val="5697757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993</TotalTime>
  <Words>569</Words>
  <Application>Microsoft Office PowerPoint</Application>
  <PresentationFormat>On-screen Show (4:3)</PresentationFormat>
  <Paragraphs>33</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The First Political Party System: 1829 - 1852</vt:lpstr>
      <vt:lpstr>PowerPoint Presentation</vt:lpstr>
      <vt:lpstr>PowerPoint Presentation</vt:lpstr>
      <vt:lpstr>The War with Mexico -- 13 May 1846 to 13 January 1847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First Political Party System: 1829 - 1852</dc:title>
  <dc:creator>keith</dc:creator>
  <cp:lastModifiedBy>keith</cp:lastModifiedBy>
  <cp:revision>38</cp:revision>
  <dcterms:created xsi:type="dcterms:W3CDTF">2014-02-04T02:34:55Z</dcterms:created>
  <dcterms:modified xsi:type="dcterms:W3CDTF">2014-02-19T20:11:20Z</dcterms:modified>
</cp:coreProperties>
</file>