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FF7C8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0" d="100"/>
          <a:sy n="90" d="100"/>
        </p:scale>
        <p:origin x="-677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315A8-6D19-4562-8224-8ED3BD6F9385}" type="datetimeFigureOut">
              <a:rPr lang="en-US" smtClean="0"/>
              <a:t>9/8/2015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7CEAD-3B9B-4AF1-AB63-735C5212BC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6740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315A8-6D19-4562-8224-8ED3BD6F9385}" type="datetimeFigureOut">
              <a:rPr lang="en-US" smtClean="0"/>
              <a:t>9/8/2015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7CEAD-3B9B-4AF1-AB63-735C5212BC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6789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315A8-6D19-4562-8224-8ED3BD6F9385}" type="datetimeFigureOut">
              <a:rPr lang="en-US" smtClean="0"/>
              <a:t>9/8/2015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7CEAD-3B9B-4AF1-AB63-735C5212BC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9816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315A8-6D19-4562-8224-8ED3BD6F9385}" type="datetimeFigureOut">
              <a:rPr lang="en-US" smtClean="0"/>
              <a:t>9/8/2015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7CEAD-3B9B-4AF1-AB63-735C5212BC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697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315A8-6D19-4562-8224-8ED3BD6F9385}" type="datetimeFigureOut">
              <a:rPr lang="en-US" smtClean="0"/>
              <a:t>9/8/2015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7CEAD-3B9B-4AF1-AB63-735C5212BC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064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315A8-6D19-4562-8224-8ED3BD6F9385}" type="datetimeFigureOut">
              <a:rPr lang="en-US" smtClean="0"/>
              <a:t>9/8/2015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7CEAD-3B9B-4AF1-AB63-735C5212BC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365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315A8-6D19-4562-8224-8ED3BD6F9385}" type="datetimeFigureOut">
              <a:rPr lang="en-US" smtClean="0"/>
              <a:t>9/8/2015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7CEAD-3B9B-4AF1-AB63-735C5212BC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4797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315A8-6D19-4562-8224-8ED3BD6F9385}" type="datetimeFigureOut">
              <a:rPr lang="en-US" smtClean="0"/>
              <a:t>9/8/2015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7CEAD-3B9B-4AF1-AB63-735C5212BC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51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315A8-6D19-4562-8224-8ED3BD6F9385}" type="datetimeFigureOut">
              <a:rPr lang="en-US" smtClean="0"/>
              <a:t>9/8/2015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7CEAD-3B9B-4AF1-AB63-735C5212BC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126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315A8-6D19-4562-8224-8ED3BD6F9385}" type="datetimeFigureOut">
              <a:rPr lang="en-US" smtClean="0"/>
              <a:t>9/8/2015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7CEAD-3B9B-4AF1-AB63-735C5212BC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376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315A8-6D19-4562-8224-8ED3BD6F9385}" type="datetimeFigureOut">
              <a:rPr lang="en-US" smtClean="0"/>
              <a:t>9/8/2015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7CEAD-3B9B-4AF1-AB63-735C5212BC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657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B315A8-6D19-4562-8224-8ED3BD6F9385}" type="datetimeFigureOut">
              <a:rPr lang="en-US" smtClean="0"/>
              <a:t>9/8/2015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37CEAD-3B9B-4AF1-AB63-735C5212BC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552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http://voteview.com/images/Downs_Figure_2.jpg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Party Realignment Theory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What</a:t>
            </a:r>
            <a:r>
              <a:rPr lang="en-US" b="1" dirty="0" smtClean="0">
                <a:solidFill>
                  <a:srgbClr val="0000FF"/>
                </a:solidFill>
              </a:rPr>
              <a:t> </a:t>
            </a:r>
            <a:r>
              <a:rPr lang="en-US" b="1" i="1" dirty="0" smtClean="0">
                <a:solidFill>
                  <a:srgbClr val="0000FF"/>
                </a:solidFill>
              </a:rPr>
              <a:t>is </a:t>
            </a:r>
            <a:r>
              <a:rPr lang="en-US" b="1" dirty="0" smtClean="0">
                <a:solidFill>
                  <a:srgbClr val="FF0000"/>
                </a:solidFill>
              </a:rPr>
              <a:t>a Political Party and How do they Change?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93856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125" y="47809"/>
            <a:ext cx="9144000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lnSpc>
                <a:spcPct val="200000"/>
              </a:lnSpc>
              <a:spcBef>
                <a:spcPts val="0"/>
              </a:spcBef>
              <a:spcAft>
                <a:spcPts val="1800"/>
              </a:spcAft>
              <a:tabLst>
                <a:tab pos="457200" algn="l"/>
              </a:tabLst>
            </a:pPr>
            <a:r>
              <a:rPr lang="en-US" sz="2000" b="1" dirty="0" smtClean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7. </a:t>
            </a:r>
            <a:r>
              <a:rPr lang="en-US" sz="2000" b="1" dirty="0" smtClean="0">
                <a:solidFill>
                  <a:srgbClr val="FF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How </a:t>
            </a:r>
            <a:r>
              <a:rPr lang="en-US" sz="2000" b="1" dirty="0">
                <a:solidFill>
                  <a:srgbClr val="FF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Many </a:t>
            </a:r>
            <a:r>
              <a:rPr lang="en-US" sz="2000" b="1" i="1" dirty="0">
                <a:solidFill>
                  <a:srgbClr val="FF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Real</a:t>
            </a:r>
            <a:r>
              <a:rPr lang="en-US" sz="2000" b="1" dirty="0">
                <a:solidFill>
                  <a:srgbClr val="FF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 Political Parties have there been in American </a:t>
            </a:r>
            <a:r>
              <a:rPr lang="en-US" sz="2000" b="1" dirty="0" smtClean="0">
                <a:solidFill>
                  <a:srgbClr val="FF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History</a:t>
            </a:r>
            <a:r>
              <a:rPr lang="en-US" sz="2000" b="1" dirty="0" smtClean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?</a:t>
            </a:r>
            <a:endParaRPr lang="en-US" sz="2000" b="1" dirty="0">
              <a:latin typeface="Courier New" panose="02070309020205020404" pitchFamily="49" charset="0"/>
              <a:ea typeface="Times New Roman"/>
              <a:cs typeface="Courier New" panose="02070309020205020404" pitchFamily="49" charset="0"/>
            </a:endParaRPr>
          </a:p>
          <a:p>
            <a:pPr marR="0" lvl="0">
              <a:lnSpc>
                <a:spcPct val="200000"/>
              </a:lnSpc>
              <a:spcBef>
                <a:spcPts val="0"/>
              </a:spcBef>
              <a:spcAft>
                <a:spcPts val="1800"/>
              </a:spcAft>
              <a:tabLst>
                <a:tab pos="457200" algn="l"/>
              </a:tabLst>
            </a:pPr>
            <a:r>
              <a:rPr lang="en-US" sz="2000" b="1" dirty="0" smtClean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8.  </a:t>
            </a:r>
            <a:r>
              <a:rPr lang="en-US" sz="2000" b="1" dirty="0" smtClean="0"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Where do you Draw </a:t>
            </a:r>
            <a:r>
              <a:rPr lang="en-US" sz="2000" b="1" dirty="0"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the Line Between an 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Interest Group </a:t>
            </a:r>
            <a:r>
              <a:rPr lang="en-US" sz="2000" b="1" dirty="0"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and a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 Political Party (</a:t>
            </a:r>
            <a:r>
              <a:rPr lang="en-US" sz="2000" b="1" dirty="0">
                <a:solidFill>
                  <a:srgbClr val="FF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Freedom of Association and Freedom of Speech allow both to flourish</a:t>
            </a:r>
            <a:r>
              <a:rPr lang="en-US" sz="2000" b="1" dirty="0" smtClean="0">
                <a:solidFill>
                  <a:srgbClr val="FF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!</a:t>
            </a:r>
            <a:r>
              <a:rPr lang="en-US" sz="2000" b="1" dirty="0" smtClean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).</a:t>
            </a:r>
            <a:endParaRPr lang="en-US" sz="2000" b="1" dirty="0" smtClean="0">
              <a:effectLst/>
              <a:latin typeface="Courier New" panose="02070309020205020404" pitchFamily="49" charset="0"/>
              <a:ea typeface="Times New Roman"/>
              <a:cs typeface="Courier New" panose="02070309020205020404" pitchFamily="49" charset="0"/>
            </a:endParaRPr>
          </a:p>
          <a:p>
            <a:pPr marR="0" lvl="0">
              <a:lnSpc>
                <a:spcPct val="200000"/>
              </a:lnSpc>
              <a:spcBef>
                <a:spcPts val="0"/>
              </a:spcBef>
              <a:spcAft>
                <a:spcPts val="1800"/>
              </a:spcAft>
              <a:tabLst>
                <a:tab pos="457200" algn="l"/>
              </a:tabLst>
            </a:pPr>
            <a:r>
              <a:rPr lang="en-US" sz="2000" b="1" dirty="0" smtClean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9.  </a:t>
            </a:r>
            <a:r>
              <a:rPr lang="en-US" sz="2000" b="1" dirty="0" smtClean="0"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Definition </a:t>
            </a:r>
            <a:r>
              <a:rPr lang="en-US" sz="2000" b="1" dirty="0"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of an Interest Group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: An Interest Group is a </a:t>
            </a:r>
            <a:r>
              <a:rPr lang="en-US" sz="2000" b="1" dirty="0">
                <a:solidFill>
                  <a:srgbClr val="FF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Voluntary Association 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of Individuals with </a:t>
            </a:r>
            <a:r>
              <a:rPr lang="en-US" sz="2000" b="1" dirty="0">
                <a:solidFill>
                  <a:srgbClr val="FF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a Shared Concern 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(economic or idealistic) that </a:t>
            </a:r>
            <a:r>
              <a:rPr lang="en-US" sz="2000" b="1" dirty="0">
                <a:solidFill>
                  <a:srgbClr val="FF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Tries to Influence Decisions 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of the Political System. </a:t>
            </a:r>
            <a:endParaRPr lang="en-US" sz="2000" b="1" dirty="0">
              <a:effectLst/>
              <a:latin typeface="Courier New" panose="02070309020205020404" pitchFamily="49" charset="0"/>
              <a:ea typeface="Times New Roman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50691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29424" y="1371600"/>
            <a:ext cx="9144000" cy="34009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lnSpc>
                <a:spcPct val="200000"/>
              </a:lnSpc>
              <a:spcBef>
                <a:spcPts val="0"/>
              </a:spcBef>
              <a:spcAft>
                <a:spcPts val="1800"/>
              </a:spcAft>
              <a:tabLst>
                <a:tab pos="457200" algn="l"/>
              </a:tabLst>
            </a:pPr>
            <a:r>
              <a:rPr lang="en-US" sz="2000" b="1" dirty="0" smtClean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10. </a:t>
            </a:r>
            <a:r>
              <a:rPr lang="en-US" sz="2000" b="1" dirty="0" smtClean="0"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The </a:t>
            </a:r>
            <a:r>
              <a:rPr lang="en-US" sz="2000" b="1" dirty="0"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Two Types of Interest Groups 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-- </a:t>
            </a:r>
            <a:r>
              <a:rPr lang="en-US" sz="2000" b="1" dirty="0">
                <a:solidFill>
                  <a:srgbClr val="FF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Economic and </a:t>
            </a:r>
            <a:r>
              <a:rPr lang="en-US" sz="2000" b="1" dirty="0" smtClean="0">
                <a:solidFill>
                  <a:srgbClr val="FF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Idealistic.  </a:t>
            </a:r>
            <a:r>
              <a:rPr lang="en-US" sz="2000" b="1" dirty="0" smtClean="0">
                <a:solidFill>
                  <a:srgbClr val="FF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Where do you Draw the Line?</a:t>
            </a:r>
            <a:endParaRPr lang="en-US" sz="2000" b="1" dirty="0" smtClean="0">
              <a:solidFill>
                <a:srgbClr val="FF0000"/>
              </a:solidFill>
              <a:effectLst/>
              <a:latin typeface="Courier New" panose="02070309020205020404" pitchFamily="49" charset="0"/>
              <a:ea typeface="Times New Roman"/>
              <a:cs typeface="Courier New" panose="02070309020205020404" pitchFamily="49" charset="0"/>
            </a:endParaRPr>
          </a:p>
          <a:p>
            <a:pPr marR="0" lv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US" sz="2000" b="1" dirty="0" smtClean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11.  </a:t>
            </a:r>
            <a:r>
              <a:rPr lang="en-US" sz="2000" b="1" dirty="0" smtClean="0"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Are </a:t>
            </a:r>
            <a:r>
              <a:rPr lang="en-US" sz="2000" b="1" dirty="0"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Political Parties Simply Coalitions (</a:t>
            </a:r>
            <a:r>
              <a:rPr lang="en-US" sz="2000" b="1" dirty="0">
                <a:solidFill>
                  <a:srgbClr val="FF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Confederations</a:t>
            </a:r>
            <a:r>
              <a:rPr lang="en-US" sz="2000" b="1" dirty="0"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) of Interest Groups</a:t>
            </a:r>
            <a:r>
              <a:rPr lang="en-US" sz="2000" b="1" dirty="0" smtClean="0"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? </a:t>
            </a:r>
            <a:r>
              <a:rPr lang="en-US" sz="2000" b="1" dirty="0" smtClean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 </a:t>
            </a:r>
            <a:r>
              <a:rPr lang="en-US" sz="2000" b="1" i="1" dirty="0" smtClean="0"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Or</a:t>
            </a:r>
            <a:r>
              <a:rPr lang="en-US" sz="2000" b="1" i="1" dirty="0" smtClean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 Do They Stand for Something?</a:t>
            </a:r>
            <a:endParaRPr lang="en-US" sz="2000" b="1" dirty="0">
              <a:effectLst/>
              <a:latin typeface="Courier New" panose="02070309020205020404" pitchFamily="49" charset="0"/>
              <a:ea typeface="Times New Roman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12452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0" y="1605078"/>
            <a:ext cx="1981199" cy="29638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9232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304800"/>
            <a:ext cx="9144000" cy="47551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>
              <a:lnSpc>
                <a:spcPct val="200000"/>
              </a:lnSpc>
              <a:spcBef>
                <a:spcPts val="0"/>
              </a:spcBef>
              <a:spcAft>
                <a:spcPts val="1800"/>
              </a:spcAft>
              <a:buFont typeface="+mj-lt"/>
              <a:buAutoNum type="alphaUcPeriod"/>
              <a:tabLst>
                <a:tab pos="457200" algn="l"/>
              </a:tabLst>
            </a:pPr>
            <a:r>
              <a:rPr lang="en-US" sz="2400" b="1" dirty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Definition of Realignment -- </a:t>
            </a:r>
            <a:r>
              <a:rPr lang="en-US" sz="2400" b="1" dirty="0">
                <a:solidFill>
                  <a:srgbClr val="FF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"A realignment is a durable change in patterns of political behavior."</a:t>
            </a:r>
            <a:endParaRPr lang="en-US" sz="2400" dirty="0">
              <a:solidFill>
                <a:srgbClr val="FF0000"/>
              </a:solidFill>
              <a:latin typeface="Courier New" panose="02070309020205020404" pitchFamily="49" charset="0"/>
              <a:ea typeface="Times New Roman"/>
              <a:cs typeface="Courier New" panose="02070309020205020404" pitchFamily="49" charset="0"/>
            </a:endParaRPr>
          </a:p>
          <a:p>
            <a:pPr marL="342900" marR="0" lvl="0" indent="-342900">
              <a:lnSpc>
                <a:spcPct val="200000"/>
              </a:lnSpc>
              <a:spcBef>
                <a:spcPts val="0"/>
              </a:spcBef>
              <a:spcAft>
                <a:spcPts val="1800"/>
              </a:spcAft>
              <a:buFont typeface="+mj-lt"/>
              <a:buAutoNum type="alphaUcPeriod"/>
              <a:tabLst>
                <a:tab pos="457200" algn="l"/>
              </a:tabLst>
            </a:pPr>
            <a:r>
              <a:rPr lang="en-US" sz="2400" b="1" dirty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A Model of Realignment – </a:t>
            </a:r>
            <a:r>
              <a:rPr lang="en-US" sz="2400" b="1" dirty="0"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An Ideal Society that divides first over an </a:t>
            </a:r>
            <a:r>
              <a:rPr lang="en-US" sz="2400" b="1" dirty="0">
                <a:solidFill>
                  <a:srgbClr val="FF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irrigation system </a:t>
            </a:r>
            <a:r>
              <a:rPr lang="en-US" sz="2400" b="1" dirty="0"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and then over a </a:t>
            </a:r>
            <a:r>
              <a:rPr lang="en-US" sz="2400" b="1" dirty="0">
                <a:solidFill>
                  <a:srgbClr val="FF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saloon</a:t>
            </a:r>
            <a:r>
              <a:rPr lang="en-US" sz="2400" b="1" dirty="0"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.</a:t>
            </a:r>
            <a:endParaRPr lang="en-US" sz="2400" dirty="0">
              <a:effectLst/>
              <a:latin typeface="Courier New" panose="02070309020205020404" pitchFamily="49" charset="0"/>
              <a:ea typeface="Times New Roman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71817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52400" y="74319"/>
            <a:ext cx="89916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1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1. One dimensional public-works dimension.</a:t>
            </a:r>
            <a:b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5" name="Picture 1" descr="http://voteview.com/images/Downs_Figure_2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91" y="914400"/>
            <a:ext cx="9089412" cy="55819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36534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4017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1">
              <a:lnSpc>
                <a:spcPct val="200000"/>
              </a:lnSpc>
              <a:spcBef>
                <a:spcPts val="0"/>
              </a:spcBef>
              <a:spcAft>
                <a:spcPts val="1800"/>
              </a:spcAft>
              <a:tabLst>
                <a:tab pos="914400" algn="l"/>
              </a:tabLst>
            </a:pPr>
            <a:r>
              <a:rPr lang="en-US" sz="2000" b="1" dirty="0" smtClean="0">
                <a:solidFill>
                  <a:srgbClr val="FF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2. Progressives</a:t>
            </a:r>
            <a:r>
              <a:rPr lang="en-US" sz="2000" b="1" dirty="0" smtClean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 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vs. Conservatives – They eventually divide into two groups over a proposal to build an irrigation system.</a:t>
            </a:r>
            <a:endParaRPr lang="en-US" sz="2000" dirty="0">
              <a:latin typeface="Courier New" panose="02070309020205020404" pitchFamily="49" charset="0"/>
              <a:ea typeface="Times New Roman"/>
              <a:cs typeface="Courier New" panose="02070309020205020404" pitchFamily="49" charset="0"/>
            </a:endParaRPr>
          </a:p>
          <a:p>
            <a:pPr marL="1143000" marR="0" lvl="2" indent="-228600">
              <a:lnSpc>
                <a:spcPct val="200000"/>
              </a:lnSpc>
              <a:spcBef>
                <a:spcPts val="0"/>
              </a:spcBef>
              <a:spcAft>
                <a:spcPts val="1800"/>
              </a:spcAft>
              <a:buFont typeface="+mj-lt"/>
              <a:buAutoNum type="alphaLcPeriod"/>
              <a:tabLst>
                <a:tab pos="1371600" algn="l"/>
              </a:tabLst>
            </a:pPr>
            <a:r>
              <a:rPr lang="en-US" sz="2000" b="1" dirty="0">
                <a:solidFill>
                  <a:srgbClr val="FF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Progressives are activists and believe the role of government should be an activist one and the government should take risks to better society. Progressives see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 Conservatives as people without vision who are more concerned about personal short-run material satisfaction than long-run public good</a:t>
            </a:r>
            <a:r>
              <a:rPr lang="en-US" sz="2000" b="1" dirty="0" smtClean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.</a:t>
            </a:r>
            <a:endParaRPr lang="en-US" sz="2000" dirty="0">
              <a:latin typeface="Courier New" panose="02070309020205020404" pitchFamily="49" charset="0"/>
              <a:ea typeface="Times New Roman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99897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382012"/>
            <a:ext cx="9144000" cy="30931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>
              <a:lnSpc>
                <a:spcPct val="200000"/>
              </a:lnSpc>
              <a:spcAft>
                <a:spcPts val="1800"/>
              </a:spcAft>
              <a:tabLst>
                <a:tab pos="1371600" algn="l"/>
              </a:tabLst>
            </a:pPr>
            <a:r>
              <a:rPr lang="en-US" sz="2000" b="1" dirty="0" smtClean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b. Conservatives 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fear the consequences of these risks and are suspicious about the “new” society that the </a:t>
            </a:r>
            <a:r>
              <a:rPr lang="en-US" sz="2000" b="1" dirty="0">
                <a:solidFill>
                  <a:srgbClr val="FF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Progressives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 want to build. Conservatives see </a:t>
            </a:r>
            <a:r>
              <a:rPr lang="en-US" sz="2000" b="1" dirty="0">
                <a:solidFill>
                  <a:srgbClr val="FF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Progressives as reckless and profligate spenders of the people’s money.</a:t>
            </a:r>
            <a:endParaRPr lang="en-US" sz="2000" dirty="0">
              <a:solidFill>
                <a:prstClr val="black"/>
              </a:solidFill>
              <a:latin typeface="Courier New" panose="02070309020205020404" pitchFamily="49" charset="0"/>
              <a:ea typeface="Times New Roman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23116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381000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1">
              <a:spcBef>
                <a:spcPts val="0"/>
              </a:spcBef>
              <a:spcAft>
                <a:spcPts val="1800"/>
              </a:spcAft>
              <a:tabLst>
                <a:tab pos="914400" algn="l"/>
              </a:tabLst>
            </a:pPr>
            <a:r>
              <a:rPr lang="en-US" b="1" dirty="0" smtClean="0">
                <a:solidFill>
                  <a:srgbClr val="0000FF"/>
                </a:solidFill>
                <a:latin typeface="Arial"/>
                <a:ea typeface="Times New Roman"/>
              </a:rPr>
              <a:t>3. Saloon </a:t>
            </a:r>
            <a:r>
              <a:rPr lang="en-US" b="1" dirty="0">
                <a:solidFill>
                  <a:srgbClr val="0000FF"/>
                </a:solidFill>
                <a:latin typeface="Arial"/>
                <a:ea typeface="Times New Roman"/>
              </a:rPr>
              <a:t>– </a:t>
            </a:r>
            <a:r>
              <a:rPr lang="en-US" b="1" dirty="0">
                <a:solidFill>
                  <a:srgbClr val="D2691E"/>
                </a:solidFill>
                <a:latin typeface="Arial"/>
                <a:ea typeface="Times New Roman"/>
              </a:rPr>
              <a:t>Someone wants to build a saloon</a:t>
            </a:r>
            <a:r>
              <a:rPr lang="en-US" b="1" dirty="0">
                <a:solidFill>
                  <a:srgbClr val="0000FF"/>
                </a:solidFill>
                <a:latin typeface="Arial"/>
                <a:ea typeface="Times New Roman"/>
              </a:rPr>
              <a:t>. This splits both parties.</a:t>
            </a:r>
            <a:endParaRPr lang="en-US" sz="1200" dirty="0">
              <a:effectLst/>
              <a:latin typeface="Times New Roman"/>
              <a:ea typeface="Times New Roman"/>
            </a:endParaRPr>
          </a:p>
        </p:txBody>
      </p:sp>
      <p:pic>
        <p:nvPicPr>
          <p:cNvPr id="2050" name="Picture 2" descr="Poole_Rosenthal_Fig_5_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5387" y="760379"/>
            <a:ext cx="4036813" cy="60981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2576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ctr">
              <a:lnSpc>
                <a:spcPct val="200000"/>
              </a:lnSpc>
              <a:buAutoNum type="alphaUcPeriod" startAt="3"/>
            </a:pPr>
            <a:r>
              <a:rPr lang="en-US" sz="2000" b="1" dirty="0" smtClean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Realignment Scenarios</a:t>
            </a:r>
          </a:p>
          <a:p>
            <a:pPr>
              <a:lnSpc>
                <a:spcPct val="200000"/>
              </a:lnSpc>
            </a:pPr>
            <a:r>
              <a:rPr lang="en-US" sz="2000" b="1" dirty="0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1. </a:t>
            </a:r>
            <a:r>
              <a:rPr lang="en-US" sz="20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 </a:t>
            </a:r>
            <a:r>
              <a:rPr lang="en-US" sz="20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Realignment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– The two parties take the same position 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on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the issue and the salience of the 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issue declines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as a result. </a:t>
            </a:r>
            <a:endParaRPr lang="en-US" sz="20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200000"/>
              </a:lnSpc>
            </a:pP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b="1" dirty="0">
                <a:solidFill>
                  <a:srgbClr val="FF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System freezes at B or C in </a:t>
            </a:r>
            <a:r>
              <a:rPr lang="en-US" sz="2000" b="1" dirty="0" smtClean="0">
                <a:solidFill>
                  <a:srgbClr val="FF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Previous Figure.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>
              <a:lnSpc>
                <a:spcPct val="200000"/>
              </a:lnSpc>
            </a:pP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2. </a:t>
            </a:r>
            <a:r>
              <a:rPr lang="en-US" sz="20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Realignment in which Neither Party is Replaced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– Pro-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Salooners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take over the Progressive Party and the Anti-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Salooners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take over the Conservative Party. (</a:t>
            </a:r>
            <a:r>
              <a:rPr lang="en-US" sz="2000" b="1" dirty="0">
                <a:solidFill>
                  <a:srgbClr val="FF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System freezes at D in </a:t>
            </a:r>
            <a:r>
              <a:rPr lang="en-US" sz="2000" b="1" dirty="0" smtClean="0">
                <a:solidFill>
                  <a:srgbClr val="FF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Figure.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>
              <a:lnSpc>
                <a:spcPct val="200000"/>
              </a:lnSpc>
            </a:pP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42040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381000"/>
            <a:ext cx="9144000" cy="52475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  <a:spcAft>
                <a:spcPts val="1800"/>
              </a:spcAft>
              <a:tabLst>
                <a:tab pos="914400" algn="l"/>
              </a:tabLst>
            </a:pPr>
            <a:r>
              <a:rPr lang="en-US" sz="2000" b="1" dirty="0" smtClean="0">
                <a:solidFill>
                  <a:srgbClr val="00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3. </a:t>
            </a:r>
            <a:r>
              <a:rPr lang="en-US" sz="2000" b="1" dirty="0" smtClean="0">
                <a:solidFill>
                  <a:srgbClr val="FF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Realignment </a:t>
            </a:r>
            <a:r>
              <a:rPr lang="en-US" sz="2000" b="1" dirty="0">
                <a:solidFill>
                  <a:srgbClr val="FF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in which One Party is Replaced 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– A new party enters – the Liberal Party – as Pro-Saloon and absorbs members of both the Progressive and Conservative party. (</a:t>
            </a:r>
            <a:r>
              <a:rPr lang="en-US" sz="2000" b="1" dirty="0">
                <a:solidFill>
                  <a:srgbClr val="FF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System freezes at D or E in </a:t>
            </a:r>
            <a:r>
              <a:rPr lang="en-US" sz="2000" b="1" dirty="0" smtClean="0">
                <a:solidFill>
                  <a:srgbClr val="FF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the Figure.</a:t>
            </a:r>
            <a:r>
              <a:rPr lang="en-US" sz="2000" b="1" dirty="0" smtClean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)</a:t>
            </a:r>
            <a:endParaRPr lang="en-US" sz="2000" dirty="0">
              <a:latin typeface="Courier New" panose="02070309020205020404" pitchFamily="49" charset="0"/>
              <a:ea typeface="Times New Roman"/>
              <a:cs typeface="Courier New" panose="02070309020205020404" pitchFamily="49" charset="0"/>
            </a:endParaRPr>
          </a:p>
          <a:p>
            <a:pPr>
              <a:lnSpc>
                <a:spcPct val="200000"/>
              </a:lnSpc>
            </a:pPr>
            <a:r>
              <a:rPr lang="en-US" sz="2000" b="1" dirty="0" smtClean="0">
                <a:solidFill>
                  <a:srgbClr val="00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4. </a:t>
            </a:r>
            <a:r>
              <a:rPr lang="en-US" sz="2000" b="1" dirty="0" smtClean="0">
                <a:solidFill>
                  <a:srgbClr val="FF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Realignment </a:t>
            </a:r>
            <a:r>
              <a:rPr lang="en-US" sz="2000" b="1" dirty="0">
                <a:solidFill>
                  <a:srgbClr val="FF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in which Both Parties are Replaced 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– Two new parties enter – the Liberal Party and the Prohibition Party – System completely realigns on saloon issue. (</a:t>
            </a:r>
            <a:r>
              <a:rPr lang="en-US" sz="2000" b="1" dirty="0">
                <a:solidFill>
                  <a:srgbClr val="FF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System freezes at E in </a:t>
            </a:r>
            <a:r>
              <a:rPr lang="en-US" sz="2000" b="1" dirty="0" smtClean="0">
                <a:solidFill>
                  <a:srgbClr val="FF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the Figure.) 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22800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838200"/>
            <a:ext cx="9144000" cy="50629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2800" b="1" dirty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What is a Political Party?</a:t>
            </a:r>
            <a:endParaRPr lang="en-US" sz="2800" b="1" dirty="0" smtClean="0">
              <a:effectLst/>
              <a:latin typeface="Courier New" panose="02070309020205020404" pitchFamily="49" charset="0"/>
              <a:ea typeface="Times New Roman"/>
              <a:cs typeface="Courier New" panose="02070309020205020404" pitchFamily="49" charset="0"/>
            </a:endParaRPr>
          </a:p>
          <a:p>
            <a:pPr lvl="0">
              <a:lnSpc>
                <a:spcPct val="200000"/>
              </a:lnSpc>
            </a:pPr>
            <a:r>
              <a:rPr lang="en-US" sz="2000" b="1" dirty="0" smtClean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1) Practically 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Every Nation State has organizations which </a:t>
            </a:r>
            <a:r>
              <a:rPr lang="en-US" sz="2000" b="1" i="1" dirty="0">
                <a:solidFill>
                  <a:srgbClr val="FF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describe themselves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 as Political Parties</a:t>
            </a:r>
            <a:r>
              <a:rPr lang="en-US" sz="2000" b="1" dirty="0" smtClean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.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lang="en-US" sz="20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0">
              <a:lnSpc>
                <a:spcPct val="200000"/>
              </a:lnSpc>
            </a:pP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2)  We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are only interested in Political 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Parties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in </a:t>
            </a:r>
            <a:r>
              <a:rPr lang="en-US" sz="2000" b="1" i="1" dirty="0">
                <a:solidFill>
                  <a:srgbClr val="FF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free societies</a:t>
            </a:r>
            <a:r>
              <a:rPr lang="en-US" sz="2000" b="1" dirty="0">
                <a:solidFill>
                  <a:srgbClr val="FF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!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The keys:</a:t>
            </a:r>
          </a:p>
          <a:p>
            <a:pPr lvl="1">
              <a:lnSpc>
                <a:spcPct val="200000"/>
              </a:lnSpc>
            </a:pP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a) </a:t>
            </a:r>
            <a:r>
              <a:rPr lang="en-US" sz="20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Freedom </a:t>
            </a:r>
            <a:r>
              <a:rPr lang="en-US" sz="20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of Association</a:t>
            </a:r>
          </a:p>
          <a:p>
            <a:pPr lvl="1">
              <a:lnSpc>
                <a:spcPct val="200000"/>
              </a:lnSpc>
            </a:pP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b) </a:t>
            </a:r>
            <a:r>
              <a:rPr lang="en-US" sz="20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Freedom </a:t>
            </a:r>
            <a:r>
              <a:rPr lang="en-US" sz="20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of Speech</a:t>
            </a:r>
          </a:p>
          <a:p>
            <a:pPr marL="342900" marR="0" lvl="0" indent="-342900">
              <a:lnSpc>
                <a:spcPct val="200000"/>
              </a:lnSpc>
              <a:spcBef>
                <a:spcPts val="0"/>
              </a:spcBef>
              <a:spcAft>
                <a:spcPts val="1800"/>
              </a:spcAft>
              <a:buFont typeface="+mj-lt"/>
              <a:buAutoNum type="alphaUcPeriod"/>
              <a:tabLst>
                <a:tab pos="457200" algn="l"/>
              </a:tabLst>
            </a:pPr>
            <a:endParaRPr lang="en-US" sz="2000" b="1" dirty="0">
              <a:effectLst/>
              <a:latin typeface="Courier New" panose="02070309020205020404" pitchFamily="49" charset="0"/>
              <a:ea typeface="Times New Roman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50041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4786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lnSpc>
                <a:spcPct val="200000"/>
              </a:lnSpc>
              <a:spcBef>
                <a:spcPts val="0"/>
              </a:spcBef>
              <a:spcAft>
                <a:spcPts val="1800"/>
              </a:spcAft>
              <a:tabLst>
                <a:tab pos="457200" algn="l"/>
              </a:tabLst>
            </a:pPr>
            <a:r>
              <a:rPr lang="en-US" sz="2000" b="1" dirty="0" smtClean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D. The 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Essential Dynamic – </a:t>
            </a:r>
            <a:r>
              <a:rPr lang="en-US" sz="2000" b="1" i="1" dirty="0">
                <a:solidFill>
                  <a:srgbClr val="FF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The Center Does Not Hold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 – </a:t>
            </a:r>
            <a:r>
              <a:rPr lang="en-US" sz="2000" b="1" dirty="0"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The new issue produces two polar blocs and a centrist bloc. </a:t>
            </a:r>
            <a:r>
              <a:rPr lang="en-US" sz="2000" b="1" dirty="0">
                <a:solidFill>
                  <a:srgbClr val="FF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If the Centrists in both old Parties can retain control</a:t>
            </a:r>
            <a:r>
              <a:rPr lang="en-US" sz="2000" b="1" dirty="0"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 then realignment is avoided</a:t>
            </a:r>
            <a:r>
              <a:rPr lang="en-US" sz="2000" b="1" dirty="0" smtClean="0"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.</a:t>
            </a:r>
          </a:p>
          <a:p>
            <a:pPr lvl="0">
              <a:lnSpc>
                <a:spcPct val="200000"/>
              </a:lnSpc>
            </a:pP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E.  Five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Variables That Affect Realignment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800100" lvl="1" indent="-342900">
              <a:lnSpc>
                <a:spcPct val="200000"/>
              </a:lnSpc>
              <a:buAutoNum type="arabicPeriod"/>
            </a:pPr>
            <a:r>
              <a:rPr lang="en-US" sz="20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Breadth </a:t>
            </a:r>
            <a:r>
              <a:rPr lang="en-US" sz="20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and Depth of the Underlying </a:t>
            </a:r>
            <a:r>
              <a:rPr lang="en-US" sz="20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Grievance</a:t>
            </a:r>
          </a:p>
          <a:p>
            <a:pPr lvl="1">
              <a:lnSpc>
                <a:spcPct val="200000"/>
              </a:lnSpc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a.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How long does the issue last?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>
              <a:lnSpc>
                <a:spcPct val="150000"/>
              </a:lnSpc>
            </a:pPr>
            <a:r>
              <a:rPr lang="en-US" sz="2000" b="1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b. Is </a:t>
            </a:r>
            <a:r>
              <a:rPr lang="en-US" sz="2000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the Issue a Moral One? If it is perceived as </a:t>
            </a:r>
            <a:r>
              <a:rPr lang="en-US" sz="2000" b="1" i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“the forces of light”</a:t>
            </a:r>
            <a:r>
              <a:rPr lang="en-US" sz="2000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 versus </a:t>
            </a:r>
            <a:r>
              <a:rPr lang="en-US" sz="2000" b="1" i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“the forces of darkness”</a:t>
            </a:r>
            <a:r>
              <a:rPr lang="en-US" sz="2000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 then people are more likely to switch parties</a:t>
            </a:r>
            <a:r>
              <a:rPr lang="en-US" sz="2000" b="1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424907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52400"/>
            <a:ext cx="9144000" cy="63248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>
              <a:lnSpc>
                <a:spcPct val="200000"/>
              </a:lnSpc>
            </a:pPr>
            <a:r>
              <a:rPr lang="en-US" sz="2000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c. Slavery </a:t>
            </a:r>
            <a:r>
              <a:rPr lang="en-US" sz="2000" b="1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and Abortion vs. Gay Rights</a:t>
            </a:r>
          </a:p>
          <a:p>
            <a:pPr lvl="2">
              <a:lnSpc>
                <a:spcPct val="200000"/>
              </a:lnSpc>
            </a:pPr>
            <a:endParaRPr lang="en-US" sz="2000" dirty="0">
              <a:solidFill>
                <a:prstClr val="black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R="0" lvl="1">
              <a:lnSpc>
                <a:spcPct val="200000"/>
              </a:lnSpc>
              <a:spcBef>
                <a:spcPts val="0"/>
              </a:spcBef>
              <a:spcAft>
                <a:spcPts val="1800"/>
              </a:spcAft>
              <a:tabLst>
                <a:tab pos="914400" algn="l"/>
              </a:tabLst>
            </a:pPr>
            <a:r>
              <a:rPr lang="en-US" sz="2000" b="1" dirty="0" smtClean="0">
                <a:solidFill>
                  <a:srgbClr val="00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2</a:t>
            </a:r>
            <a:r>
              <a:rPr lang="en-US" sz="2000" b="1" dirty="0" smtClean="0">
                <a:solidFill>
                  <a:srgbClr val="FF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. Capacity </a:t>
            </a:r>
            <a:r>
              <a:rPr lang="en-US" sz="2000" b="1" dirty="0">
                <a:solidFill>
                  <a:srgbClr val="FF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to Provoke Resistance </a:t>
            </a:r>
            <a:r>
              <a:rPr lang="en-US" sz="20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– </a:t>
            </a:r>
            <a:endParaRPr lang="en-US" sz="2000" b="1" dirty="0">
              <a:latin typeface="Courier New" panose="02070309020205020404" pitchFamily="49" charset="0"/>
              <a:ea typeface="Times New Roman"/>
              <a:cs typeface="Courier New" panose="02070309020205020404" pitchFamily="49" charset="0"/>
            </a:endParaRPr>
          </a:p>
          <a:p>
            <a:pPr marL="1143000" marR="0" lvl="2" indent="-228600">
              <a:lnSpc>
                <a:spcPct val="200000"/>
              </a:lnSpc>
              <a:spcBef>
                <a:spcPts val="0"/>
              </a:spcBef>
              <a:spcAft>
                <a:spcPts val="1800"/>
              </a:spcAft>
              <a:buFont typeface="+mj-lt"/>
              <a:buAutoNum type="alphaLcPeriod"/>
              <a:tabLst>
                <a:tab pos="1371600" algn="l"/>
              </a:tabLst>
            </a:pPr>
            <a:r>
              <a:rPr lang="en-US" sz="2000" b="1" dirty="0"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Is the issue </a:t>
            </a:r>
            <a:r>
              <a:rPr lang="en-US" sz="2000" b="1" dirty="0">
                <a:solidFill>
                  <a:srgbClr val="FF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zero-sum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?</a:t>
            </a:r>
            <a:endParaRPr lang="en-US" sz="2000" b="1" dirty="0">
              <a:latin typeface="Courier New" panose="02070309020205020404" pitchFamily="49" charset="0"/>
              <a:ea typeface="Times New Roman"/>
              <a:cs typeface="Courier New" panose="02070309020205020404" pitchFamily="49" charset="0"/>
            </a:endParaRPr>
          </a:p>
          <a:p>
            <a:pPr marL="1143000" marR="0" lvl="2" indent="-228600">
              <a:lnSpc>
                <a:spcPct val="200000"/>
              </a:lnSpc>
              <a:spcBef>
                <a:spcPts val="0"/>
              </a:spcBef>
              <a:spcAft>
                <a:spcPts val="1800"/>
              </a:spcAft>
              <a:buFont typeface="+mj-lt"/>
              <a:buAutoNum type="alphaLcPeriod"/>
              <a:tabLst>
                <a:tab pos="1371600" algn="l"/>
              </a:tabLst>
            </a:pP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Does solving one problem create a new problem? Does it create a new “injustice”? (Redistribution of Wealth; </a:t>
            </a:r>
            <a:r>
              <a:rPr lang="en-US" sz="2000" b="1" dirty="0" smtClean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Comparable Worth [Equal Pay Laws].)</a:t>
            </a:r>
            <a:endParaRPr lang="en-US" sz="2000" b="1" dirty="0">
              <a:latin typeface="Courier New" panose="02070309020205020404" pitchFamily="49" charset="0"/>
              <a:ea typeface="Times New Roman"/>
              <a:cs typeface="Courier New" panose="02070309020205020404" pitchFamily="49" charset="0"/>
            </a:endParaRPr>
          </a:p>
          <a:p>
            <a:pPr lvl="1">
              <a:lnSpc>
                <a:spcPct val="200000"/>
              </a:lnSpc>
            </a:pPr>
            <a:endParaRPr lang="en-US" sz="2000" dirty="0">
              <a:solidFill>
                <a:prstClr val="black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0">
              <a:lnSpc>
                <a:spcPct val="200000"/>
              </a:lnSpc>
              <a:spcAft>
                <a:spcPts val="1800"/>
              </a:spcAft>
              <a:tabLst>
                <a:tab pos="457200" algn="l"/>
              </a:tabLst>
            </a:pPr>
            <a:endParaRPr lang="en-US" sz="2000" dirty="0">
              <a:solidFill>
                <a:prstClr val="black"/>
              </a:solidFill>
              <a:latin typeface="Courier New" panose="02070309020205020404" pitchFamily="49" charset="0"/>
              <a:ea typeface="Times New Roman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045321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219200"/>
            <a:ext cx="9144000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1">
              <a:lnSpc>
                <a:spcPct val="200000"/>
              </a:lnSpc>
              <a:spcBef>
                <a:spcPts val="0"/>
              </a:spcBef>
              <a:spcAft>
                <a:spcPts val="1800"/>
              </a:spcAft>
              <a:tabLst>
                <a:tab pos="914400" algn="l"/>
              </a:tabLst>
            </a:pPr>
            <a:r>
              <a:rPr lang="en-US" sz="2000" b="1" dirty="0" smtClean="0">
                <a:solidFill>
                  <a:srgbClr val="00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3. </a:t>
            </a:r>
            <a:r>
              <a:rPr lang="en-US" sz="2000" b="1" dirty="0" smtClean="0">
                <a:solidFill>
                  <a:srgbClr val="FF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Leadership </a:t>
            </a:r>
            <a:r>
              <a:rPr lang="en-US" sz="20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– </a:t>
            </a:r>
            <a:endParaRPr lang="en-US" sz="2000" dirty="0">
              <a:latin typeface="Courier New" panose="02070309020205020404" pitchFamily="49" charset="0"/>
              <a:ea typeface="Times New Roman"/>
              <a:cs typeface="Courier New" panose="02070309020205020404" pitchFamily="49" charset="0"/>
            </a:endParaRPr>
          </a:p>
          <a:p>
            <a:pPr marL="1143000" marR="0" lvl="2" indent="-228600">
              <a:lnSpc>
                <a:spcPct val="200000"/>
              </a:lnSpc>
              <a:spcBef>
                <a:spcPts val="0"/>
              </a:spcBef>
              <a:spcAft>
                <a:spcPts val="1800"/>
              </a:spcAft>
              <a:buFont typeface="+mj-lt"/>
              <a:buAutoNum type="alphaLcPeriod"/>
              <a:tabLst>
                <a:tab pos="1371600" algn="l"/>
              </a:tabLst>
            </a:pP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The power and capacity of the established party leadership are matched against the strength and momentum of the issue.</a:t>
            </a:r>
            <a:endParaRPr lang="en-US" sz="2000" dirty="0">
              <a:latin typeface="Courier New" panose="02070309020205020404" pitchFamily="49" charset="0"/>
              <a:ea typeface="Times New Roman"/>
              <a:cs typeface="Courier New" panose="02070309020205020404" pitchFamily="49" charset="0"/>
            </a:endParaRPr>
          </a:p>
          <a:p>
            <a:pPr marL="1143000" marR="0" lvl="2" indent="-228600">
              <a:lnSpc>
                <a:spcPct val="200000"/>
              </a:lnSpc>
              <a:spcBef>
                <a:spcPts val="0"/>
              </a:spcBef>
              <a:spcAft>
                <a:spcPts val="1800"/>
              </a:spcAft>
              <a:buFont typeface="+mj-lt"/>
              <a:buAutoNum type="alphaLcPeriod"/>
              <a:tabLst>
                <a:tab pos="1371600" algn="l"/>
              </a:tabLst>
            </a:pPr>
            <a:r>
              <a:rPr lang="en-US" sz="2000" b="1" i="1" dirty="0">
                <a:solidFill>
                  <a:srgbClr val="FF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If the Issue is a moral one then compromise may be seen as reprehensible – </a:t>
            </a:r>
            <a:r>
              <a:rPr lang="en-US" sz="2000" b="1" i="1" dirty="0">
                <a:solidFill>
                  <a:srgbClr val="C0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one cannot compromise with evil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.</a:t>
            </a:r>
            <a:endParaRPr lang="en-US" sz="2000" dirty="0">
              <a:effectLst/>
              <a:latin typeface="Courier New" panose="02070309020205020404" pitchFamily="49" charset="0"/>
              <a:ea typeface="Times New Roman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551631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1">
              <a:lnSpc>
                <a:spcPct val="200000"/>
              </a:lnSpc>
              <a:spcBef>
                <a:spcPts val="0"/>
              </a:spcBef>
              <a:spcAft>
                <a:spcPts val="1800"/>
              </a:spcAft>
              <a:tabLst>
                <a:tab pos="914400" algn="l"/>
              </a:tabLst>
            </a:pPr>
            <a:r>
              <a:rPr lang="en-US" sz="2000" b="1" dirty="0" smtClean="0">
                <a:solidFill>
                  <a:srgbClr val="00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4.  </a:t>
            </a:r>
            <a:r>
              <a:rPr lang="en-US" sz="2000" b="1" dirty="0" smtClean="0">
                <a:solidFill>
                  <a:srgbClr val="FF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Division </a:t>
            </a:r>
            <a:r>
              <a:rPr lang="en-US" sz="2000" b="1" dirty="0">
                <a:solidFill>
                  <a:srgbClr val="FF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of Polar Blocs Between the Parties</a:t>
            </a:r>
            <a:endParaRPr lang="en-US" sz="2000" dirty="0">
              <a:solidFill>
                <a:srgbClr val="FF0000"/>
              </a:solidFill>
              <a:latin typeface="Courier New" panose="02070309020205020404" pitchFamily="49" charset="0"/>
              <a:ea typeface="Times New Roman"/>
              <a:cs typeface="Courier New" panose="02070309020205020404" pitchFamily="49" charset="0"/>
            </a:endParaRPr>
          </a:p>
          <a:p>
            <a:pPr marL="1143000" marR="0" lvl="2" indent="-228600">
              <a:lnSpc>
                <a:spcPct val="200000"/>
              </a:lnSpc>
              <a:spcBef>
                <a:spcPts val="0"/>
              </a:spcBef>
              <a:spcAft>
                <a:spcPts val="1800"/>
              </a:spcAft>
              <a:buFont typeface="+mj-lt"/>
              <a:buAutoNum type="alphaLcPeriod"/>
              <a:tabLst>
                <a:tab pos="1371600" algn="l"/>
              </a:tabLst>
            </a:pPr>
            <a:r>
              <a:rPr lang="en-US" sz="2000" b="1" dirty="0" smtClean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 If 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the opposing blocs polarized around an issue fall mostly into the existing parties then realignment will be easy. The new issue is simply absorbed into the current alignments. (</a:t>
            </a:r>
            <a:r>
              <a:rPr lang="en-US" sz="2000" b="1" dirty="0">
                <a:solidFill>
                  <a:srgbClr val="FF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This is something like </a:t>
            </a:r>
            <a:r>
              <a:rPr lang="en-US" sz="2000" b="1" dirty="0" smtClean="0">
                <a:solidFill>
                  <a:srgbClr val="FF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Figure D.</a:t>
            </a:r>
            <a:r>
              <a:rPr lang="en-US" sz="2000" b="1" dirty="0" smtClean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)</a:t>
            </a:r>
            <a:endParaRPr lang="en-US" sz="2000" dirty="0">
              <a:latin typeface="Courier New" panose="02070309020205020404" pitchFamily="49" charset="0"/>
              <a:ea typeface="Times New Roman"/>
              <a:cs typeface="Courier New" panose="02070309020205020404" pitchFamily="49" charset="0"/>
            </a:endParaRPr>
          </a:p>
          <a:p>
            <a:pPr lvl="2">
              <a:lnSpc>
                <a:spcPct val="200000"/>
              </a:lnSpc>
            </a:pPr>
            <a:r>
              <a:rPr lang="en-US" sz="2000" b="1" dirty="0" smtClean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b. If 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the blocs are about evenly split between the parties the realignment will be delayed. (</a:t>
            </a:r>
            <a:r>
              <a:rPr lang="en-US" sz="2000" b="1" dirty="0">
                <a:solidFill>
                  <a:srgbClr val="FF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The A to E process shown in </a:t>
            </a:r>
            <a:r>
              <a:rPr lang="en-US" sz="2000" b="1" dirty="0" smtClean="0">
                <a:solidFill>
                  <a:srgbClr val="FF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the Figure.) 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616959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609600"/>
            <a:ext cx="91440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1">
              <a:lnSpc>
                <a:spcPct val="200000"/>
              </a:lnSpc>
              <a:spcBef>
                <a:spcPts val="0"/>
              </a:spcBef>
              <a:spcAft>
                <a:spcPts val="1800"/>
              </a:spcAft>
              <a:tabLst>
                <a:tab pos="914400" algn="l"/>
              </a:tabLst>
            </a:pPr>
            <a:r>
              <a:rPr lang="en-US" sz="2000" b="1" dirty="0" smtClean="0">
                <a:solidFill>
                  <a:srgbClr val="00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5. </a:t>
            </a:r>
            <a:r>
              <a:rPr lang="en-US" sz="2000" b="1" dirty="0" smtClean="0">
                <a:solidFill>
                  <a:srgbClr val="FF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Strength </a:t>
            </a:r>
            <a:r>
              <a:rPr lang="en-US" sz="2000" b="1" dirty="0">
                <a:solidFill>
                  <a:srgbClr val="FF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of Existing Party Attachments</a:t>
            </a:r>
            <a:r>
              <a:rPr lang="en-US" sz="20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 – </a:t>
            </a:r>
            <a:r>
              <a:rPr lang="en-US" sz="2000" b="1" dirty="0">
                <a:solidFill>
                  <a:srgbClr val="C0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The weaker the identification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 that people have with a political party, the easier it is to separate them from the party and trigger a realignment. Factors:</a:t>
            </a:r>
            <a:endParaRPr lang="en-US" sz="2000" dirty="0">
              <a:effectLst/>
              <a:latin typeface="Courier New" panose="02070309020205020404" pitchFamily="49" charset="0"/>
              <a:ea typeface="Times New Roman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51902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0820"/>
            <a:ext cx="9144000" cy="64786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0" marR="0" lvl="2" indent="-228600">
              <a:lnSpc>
                <a:spcPct val="200000"/>
              </a:lnSpc>
              <a:spcBef>
                <a:spcPts val="0"/>
              </a:spcBef>
              <a:spcAft>
                <a:spcPts val="1800"/>
              </a:spcAft>
              <a:buFont typeface="+mj-lt"/>
              <a:buAutoNum type="alphaLcPeriod"/>
              <a:tabLst>
                <a:tab pos="1371600" algn="l"/>
              </a:tabLst>
            </a:pPr>
            <a:r>
              <a:rPr lang="en-US" sz="2000" b="1" dirty="0">
                <a:solidFill>
                  <a:srgbClr val="FF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Age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 – </a:t>
            </a:r>
            <a:r>
              <a:rPr lang="en-US" sz="2000" b="1" dirty="0">
                <a:solidFill>
                  <a:srgbClr val="FF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Partisan attachments get stronger with age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. Young people who do not remember the issue conflict that created the current alignment tend to be weaker party </a:t>
            </a:r>
            <a:r>
              <a:rPr lang="en-US" sz="2000" b="1" dirty="0" smtClean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identifiers (</a:t>
            </a:r>
            <a:r>
              <a:rPr lang="en-US" sz="2000" b="1" dirty="0" smtClean="0"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The New Deal was 80 years ago</a:t>
            </a:r>
            <a:r>
              <a:rPr lang="en-US" sz="2000" b="1" dirty="0" smtClean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). </a:t>
            </a:r>
            <a:endParaRPr lang="en-US" sz="2000" dirty="0">
              <a:latin typeface="Courier New" panose="02070309020205020404" pitchFamily="49" charset="0"/>
              <a:ea typeface="Times New Roman"/>
              <a:cs typeface="Courier New" panose="02070309020205020404" pitchFamily="49" charset="0"/>
            </a:endParaRPr>
          </a:p>
          <a:p>
            <a:pPr marL="1143000" marR="0" lvl="2" indent="-228600">
              <a:lnSpc>
                <a:spcPct val="200000"/>
              </a:lnSpc>
              <a:spcBef>
                <a:spcPts val="0"/>
              </a:spcBef>
              <a:spcAft>
                <a:spcPts val="1800"/>
              </a:spcAft>
              <a:buFont typeface="+mj-lt"/>
              <a:buAutoNum type="alphaLcPeriod"/>
              <a:tabLst>
                <a:tab pos="1371600" algn="l"/>
              </a:tabLst>
            </a:pPr>
            <a:r>
              <a:rPr lang="en-US" sz="2000" b="1" dirty="0">
                <a:solidFill>
                  <a:srgbClr val="FF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Reference Groups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 – Most groups in society have some degree of partisan bias which sometimes is embedded in the group’s tradition and most people belong to one or more such references groups – </a:t>
            </a:r>
            <a:r>
              <a:rPr lang="en-US" sz="2000" b="1" dirty="0">
                <a:solidFill>
                  <a:srgbClr val="FF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family; racial; ethnic; religious</a:t>
            </a:r>
            <a:r>
              <a:rPr lang="en-US" sz="2000" b="1" dirty="0" smtClean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.</a:t>
            </a:r>
            <a:endParaRPr lang="en-US" sz="2000" dirty="0">
              <a:latin typeface="Courier New" panose="02070309020205020404" pitchFamily="49" charset="0"/>
              <a:ea typeface="Times New Roman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355945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536174"/>
            <a:ext cx="91440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>
              <a:lnSpc>
                <a:spcPct val="200000"/>
              </a:lnSpc>
              <a:tabLst>
                <a:tab pos="1371600" algn="l"/>
              </a:tabLst>
            </a:pPr>
            <a:r>
              <a:rPr lang="en-US" sz="2000" b="1" dirty="0" smtClean="0">
                <a:solidFill>
                  <a:srgbClr val="FF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C. Personal </a:t>
            </a:r>
            <a:r>
              <a:rPr lang="en-US" sz="2000" b="1" dirty="0">
                <a:solidFill>
                  <a:srgbClr val="FF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(Economic) Philosophy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 – This causes cross-pressure – </a:t>
            </a:r>
            <a:r>
              <a:rPr lang="en-US" sz="2000" b="1" dirty="0">
                <a:solidFill>
                  <a:srgbClr val="FF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Catholic Businessmen 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(at least until the </a:t>
            </a:r>
            <a:r>
              <a:rPr lang="en-US" sz="2000" b="1" dirty="0" smtClean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1980s – but revived again with the Contraception Mandate in the ACA).</a:t>
            </a:r>
            <a:endParaRPr lang="en-US" sz="2000" dirty="0">
              <a:solidFill>
                <a:prstClr val="black"/>
              </a:solidFill>
              <a:latin typeface="Courier New" panose="02070309020205020404" pitchFamily="49" charset="0"/>
              <a:ea typeface="Times New Roman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96207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76200"/>
            <a:ext cx="9144000" cy="69403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lnSpc>
                <a:spcPct val="200000"/>
              </a:lnSpc>
              <a:spcBef>
                <a:spcPts val="0"/>
              </a:spcBef>
              <a:spcAft>
                <a:spcPts val="1800"/>
              </a:spcAft>
              <a:tabLst>
                <a:tab pos="457200" algn="l"/>
              </a:tabLst>
            </a:pPr>
            <a:r>
              <a:rPr lang="en-US" b="1" dirty="0" smtClean="0">
                <a:solidFill>
                  <a:srgbClr val="0000FF"/>
                </a:solidFill>
                <a:latin typeface="Arial"/>
                <a:ea typeface="Times New Roman"/>
              </a:rPr>
              <a:t>3.  </a:t>
            </a:r>
            <a:r>
              <a:rPr lang="en-US" sz="2000" b="1" dirty="0" smtClean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The 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Chicken-Egg Question -- </a:t>
            </a:r>
            <a:r>
              <a:rPr lang="en-US" sz="2000" b="1" dirty="0">
                <a:solidFill>
                  <a:srgbClr val="FF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Political Parties/Free Society</a:t>
            </a:r>
            <a:endParaRPr lang="en-US" sz="2000" b="1" dirty="0" smtClean="0">
              <a:effectLst/>
              <a:latin typeface="Courier New" panose="02070309020205020404" pitchFamily="49" charset="0"/>
              <a:ea typeface="Times New Roman"/>
              <a:cs typeface="Courier New" panose="02070309020205020404" pitchFamily="49" charset="0"/>
            </a:endParaRPr>
          </a:p>
          <a:p>
            <a:pPr marL="800100" marR="0" lvl="1" indent="-342900">
              <a:lnSpc>
                <a:spcPct val="200000"/>
              </a:lnSpc>
              <a:spcBef>
                <a:spcPts val="0"/>
              </a:spcBef>
              <a:spcAft>
                <a:spcPts val="1800"/>
              </a:spcAft>
              <a:buAutoNum type="alphaLcPeriod"/>
              <a:tabLst>
                <a:tab pos="914400" algn="l"/>
              </a:tabLst>
            </a:pPr>
            <a:r>
              <a:rPr lang="en-US" sz="2000" b="1" dirty="0" smtClean="0">
                <a:solidFill>
                  <a:srgbClr val="D2691E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Does </a:t>
            </a:r>
            <a:r>
              <a:rPr lang="en-US" sz="2000" b="1" dirty="0">
                <a:solidFill>
                  <a:srgbClr val="D2691E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a democratic free society allow the development of political parties?…</a:t>
            </a:r>
            <a:r>
              <a:rPr lang="en-US" sz="2000" b="1" dirty="0" smtClean="0">
                <a:solidFill>
                  <a:srgbClr val="D2691E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or</a:t>
            </a:r>
            <a:endParaRPr lang="en-US" sz="2000" b="1" dirty="0">
              <a:latin typeface="Courier New" panose="02070309020205020404" pitchFamily="49" charset="0"/>
              <a:ea typeface="Times New Roman"/>
              <a:cs typeface="Courier New" panose="02070309020205020404" pitchFamily="49" charset="0"/>
            </a:endParaRPr>
          </a:p>
          <a:p>
            <a:pPr marL="800100" marR="0" lvl="1" indent="-342900">
              <a:lnSpc>
                <a:spcPct val="200000"/>
              </a:lnSpc>
              <a:spcBef>
                <a:spcPts val="0"/>
              </a:spcBef>
              <a:spcAft>
                <a:spcPts val="1800"/>
              </a:spcAft>
              <a:buAutoNum type="alphaLcPeriod"/>
              <a:tabLst>
                <a:tab pos="914400" algn="l"/>
              </a:tabLst>
            </a:pPr>
            <a:r>
              <a:rPr lang="en-US" sz="2000" b="1" dirty="0" smtClean="0">
                <a:solidFill>
                  <a:srgbClr val="D2691E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Do </a:t>
            </a:r>
            <a:r>
              <a:rPr lang="en-US" sz="2000" b="1" dirty="0">
                <a:solidFill>
                  <a:srgbClr val="D2691E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political parties allow the development of a free society?</a:t>
            </a:r>
            <a:endParaRPr lang="en-US" sz="2000" b="1" dirty="0" smtClean="0">
              <a:effectLst/>
              <a:latin typeface="Courier New" panose="02070309020205020404" pitchFamily="49" charset="0"/>
              <a:ea typeface="Times New Roman"/>
              <a:cs typeface="Courier New" panose="02070309020205020404" pitchFamily="49" charset="0"/>
            </a:endParaRPr>
          </a:p>
          <a:p>
            <a:pPr marR="0" lvl="1">
              <a:lnSpc>
                <a:spcPct val="200000"/>
              </a:lnSpc>
              <a:spcBef>
                <a:spcPts val="0"/>
              </a:spcBef>
              <a:spcAft>
                <a:spcPts val="1800"/>
              </a:spcAft>
              <a:tabLst>
                <a:tab pos="914400" algn="l"/>
              </a:tabLst>
            </a:pPr>
            <a:r>
              <a:rPr lang="en-US" sz="2000" b="1" dirty="0" smtClean="0">
                <a:solidFill>
                  <a:srgbClr val="FF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c.  Answer</a:t>
            </a:r>
            <a:r>
              <a:rPr lang="en-US" sz="2000" b="1" dirty="0">
                <a:solidFill>
                  <a:srgbClr val="FF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: You have to have 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an institutional structure in place</a:t>
            </a:r>
            <a:r>
              <a:rPr lang="en-US" sz="2000" b="1" dirty="0">
                <a:solidFill>
                  <a:srgbClr val="FF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 that allows Freedom of Expression and Freedom of Association </a:t>
            </a:r>
            <a:r>
              <a:rPr lang="en-US" sz="2000" b="1" dirty="0" smtClean="0">
                <a:solidFill>
                  <a:srgbClr val="FF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and the Rule of Law (Political </a:t>
            </a:r>
            <a:r>
              <a:rPr lang="en-US" sz="2000" b="1" dirty="0">
                <a:solidFill>
                  <a:srgbClr val="FF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Culture)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. This allows both to Evolve.</a:t>
            </a:r>
            <a:endParaRPr lang="en-US" sz="2000" b="1" dirty="0">
              <a:effectLst/>
              <a:latin typeface="Courier New" panose="02070309020205020404" pitchFamily="49" charset="0"/>
              <a:ea typeface="Times New Roman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97118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25651" y="0"/>
            <a:ext cx="9144000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lnSpc>
                <a:spcPct val="200000"/>
              </a:lnSpc>
              <a:spcBef>
                <a:spcPts val="0"/>
              </a:spcBef>
              <a:spcAft>
                <a:spcPts val="1800"/>
              </a:spcAft>
              <a:tabLst>
                <a:tab pos="457200" algn="l"/>
              </a:tabLst>
            </a:pPr>
            <a:r>
              <a:rPr lang="en-US" b="1" dirty="0" smtClean="0">
                <a:solidFill>
                  <a:srgbClr val="0000FF"/>
                </a:solidFill>
                <a:latin typeface="Arial"/>
                <a:ea typeface="Times New Roman"/>
              </a:rPr>
              <a:t>4. </a:t>
            </a:r>
            <a:r>
              <a:rPr lang="en-US" sz="2000" b="1" dirty="0" smtClean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The 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Uniqueness of the United States</a:t>
            </a:r>
            <a:endParaRPr lang="en-US" sz="2000" b="1" dirty="0" smtClean="0">
              <a:effectLst/>
              <a:latin typeface="Courier New" panose="02070309020205020404" pitchFamily="49" charset="0"/>
              <a:ea typeface="Times New Roman"/>
              <a:cs typeface="Courier New" panose="02070309020205020404" pitchFamily="49" charset="0"/>
            </a:endParaRPr>
          </a:p>
          <a:p>
            <a:pPr marR="0" lvl="1">
              <a:lnSpc>
                <a:spcPct val="200000"/>
              </a:lnSpc>
              <a:spcBef>
                <a:spcPts val="0"/>
              </a:spcBef>
              <a:spcAft>
                <a:spcPts val="1800"/>
              </a:spcAft>
              <a:tabLst>
                <a:tab pos="914400" algn="l"/>
              </a:tabLst>
            </a:pPr>
            <a:r>
              <a:rPr lang="en-US" sz="2000" b="1" dirty="0" smtClean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a. In 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the United States </a:t>
            </a:r>
            <a:r>
              <a:rPr lang="en-US" sz="2000" b="1" dirty="0">
                <a:solidFill>
                  <a:srgbClr val="FF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Representative Government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 (basic freedoms established from the beginning by force of circumstances!) and </a:t>
            </a:r>
            <a:r>
              <a:rPr lang="en-US" sz="2000" b="1" dirty="0">
                <a:solidFill>
                  <a:srgbClr val="FF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Private Property Rights (Capitalism)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 </a:t>
            </a:r>
            <a:r>
              <a:rPr lang="en-US" sz="2000" b="1" dirty="0">
                <a:solidFill>
                  <a:srgbClr val="FF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cohabitated from the </a:t>
            </a:r>
            <a:r>
              <a:rPr lang="en-US" sz="2000" b="1" dirty="0" smtClean="0">
                <a:solidFill>
                  <a:srgbClr val="FF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beginning (</a:t>
            </a:r>
            <a:r>
              <a:rPr lang="en-US" sz="2000" b="1" dirty="0" smtClean="0">
                <a:solidFill>
                  <a:srgbClr val="FF7C8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they co-evolved</a:t>
            </a:r>
            <a:r>
              <a:rPr lang="en-US" sz="2000" b="1" dirty="0" smtClean="0">
                <a:solidFill>
                  <a:srgbClr val="FF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)</a:t>
            </a:r>
            <a:r>
              <a:rPr lang="en-US" sz="2000" b="1" dirty="0" smtClean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.</a:t>
            </a:r>
            <a:endParaRPr lang="en-US" sz="2000" b="1" dirty="0" smtClean="0">
              <a:effectLst/>
              <a:latin typeface="Courier New" panose="02070309020205020404" pitchFamily="49" charset="0"/>
              <a:ea typeface="Times New Roman"/>
              <a:cs typeface="Courier New" panose="02070309020205020404" pitchFamily="49" charset="0"/>
            </a:endParaRPr>
          </a:p>
          <a:p>
            <a:pPr marR="0" lvl="1">
              <a:lnSpc>
                <a:spcPct val="200000"/>
              </a:lnSpc>
              <a:spcBef>
                <a:spcPts val="0"/>
              </a:spcBef>
              <a:spcAft>
                <a:spcPts val="1800"/>
              </a:spcAft>
              <a:tabLst>
                <a:tab pos="914400" algn="l"/>
              </a:tabLst>
            </a:pPr>
            <a:r>
              <a:rPr lang="en-US" sz="2000" b="1" dirty="0" smtClean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b. </a:t>
            </a:r>
            <a:r>
              <a:rPr lang="en-US" sz="2000" b="1" dirty="0" smtClean="0">
                <a:solidFill>
                  <a:srgbClr val="FF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The </a:t>
            </a:r>
            <a:r>
              <a:rPr lang="en-US" sz="2000" b="1" dirty="0">
                <a:solidFill>
                  <a:srgbClr val="FF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basic freedoms are a </a:t>
            </a:r>
            <a:r>
              <a:rPr lang="en-US" sz="2000" b="1" dirty="0"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NECESSARY CONDITION </a:t>
            </a:r>
            <a:r>
              <a:rPr lang="en-US" sz="2000" b="1" dirty="0">
                <a:solidFill>
                  <a:srgbClr val="FF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for </a:t>
            </a:r>
            <a:r>
              <a:rPr lang="en-US" sz="2000" b="1" i="1" dirty="0">
                <a:solidFill>
                  <a:srgbClr val="FF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REAL</a:t>
            </a:r>
            <a:r>
              <a:rPr lang="en-US" sz="2000" b="1" dirty="0">
                <a:solidFill>
                  <a:srgbClr val="FF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 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(see below) </a:t>
            </a:r>
            <a:r>
              <a:rPr lang="en-US" sz="2000" b="1" dirty="0">
                <a:solidFill>
                  <a:srgbClr val="FF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Political Parties 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– Capitalism is not [China has a form of Capitalism without freedom</a:t>
            </a:r>
            <a:r>
              <a:rPr lang="en-US" sz="2000" b="1" dirty="0" smtClean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].</a:t>
            </a:r>
            <a:endParaRPr lang="en-US" sz="2000" b="1" dirty="0" smtClean="0">
              <a:effectLst/>
              <a:latin typeface="Courier New" panose="02070309020205020404" pitchFamily="49" charset="0"/>
              <a:ea typeface="Times New Roman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31842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774427"/>
            <a:ext cx="9144000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lnSpc>
                <a:spcPct val="200000"/>
              </a:lnSpc>
              <a:spcAft>
                <a:spcPts val="1800"/>
              </a:spcAft>
              <a:tabLst>
                <a:tab pos="914400" algn="l"/>
              </a:tabLst>
            </a:pPr>
            <a:r>
              <a:rPr lang="en-US" b="1" dirty="0">
                <a:solidFill>
                  <a:srgbClr val="0000FF"/>
                </a:solidFill>
                <a:latin typeface="Arial"/>
                <a:ea typeface="Times New Roman"/>
              </a:rPr>
              <a:t>c. 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BIG QUESTION – can you have true </a:t>
            </a:r>
            <a:r>
              <a:rPr lang="en-US" sz="2000" b="1" i="1" dirty="0">
                <a:solidFill>
                  <a:srgbClr val="FF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entrepreneurial</a:t>
            </a:r>
            <a:r>
              <a:rPr lang="en-US" sz="2000" b="1" dirty="0">
                <a:solidFill>
                  <a:srgbClr val="FF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 capitalism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 without </a:t>
            </a:r>
            <a:r>
              <a:rPr lang="en-US" sz="2000" b="1" dirty="0">
                <a:solidFill>
                  <a:srgbClr val="FF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Democracy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?</a:t>
            </a:r>
            <a:endParaRPr lang="en-US" sz="2000" b="1" dirty="0">
              <a:solidFill>
                <a:prstClr val="black"/>
              </a:solidFill>
              <a:latin typeface="Courier New" panose="02070309020205020404" pitchFamily="49" charset="0"/>
              <a:ea typeface="Times New Roman"/>
              <a:cs typeface="Courier New" panose="02070309020205020404" pitchFamily="49" charset="0"/>
            </a:endParaRPr>
          </a:p>
          <a:p>
            <a:pPr lvl="1">
              <a:lnSpc>
                <a:spcPct val="200000"/>
              </a:lnSpc>
              <a:spcAft>
                <a:spcPts val="1800"/>
              </a:spcAft>
              <a:tabLst>
                <a:tab pos="914400" algn="l"/>
              </a:tabLst>
            </a:pP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d. 2nd BIG QUESTION – Given the close relationship between </a:t>
            </a:r>
            <a:r>
              <a:rPr lang="en-US" sz="2000" b="1" i="1" dirty="0">
                <a:solidFill>
                  <a:srgbClr val="FF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Science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 and </a:t>
            </a:r>
            <a:r>
              <a:rPr lang="en-US" sz="2000" b="1" i="1" dirty="0">
                <a:solidFill>
                  <a:srgbClr val="FF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entrepreneurial</a:t>
            </a:r>
            <a:r>
              <a:rPr lang="en-US" sz="2000" b="1" dirty="0">
                <a:solidFill>
                  <a:srgbClr val="FF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 capitalism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 (</a:t>
            </a:r>
            <a:r>
              <a:rPr lang="en-US" sz="2000" b="1" i="1" dirty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why is this so</a:t>
            </a:r>
            <a:r>
              <a:rPr lang="en-US" sz="2000" b="1" i="1" dirty="0" smtClean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? –INDUCTIVE REASONING</a:t>
            </a:r>
            <a:r>
              <a:rPr lang="en-US" sz="2000" b="1" dirty="0" smtClean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), </a:t>
            </a:r>
            <a:r>
              <a:rPr lang="en-US" sz="2000" b="1" dirty="0">
                <a:solidFill>
                  <a:srgbClr val="FF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can you have either without </a:t>
            </a:r>
            <a:r>
              <a:rPr lang="en-US" sz="2000" b="1" dirty="0">
                <a:solidFill>
                  <a:srgbClr val="FF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Democracy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 </a:t>
            </a:r>
            <a:r>
              <a:rPr lang="en-US" sz="2000" b="1" dirty="0">
                <a:solidFill>
                  <a:srgbClr val="FF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(in the long run</a:t>
            </a:r>
            <a:r>
              <a:rPr lang="en-US" sz="2000" b="1" dirty="0" smtClean="0">
                <a:solidFill>
                  <a:srgbClr val="FF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)?</a:t>
            </a:r>
          </a:p>
          <a:p>
            <a:pPr lvl="1">
              <a:lnSpc>
                <a:spcPct val="200000"/>
              </a:lnSpc>
              <a:spcAft>
                <a:spcPts val="1800"/>
              </a:spcAft>
              <a:tabLst>
                <a:tab pos="914400" algn="l"/>
              </a:tabLst>
            </a:pPr>
            <a:r>
              <a:rPr lang="en-US" sz="2000" b="1" dirty="0" smtClean="0">
                <a:solidFill>
                  <a:srgbClr val="FF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e.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How are Economic Growth and Democracy Related? </a:t>
            </a:r>
            <a:endParaRPr lang="en-US" sz="2000" b="1" dirty="0">
              <a:solidFill>
                <a:srgbClr val="FF00FF"/>
              </a:solidFill>
              <a:latin typeface="Courier New" panose="02070309020205020404" pitchFamily="49" charset="0"/>
              <a:ea typeface="Times New Roman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70118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-6790"/>
            <a:ext cx="9144000" cy="58862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lnSpc>
                <a:spcPct val="200000"/>
              </a:lnSpc>
              <a:spcBef>
                <a:spcPts val="0"/>
              </a:spcBef>
              <a:spcAft>
                <a:spcPts val="1800"/>
              </a:spcAft>
              <a:tabLst>
                <a:tab pos="457200" algn="l"/>
              </a:tabLst>
            </a:pPr>
            <a:r>
              <a:rPr lang="en-US" sz="2200" b="1" dirty="0" smtClean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5. A </a:t>
            </a:r>
            <a:r>
              <a:rPr lang="en-US" sz="2200" b="1" i="1" dirty="0">
                <a:solidFill>
                  <a:srgbClr val="FF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real</a:t>
            </a:r>
            <a:r>
              <a:rPr lang="en-US" sz="2200" b="1" dirty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 Political Party Must Have a </a:t>
            </a:r>
            <a:r>
              <a:rPr lang="en-US" sz="2200" b="1" i="1" dirty="0">
                <a:solidFill>
                  <a:srgbClr val="FF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Realistic</a:t>
            </a:r>
            <a:r>
              <a:rPr lang="en-US" sz="2200" b="1" dirty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 Chance to Take Power!</a:t>
            </a:r>
            <a:endParaRPr lang="en-US" sz="2200" b="1" dirty="0" smtClean="0">
              <a:effectLst/>
              <a:latin typeface="Courier New" panose="02070309020205020404" pitchFamily="49" charset="0"/>
              <a:ea typeface="Times New Roman"/>
              <a:cs typeface="Courier New" panose="02070309020205020404" pitchFamily="49" charset="0"/>
            </a:endParaRPr>
          </a:p>
          <a:p>
            <a:pPr marR="0" lvl="1">
              <a:lnSpc>
                <a:spcPct val="200000"/>
              </a:lnSpc>
              <a:spcBef>
                <a:spcPts val="0"/>
              </a:spcBef>
              <a:spcAft>
                <a:spcPts val="1800"/>
              </a:spcAft>
              <a:tabLst>
                <a:tab pos="914400" algn="l"/>
              </a:tabLst>
            </a:pPr>
            <a:r>
              <a:rPr lang="en-US" sz="2200" b="1" dirty="0" smtClean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a.  Definition </a:t>
            </a:r>
            <a:r>
              <a:rPr lang="en-US" sz="2200" b="1" dirty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(E. E. Schatschneider): </a:t>
            </a:r>
            <a:r>
              <a:rPr lang="en-US" sz="2200" b="1" dirty="0">
                <a:solidFill>
                  <a:srgbClr val="D2691E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A Political Party is an Organized </a:t>
            </a:r>
            <a:r>
              <a:rPr lang="en-US" sz="2200" b="1" i="1" dirty="0">
                <a:solidFill>
                  <a:srgbClr val="D2691E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Realistic</a:t>
            </a:r>
            <a:r>
              <a:rPr lang="en-US" sz="2200" b="1" dirty="0">
                <a:solidFill>
                  <a:srgbClr val="D2691E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 Attempt to Get Power</a:t>
            </a:r>
            <a:endParaRPr lang="en-US" sz="2200" b="1" dirty="0" smtClean="0">
              <a:effectLst/>
              <a:latin typeface="Courier New" panose="02070309020205020404" pitchFamily="49" charset="0"/>
              <a:ea typeface="Times New Roman"/>
              <a:cs typeface="Courier New" panose="02070309020205020404" pitchFamily="49" charset="0"/>
            </a:endParaRPr>
          </a:p>
          <a:p>
            <a:pPr marR="0" lvl="1">
              <a:lnSpc>
                <a:spcPct val="200000"/>
              </a:lnSpc>
              <a:spcBef>
                <a:spcPts val="0"/>
              </a:spcBef>
              <a:spcAft>
                <a:spcPts val="1800"/>
              </a:spcAft>
              <a:tabLst>
                <a:tab pos="914400" algn="l"/>
              </a:tabLst>
            </a:pPr>
            <a:r>
              <a:rPr lang="en-US" sz="2200" b="1" dirty="0" smtClean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b.  Anthony </a:t>
            </a:r>
            <a:r>
              <a:rPr lang="en-US" sz="2200" b="1" dirty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Downs: </a:t>
            </a:r>
            <a:r>
              <a:rPr lang="en-US" sz="2200" b="1" dirty="0">
                <a:solidFill>
                  <a:srgbClr val="D2691E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A team of individuals seeking to gain control of the governing apparatus through gaining office in an election</a:t>
            </a:r>
            <a:r>
              <a:rPr lang="en-US" sz="2200" b="1" dirty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.</a:t>
            </a:r>
            <a:endParaRPr lang="en-US" sz="2200" b="1" dirty="0">
              <a:effectLst/>
              <a:latin typeface="Courier New" panose="02070309020205020404" pitchFamily="49" charset="0"/>
              <a:ea typeface="Times New Roman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4211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8229600" cy="1143000"/>
          </a:xfrm>
        </p:spPr>
        <p:txBody>
          <a:bodyPr>
            <a:noAutofit/>
          </a:bodyPr>
          <a:lstStyle/>
          <a:p>
            <a:r>
              <a:rPr lang="en-US" sz="2800" b="1" dirty="0" smtClean="0"/>
              <a:t>Elmer Eric Schattschneider (1892 - 1971).</a:t>
            </a:r>
            <a:br>
              <a:rPr lang="en-US" sz="2800" b="1" dirty="0" smtClean="0"/>
            </a:br>
            <a:r>
              <a:rPr lang="en-US" sz="2800" b="1" dirty="0" smtClean="0"/>
              <a:t>Author of </a:t>
            </a:r>
            <a:r>
              <a:rPr lang="en-US" sz="2800" b="1" i="1" dirty="0" smtClean="0"/>
              <a:t>Party Government</a:t>
            </a:r>
            <a:r>
              <a:rPr lang="en-US" sz="2800" b="1" dirty="0" smtClean="0"/>
              <a:t>, 1942, and </a:t>
            </a:r>
            <a:br>
              <a:rPr lang="en-US" sz="2800" b="1" dirty="0" smtClean="0"/>
            </a:br>
            <a:r>
              <a:rPr lang="en-US" sz="2800" b="1" i="1" dirty="0" smtClean="0"/>
              <a:t>The SemiSovereign People</a:t>
            </a:r>
            <a:r>
              <a:rPr lang="en-US" sz="2800" b="1" dirty="0" smtClean="0"/>
              <a:t>, 1960</a:t>
            </a:r>
            <a:br>
              <a:rPr lang="en-US" sz="2800" b="1" dirty="0" smtClean="0"/>
            </a:br>
            <a:endParaRPr lang="en-US" sz="28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1800" y="2362200"/>
            <a:ext cx="3238500" cy="4381500"/>
          </a:xfrm>
        </p:spPr>
      </p:pic>
    </p:spTree>
    <p:extLst>
      <p:ext uri="{BB962C8B-B14F-4D97-AF65-F5344CB8AC3E}">
        <p14:creationId xmlns:p14="http://schemas.microsoft.com/office/powerpoint/2010/main" val="9029801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Anthony Downs (1930 - )</a:t>
            </a:r>
            <a:br>
              <a:rPr lang="en-US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Author of </a:t>
            </a:r>
            <a:r>
              <a:rPr lang="en-US" sz="2800" b="1" i="1" dirty="0" smtClean="0">
                <a:solidFill>
                  <a:srgbClr val="FF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An Economic Theory of Democracy </a:t>
            </a:r>
            <a:r>
              <a:rPr lang="en-US" sz="2800" b="1" dirty="0" smtClean="0">
                <a:solidFill>
                  <a:srgbClr val="FF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(1957) </a:t>
            </a:r>
            <a:endParaRPr lang="en-US" sz="2800" b="1" dirty="0">
              <a:solidFill>
                <a:srgbClr val="FF00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00" y="1905000"/>
            <a:ext cx="5952104" cy="3962400"/>
          </a:xfrm>
        </p:spPr>
      </p:pic>
    </p:spTree>
    <p:extLst>
      <p:ext uri="{BB962C8B-B14F-4D97-AF65-F5344CB8AC3E}">
        <p14:creationId xmlns:p14="http://schemas.microsoft.com/office/powerpoint/2010/main" val="12935981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914400"/>
            <a:ext cx="9144000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lnSpc>
                <a:spcPct val="200000"/>
              </a:lnSpc>
              <a:spcBef>
                <a:spcPts val="0"/>
              </a:spcBef>
              <a:spcAft>
                <a:spcPts val="1800"/>
              </a:spcAft>
              <a:tabLst>
                <a:tab pos="457200" algn="l"/>
              </a:tabLst>
            </a:pPr>
            <a:r>
              <a:rPr lang="en-US" sz="2000" b="1" dirty="0" smtClean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6.  How 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do you decide what a </a:t>
            </a:r>
            <a:r>
              <a:rPr lang="en-US" sz="2000" b="1" i="1" dirty="0">
                <a:solidFill>
                  <a:srgbClr val="FF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Real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 Political Party is? According to Schattschneider (</a:t>
            </a:r>
            <a:r>
              <a:rPr lang="en-US" sz="2000" b="1" i="1" dirty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Party Government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) there are two tests:</a:t>
            </a:r>
            <a:endParaRPr lang="en-US" sz="2000" b="1" dirty="0" smtClean="0">
              <a:effectLst/>
              <a:latin typeface="Courier New" panose="02070309020205020404" pitchFamily="49" charset="0"/>
              <a:ea typeface="Times New Roman"/>
              <a:cs typeface="Courier New" panose="02070309020205020404" pitchFamily="49" charset="0"/>
            </a:endParaRPr>
          </a:p>
          <a:p>
            <a:pPr marL="742950" marR="0" lvl="1" indent="-285750">
              <a:lnSpc>
                <a:spcPct val="200000"/>
              </a:lnSpc>
              <a:spcBef>
                <a:spcPts val="0"/>
              </a:spcBef>
              <a:spcAft>
                <a:spcPts val="1800"/>
              </a:spcAft>
              <a:buFont typeface="+mj-lt"/>
              <a:buAutoNum type="arabicPeriod"/>
              <a:tabLst>
                <a:tab pos="914400" algn="l"/>
              </a:tabLst>
            </a:pPr>
            <a:r>
              <a:rPr lang="en-US" sz="2000" b="1" dirty="0">
                <a:solidFill>
                  <a:srgbClr val="FF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Does the Political Party now Control the Government?</a:t>
            </a:r>
            <a:endParaRPr lang="en-US" sz="2000" b="1" dirty="0" smtClean="0">
              <a:solidFill>
                <a:srgbClr val="FF0000"/>
              </a:solidFill>
              <a:effectLst/>
              <a:latin typeface="Courier New" panose="02070309020205020404" pitchFamily="49" charset="0"/>
              <a:ea typeface="Times New Roman"/>
              <a:cs typeface="Courier New" panose="02070309020205020404" pitchFamily="49" charset="0"/>
            </a:endParaRPr>
          </a:p>
          <a:p>
            <a:pPr marL="742950" marR="0" lvl="1" indent="-285750">
              <a:lnSpc>
                <a:spcPct val="200000"/>
              </a:lnSpc>
              <a:spcBef>
                <a:spcPts val="0"/>
              </a:spcBef>
              <a:spcAft>
                <a:spcPts val="1800"/>
              </a:spcAft>
              <a:buFont typeface="+mj-lt"/>
              <a:buAutoNum type="arabicPeriod"/>
              <a:tabLst>
                <a:tab pos="914400" algn="l"/>
              </a:tabLst>
            </a:pP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If not, </a:t>
            </a:r>
            <a:r>
              <a:rPr lang="en-US" sz="2000" b="1" dirty="0">
                <a:solidFill>
                  <a:srgbClr val="FF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has it been able to Create the </a:t>
            </a:r>
            <a:r>
              <a:rPr lang="en-US" sz="2000" b="1" i="1" dirty="0">
                <a:solidFill>
                  <a:srgbClr val="FF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General Belief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 </a:t>
            </a:r>
            <a:r>
              <a:rPr lang="en-US" sz="2000" b="1" dirty="0">
                <a:solidFill>
                  <a:srgbClr val="FF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that it will take control of the Government in the Reasonably Near Future?</a:t>
            </a:r>
            <a:endParaRPr lang="en-US" sz="2000" b="1" dirty="0">
              <a:solidFill>
                <a:srgbClr val="FF0000"/>
              </a:solidFill>
              <a:effectLst/>
              <a:latin typeface="Courier New" panose="02070309020205020404" pitchFamily="49" charset="0"/>
              <a:ea typeface="Times New Roman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69816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8636</TotalTime>
  <Words>1214</Words>
  <Application>Microsoft Office PowerPoint</Application>
  <PresentationFormat>On-screen Show (4:3)</PresentationFormat>
  <Paragraphs>63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Office Theme</vt:lpstr>
      <vt:lpstr>Party Realignment Theory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Elmer Eric Schattschneider (1892 - 1971). Author of Party Government, 1942, and  The SemiSovereign People, 1960 </vt:lpstr>
      <vt:lpstr>Anthony Downs (1930 - ) Author of An Economic Theory of Democracy (1957)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Party Realignment Theory</dc:title>
  <dc:creator>keith</dc:creator>
  <cp:lastModifiedBy>keith</cp:lastModifiedBy>
  <cp:revision>65</cp:revision>
  <dcterms:created xsi:type="dcterms:W3CDTF">2014-01-30T02:44:22Z</dcterms:created>
  <dcterms:modified xsi:type="dcterms:W3CDTF">2015-09-08T19:23:30Z</dcterms:modified>
</cp:coreProperties>
</file>