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7C8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674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678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981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697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64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365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79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1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26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376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15A8-6D19-4562-8224-8ED3BD6F9385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65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315A8-6D19-4562-8224-8ED3BD6F9385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7CEAD-3B9B-4AF1-AB63-735C5212B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55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http://voteview.com/images/Downs_Figure_2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Party Realignment Theory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What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is </a:t>
            </a:r>
            <a:r>
              <a:rPr lang="en-US" b="1" dirty="0" smtClean="0">
                <a:solidFill>
                  <a:srgbClr val="FF0000"/>
                </a:solidFill>
              </a:rPr>
              <a:t>a Political Party and How do they Change?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125" y="47809"/>
            <a:ext cx="91440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4572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7.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How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Many </a:t>
            </a:r>
            <a:r>
              <a:rPr lang="en-US" sz="20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Real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Political Parties have there been in American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History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?</a:t>
            </a:r>
            <a:endParaRPr lang="en-US" sz="2000" b="1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4572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8.  </a:t>
            </a:r>
            <a:r>
              <a:rPr lang="en-US" sz="2000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Where do you Draw </a:t>
            </a:r>
            <a:r>
              <a:rPr lang="en-US" sz="20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Line Between an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Interest Group </a:t>
            </a:r>
            <a:r>
              <a:rPr lang="en-US" sz="20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and a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Political Party (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Freedom of Association and Freedom of Speech allow both to flourish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!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).</a:t>
            </a:r>
            <a:endParaRPr lang="en-US" sz="2000" b="1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4572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9.  </a:t>
            </a:r>
            <a:r>
              <a:rPr lang="en-US" sz="2000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Definition </a:t>
            </a:r>
            <a:r>
              <a:rPr lang="en-US" sz="20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of an Interest Group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: An Interest Group is a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Voluntary Association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of Individuals with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 Shared Concern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(economic or idealistic) that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Tries to Influence Decisions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of the Political System. </a:t>
            </a:r>
            <a:endParaRPr lang="en-US" sz="2000" b="1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069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9424" y="1371600"/>
            <a:ext cx="9144000" cy="340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4572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10. </a:t>
            </a:r>
            <a:r>
              <a:rPr lang="en-US" sz="2000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</a:t>
            </a:r>
            <a:r>
              <a:rPr lang="en-US" sz="20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Two Types of Interest Groups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--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Economic and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Idealistic. 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Where do you Draw the Line?</a:t>
            </a:r>
            <a:endParaRPr lang="en-US" sz="2000" b="1" dirty="0" smtClean="0">
              <a:solidFill>
                <a:srgbClr val="FF0000"/>
              </a:solidFill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11.  </a:t>
            </a:r>
            <a:r>
              <a:rPr lang="en-US" sz="2000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Are </a:t>
            </a:r>
            <a:r>
              <a:rPr lang="en-US" sz="20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Political Parties Simply Coalitions (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Confederations</a:t>
            </a:r>
            <a:r>
              <a:rPr lang="en-US" sz="20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 of Interest Groups</a:t>
            </a:r>
            <a:r>
              <a:rPr lang="en-US" sz="2000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?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sz="2000" b="1" i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Or</a:t>
            </a:r>
            <a:r>
              <a:rPr lang="en-US" sz="2000" b="1" i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Do They Stand for Something?</a:t>
            </a:r>
            <a:endParaRPr lang="en-US" sz="2000" b="1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245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1605078"/>
            <a:ext cx="1981199" cy="2963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23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04800"/>
            <a:ext cx="9144000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UcPeriod"/>
              <a:tabLst>
                <a:tab pos="457200" algn="l"/>
              </a:tabLst>
            </a:pP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Definition of Realignment --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"A realignment is a durable change in patterns of political behavior."</a:t>
            </a:r>
            <a:endParaRPr lang="en-US" sz="2400" dirty="0">
              <a:solidFill>
                <a:srgbClr val="FF0000"/>
              </a:solidFill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UcPeriod"/>
              <a:tabLst>
                <a:tab pos="457200" algn="l"/>
              </a:tabLst>
            </a:pP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 Model of Realignment – </a:t>
            </a:r>
            <a:r>
              <a:rPr lang="en-US" sz="24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An Ideal Society that divides first over an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irrigation system </a:t>
            </a:r>
            <a:r>
              <a:rPr lang="en-US" sz="24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and then over a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saloon</a:t>
            </a:r>
            <a:r>
              <a:rPr lang="en-US" sz="24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  <a:endParaRPr lang="en-US" sz="2400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181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2400" y="74319"/>
            <a:ext cx="8991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1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One dimensional public-works dimension.</a:t>
            </a:r>
            <a:b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Picture 1" descr="http://voteview.com/images/Downs_Figure_2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91" y="914400"/>
            <a:ext cx="9089412" cy="5581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3653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2. Progressives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vs. Conservatives – They eventually divide into two groups over a proposal to build an irrigation system.</a:t>
            </a:r>
            <a:endParaRPr lang="en-US" sz="2000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eriod"/>
              <a:tabLst>
                <a:tab pos="1371600" algn="l"/>
              </a:tabLst>
            </a:pP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Progressives are activists and believe the role of government should be an activist one and the government should take risks to better society. Progressives see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Conservatives as people without vision who are more concerned about personal short-run material satisfaction than long-run public good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  <a:endParaRPr lang="en-US" sz="2000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989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82012"/>
            <a:ext cx="9144000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lnSpc>
                <a:spcPct val="200000"/>
              </a:lnSpc>
              <a:spcAft>
                <a:spcPts val="1800"/>
              </a:spcAft>
              <a:tabLst>
                <a:tab pos="13716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b. Conservatives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fear the consequences of these risks and are suspicious about the “new” society that the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Progressives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want to build. Conservatives see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Progressives as reckless and profligate spenders of the people’s money.</a:t>
            </a:r>
            <a:endParaRPr lang="en-US" sz="2000" dirty="0">
              <a:solidFill>
                <a:prstClr val="black"/>
              </a:solidFill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311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810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1"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b="1" dirty="0" smtClean="0">
                <a:solidFill>
                  <a:srgbClr val="0000FF"/>
                </a:solidFill>
                <a:latin typeface="Arial"/>
                <a:ea typeface="Times New Roman"/>
              </a:rPr>
              <a:t>3. Saloon </a:t>
            </a:r>
            <a:r>
              <a:rPr lang="en-US" b="1" dirty="0">
                <a:solidFill>
                  <a:srgbClr val="0000FF"/>
                </a:solidFill>
                <a:latin typeface="Arial"/>
                <a:ea typeface="Times New Roman"/>
              </a:rPr>
              <a:t>– </a:t>
            </a:r>
            <a:r>
              <a:rPr lang="en-US" b="1" dirty="0">
                <a:solidFill>
                  <a:srgbClr val="D2691E"/>
                </a:solidFill>
                <a:latin typeface="Arial"/>
                <a:ea typeface="Times New Roman"/>
              </a:rPr>
              <a:t>Someone wants to build a saloon</a:t>
            </a:r>
            <a:r>
              <a:rPr lang="en-US" b="1" dirty="0">
                <a:solidFill>
                  <a:srgbClr val="0000FF"/>
                </a:solidFill>
                <a:latin typeface="Arial"/>
                <a:ea typeface="Times New Roman"/>
              </a:rPr>
              <a:t>. This splits both parties.</a:t>
            </a:r>
            <a:endParaRPr lang="en-US" sz="12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2050" name="Picture 2" descr="Poole_Rosenthal_Fig_5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387" y="760379"/>
            <a:ext cx="4036813" cy="6098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576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200000"/>
              </a:lnSpc>
              <a:buAutoNum type="alphaUcPeriod" startAt="3"/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Realignment Scenarios</a:t>
            </a:r>
          </a:p>
          <a:p>
            <a:pPr>
              <a:lnSpc>
                <a:spcPct val="200000"/>
              </a:lnSpc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Realignment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– The two parties take the same position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 issue and the salience of the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issue declines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as a result. </a:t>
            </a:r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200000"/>
              </a:lnSpc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 freezes at B or C in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Previous Figure.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lnSpc>
                <a:spcPct val="200000"/>
              </a:lnSpc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Realignment in which Neither Party is Replaced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– Pro-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Salooners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take over the Progressive Party and the Anti-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Salooners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take over the Conservative Party. (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 freezes at D in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Figure.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lnSpc>
                <a:spcPct val="200000"/>
              </a:lnSpc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2040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81000"/>
            <a:ext cx="9144000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3.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Realignment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in which One Party is Replaced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– A new party enters – the Liberal Party – as Pro-Saloon and absorbs members of both the Progressive and Conservative party. (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System freezes at D or E in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Figure.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</a:t>
            </a:r>
            <a:endParaRPr lang="en-US" sz="2000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>
              <a:lnSpc>
                <a:spcPct val="200000"/>
              </a:lnSpc>
            </a:pPr>
            <a:r>
              <a:rPr lang="en-US" sz="20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4.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Realignment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in which Both Parties are Replaced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– Two new parties enter – the Liberal Party and the Prohibition Party – System completely realigns on saloon issue. (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System freezes at E in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Figure.) 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280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838200"/>
            <a:ext cx="9144000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What is a Political Party?</a:t>
            </a:r>
            <a:endParaRPr lang="en-US" sz="2800" b="1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lvl="0">
              <a:lnSpc>
                <a:spcPct val="200000"/>
              </a:lnSpc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1) Practically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Every Nation State has organizations which </a:t>
            </a:r>
            <a:r>
              <a:rPr lang="en-US" sz="20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describe themselves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as Political Parties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>
              <a:lnSpc>
                <a:spcPct val="200000"/>
              </a:lnSpc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2)  We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are only interested in Political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Parties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en-US" sz="2000" b="1" i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 societies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 keys:</a:t>
            </a:r>
          </a:p>
          <a:p>
            <a:pPr lvl="1">
              <a:lnSpc>
                <a:spcPct val="200000"/>
              </a:lnSpc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a)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Freedom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 Association</a:t>
            </a:r>
          </a:p>
          <a:p>
            <a:pPr lvl="1">
              <a:lnSpc>
                <a:spcPct val="200000"/>
              </a:lnSpc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b)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Freedom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 Speech</a:t>
            </a:r>
          </a:p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UcPeriod"/>
              <a:tabLst>
                <a:tab pos="457200" algn="l"/>
              </a:tabLst>
            </a:pPr>
            <a:endParaRPr lang="en-US" sz="2000" b="1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0041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478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4572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D. The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Essential Dynamic – </a:t>
            </a:r>
            <a:r>
              <a:rPr lang="en-US" sz="20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Center Does Not Hold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– </a:t>
            </a:r>
            <a:r>
              <a:rPr lang="en-US" sz="20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new issue produces two polar blocs and a centrist bloc.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If the Centrists in both old Parties can retain control</a:t>
            </a:r>
            <a:r>
              <a:rPr lang="en-US" sz="20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then realignment is avoided</a:t>
            </a:r>
            <a:r>
              <a:rPr lang="en-US" sz="2000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</a:p>
          <a:p>
            <a:pPr lvl="0">
              <a:lnSpc>
                <a:spcPct val="200000"/>
              </a:lnSpc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E.  Five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Variables That Affect Realignment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0100" lvl="1" indent="-342900">
              <a:lnSpc>
                <a:spcPct val="200000"/>
              </a:lnSpc>
              <a:buAutoNum type="arabicPeriod"/>
            </a:pP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Breadth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 Depth of the Underlying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Grievance</a:t>
            </a:r>
          </a:p>
          <a:p>
            <a:pPr lvl="1">
              <a:lnSpc>
                <a:spcPct val="200000"/>
              </a:lnSpc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a.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How long does the issue last?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>
              <a:lnSpc>
                <a:spcPct val="150000"/>
              </a:lnSpc>
            </a:pPr>
            <a:r>
              <a:rPr lang="en-US" sz="20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b. Is </a:t>
            </a:r>
            <a:r>
              <a:rPr lang="en-US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the Issue a Moral One? If it is perceived as </a:t>
            </a:r>
            <a:r>
              <a:rPr lang="en-US" sz="2000" b="1" i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“the forces of light”</a:t>
            </a:r>
            <a:r>
              <a:rPr lang="en-US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versus </a:t>
            </a:r>
            <a:r>
              <a:rPr lang="en-US" sz="2000" b="1" i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“the forces of darkness”</a:t>
            </a:r>
            <a:r>
              <a:rPr lang="en-US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then people are more likely to switch parties</a:t>
            </a:r>
            <a:r>
              <a:rPr lang="en-US" sz="20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2490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2400"/>
            <a:ext cx="9144000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lnSpc>
                <a:spcPct val="200000"/>
              </a:lnSpc>
            </a:pPr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c. Slavery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 Abortion vs. Gay Rights</a:t>
            </a:r>
          </a:p>
          <a:p>
            <a:pPr lvl="2">
              <a:lnSpc>
                <a:spcPct val="200000"/>
              </a:lnSpc>
            </a:pPr>
            <a:endParaRPr lang="en-US" sz="2000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2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 Capacity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to Provoke Resistance </a:t>
            </a:r>
            <a:r>
              <a:rPr lang="en-US" sz="20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– </a:t>
            </a:r>
            <a:endParaRPr lang="en-US" sz="2000" b="1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eriod"/>
              <a:tabLst>
                <a:tab pos="1371600" algn="l"/>
              </a:tabLst>
            </a:pPr>
            <a:r>
              <a:rPr lang="en-US" sz="20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Is the issue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zero-sum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?</a:t>
            </a:r>
            <a:endParaRPr lang="en-US" sz="2000" b="1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eriod"/>
              <a:tabLst>
                <a:tab pos="1371600" algn="l"/>
              </a:tabLst>
            </a:pP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Does solving one problem create a new problem? Does it create a new “injustice”? (Redistribution of Wealth;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Comparable Worth [Equal Pay Laws].)</a:t>
            </a:r>
            <a:endParaRPr lang="en-US" sz="2000" b="1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lvl="1">
              <a:lnSpc>
                <a:spcPct val="200000"/>
              </a:lnSpc>
            </a:pPr>
            <a:endParaRPr lang="en-US" sz="2000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>
              <a:lnSpc>
                <a:spcPct val="200000"/>
              </a:lnSpc>
              <a:spcAft>
                <a:spcPts val="1800"/>
              </a:spcAft>
              <a:tabLst>
                <a:tab pos="457200" algn="l"/>
              </a:tabLst>
            </a:pPr>
            <a:endParaRPr lang="en-US" sz="2000" dirty="0">
              <a:solidFill>
                <a:prstClr val="black"/>
              </a:solidFill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4532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19200"/>
            <a:ext cx="9144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3.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Leadership </a:t>
            </a:r>
            <a:r>
              <a:rPr lang="en-US" sz="20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– </a:t>
            </a:r>
            <a:endParaRPr lang="en-US" sz="2000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eriod"/>
              <a:tabLst>
                <a:tab pos="1371600" algn="l"/>
              </a:tabLst>
            </a:pP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power and capacity of the established party leadership are matched against the strength and momentum of the issue.</a:t>
            </a:r>
            <a:endParaRPr lang="en-US" sz="2000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eriod"/>
              <a:tabLst>
                <a:tab pos="1371600" algn="l"/>
              </a:tabLst>
            </a:pPr>
            <a:r>
              <a:rPr lang="en-US" sz="2000" b="1" i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If the Issue is a moral one then compromise may be seen as reprehensible – </a:t>
            </a:r>
            <a:r>
              <a:rPr lang="en-US" sz="2000" b="1" i="1" dirty="0">
                <a:solidFill>
                  <a:srgbClr val="C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one cannot compromise with evil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  <a:endParaRPr lang="en-US" sz="2000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5163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4. 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Division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of Polar Blocs Between the Parties</a:t>
            </a:r>
            <a:endParaRPr lang="en-US" sz="2000" dirty="0">
              <a:solidFill>
                <a:srgbClr val="FF0000"/>
              </a:solidFill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eriod"/>
              <a:tabLst>
                <a:tab pos="13716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If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opposing blocs polarized around an issue fall mostly into the existing parties then realignment will be easy. The new issue is simply absorbed into the current alignments. (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This is something like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Figure D.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</a:t>
            </a:r>
            <a:endParaRPr lang="en-US" sz="2000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lvl="2">
              <a:lnSpc>
                <a:spcPct val="200000"/>
              </a:lnSpc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b. If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blocs are about evenly split between the parties the realignment will be delayed. (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A to E process shown in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Figure.) 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1695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09600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5.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Strength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of Existing Party Attachments</a:t>
            </a:r>
            <a:r>
              <a:rPr lang="en-US" sz="20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– 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weaker the identification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that people have with a political party, the easier it is to separate them from the party and trigger a realignment. Factors:</a:t>
            </a:r>
            <a:endParaRPr lang="en-US" sz="2000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190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820"/>
            <a:ext cx="9144000" cy="6478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eriod"/>
              <a:tabLst>
                <a:tab pos="1371600" algn="l"/>
              </a:tabLst>
            </a:pP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Age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–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Partisan attachments get stronger with age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 Young people who do not remember the issue conflict that created the current alignment tend to be weaker party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identifiers (</a:t>
            </a:r>
            <a:r>
              <a:rPr lang="en-US" sz="2000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New Deal was 80 years ago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). </a:t>
            </a:r>
            <a:endParaRPr lang="en-US" sz="2000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lphaLcPeriod"/>
              <a:tabLst>
                <a:tab pos="1371600" algn="l"/>
              </a:tabLst>
            </a:pP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Reference Groups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– Most groups in society have some degree of partisan bias which sometimes is embedded in the group’s tradition and most people belong to one or more such references groups –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family; racial; ethnic; religious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  <a:endParaRPr lang="en-US" sz="2000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5594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36174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lnSpc>
                <a:spcPct val="200000"/>
              </a:lnSpc>
              <a:tabLst>
                <a:tab pos="1371600" algn="l"/>
              </a:tabLst>
            </a:pP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C. Personal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(Economic) Philosophy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– This causes cross-pressure –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Catholic Businessmen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(at least until the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1980s – but revived again with the Contraception Mandate in the ACA).</a:t>
            </a:r>
            <a:endParaRPr lang="en-US" sz="2000" dirty="0">
              <a:solidFill>
                <a:prstClr val="black"/>
              </a:solidFill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620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6200"/>
            <a:ext cx="9144000" cy="6940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457200" algn="l"/>
              </a:tabLst>
            </a:pPr>
            <a:r>
              <a:rPr lang="en-US" b="1" dirty="0" smtClean="0">
                <a:solidFill>
                  <a:srgbClr val="0000FF"/>
                </a:solidFill>
                <a:latin typeface="Arial"/>
                <a:ea typeface="Times New Roman"/>
              </a:rPr>
              <a:t>3. 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Chicken-Egg Question --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Political Parties/Free Society</a:t>
            </a:r>
            <a:endParaRPr lang="en-US" sz="2000" b="1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800100" marR="0" lvl="1" indent="-3429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AutoNum type="alphaLcPeriod"/>
              <a:tabLst>
                <a:tab pos="914400" algn="l"/>
              </a:tabLst>
            </a:pPr>
            <a:r>
              <a:rPr lang="en-US" sz="2000" b="1" dirty="0" smtClean="0">
                <a:solidFill>
                  <a:srgbClr val="D2691E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Does </a:t>
            </a:r>
            <a:r>
              <a:rPr lang="en-US" sz="2000" b="1" dirty="0">
                <a:solidFill>
                  <a:srgbClr val="D2691E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 democratic free society allow the development of political parties?…</a:t>
            </a:r>
            <a:r>
              <a:rPr lang="en-US" sz="2000" b="1" dirty="0" smtClean="0">
                <a:solidFill>
                  <a:srgbClr val="D2691E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or</a:t>
            </a:r>
            <a:endParaRPr lang="en-US" sz="2000" b="1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800100" marR="0" lvl="1" indent="-3429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AutoNum type="alphaLcPeriod"/>
              <a:tabLst>
                <a:tab pos="914400" algn="l"/>
              </a:tabLst>
            </a:pPr>
            <a:r>
              <a:rPr lang="en-US" sz="2000" b="1" dirty="0" smtClean="0">
                <a:solidFill>
                  <a:srgbClr val="D2691E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Do </a:t>
            </a:r>
            <a:r>
              <a:rPr lang="en-US" sz="2000" b="1" dirty="0">
                <a:solidFill>
                  <a:srgbClr val="D2691E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political parties allow the development of a free society?</a:t>
            </a:r>
            <a:endParaRPr lang="en-US" sz="2000" b="1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c.  Answer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: You have to have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an institutional structure in place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that allows Freedom of Expression and Freedom of Association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and the Rule of Law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(Political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Culture)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 This allows both to Evolve.</a:t>
            </a:r>
            <a:endParaRPr lang="en-US" sz="2000" b="1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11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5651" y="0"/>
            <a:ext cx="91440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457200" algn="l"/>
              </a:tabLst>
            </a:pPr>
            <a:r>
              <a:rPr lang="en-US" b="1" dirty="0" smtClean="0">
                <a:solidFill>
                  <a:srgbClr val="0000FF"/>
                </a:solidFill>
                <a:latin typeface="Arial"/>
                <a:ea typeface="Times New Roman"/>
              </a:rPr>
              <a:t>4.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Uniqueness of the United States</a:t>
            </a:r>
            <a:endParaRPr lang="en-US" sz="2000" b="1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a. In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United States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Representative Government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(basic freedoms established from the beginning by force of circumstances!) and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Private Property Rights (Capitalism)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cohabitated from the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beginning (</a:t>
            </a:r>
            <a:r>
              <a:rPr lang="en-US" sz="2000" b="1" dirty="0" smtClean="0">
                <a:solidFill>
                  <a:srgbClr val="FF7C8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they co-evolved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  <a:endParaRPr lang="en-US" sz="2000" b="1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b.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basic freedoms are a </a:t>
            </a:r>
            <a:r>
              <a:rPr lang="en-US" sz="20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NECESSARY CONDITION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for </a:t>
            </a:r>
            <a:r>
              <a:rPr lang="en-US" sz="20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REAL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(see below)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Political Parties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– Capitalism is not [China has a form of Capitalism without freedom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].</a:t>
            </a:r>
            <a:endParaRPr lang="en-US" sz="2000" b="1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184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74427"/>
            <a:ext cx="9144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200000"/>
              </a:lnSpc>
              <a:spcAft>
                <a:spcPts val="1800"/>
              </a:spcAft>
              <a:tabLst>
                <a:tab pos="914400" algn="l"/>
              </a:tabLst>
            </a:pPr>
            <a:r>
              <a:rPr lang="en-US" b="1" dirty="0">
                <a:solidFill>
                  <a:srgbClr val="0000FF"/>
                </a:solidFill>
                <a:latin typeface="Arial"/>
                <a:ea typeface="Times New Roman"/>
              </a:rPr>
              <a:t>c.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BIG QUESTION – can you have true </a:t>
            </a:r>
            <a:r>
              <a:rPr lang="en-US" sz="20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entrepreneurial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capitalism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without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Democracy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?</a:t>
            </a:r>
            <a:endParaRPr lang="en-US" sz="2000" b="1" dirty="0">
              <a:solidFill>
                <a:prstClr val="black"/>
              </a:solidFill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lvl="1">
              <a:lnSpc>
                <a:spcPct val="200000"/>
              </a:lnSpc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d. 2nd BIG QUESTION – Given the close relationship between </a:t>
            </a:r>
            <a:r>
              <a:rPr lang="en-US" sz="20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Science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and </a:t>
            </a:r>
            <a:r>
              <a:rPr lang="en-US" sz="20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entrepreneurial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capitalism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(</a:t>
            </a:r>
            <a:r>
              <a:rPr lang="en-US" sz="2000" b="1" i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why is this so</a:t>
            </a:r>
            <a:r>
              <a:rPr lang="en-US" sz="2000" b="1" i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? –INDUCTIVE REASONING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),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can you have either without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Democracy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(in the long run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)?</a:t>
            </a:r>
          </a:p>
          <a:p>
            <a:pPr lvl="1">
              <a:lnSpc>
                <a:spcPct val="200000"/>
              </a:lnSpc>
              <a:spcAft>
                <a:spcPts val="1800"/>
              </a:spcAft>
              <a:tabLst>
                <a:tab pos="914400" algn="l"/>
              </a:tabLst>
            </a:pP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e.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How are Economic Growth and Democracy Related? </a:t>
            </a:r>
            <a:endParaRPr lang="en-US" sz="2000" b="1" dirty="0">
              <a:solidFill>
                <a:srgbClr val="FF00FF"/>
              </a:solidFill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011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6790"/>
            <a:ext cx="9144000" cy="5886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457200" algn="l"/>
              </a:tabLst>
            </a:pPr>
            <a:r>
              <a:rPr lang="en-US" sz="22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5. A </a:t>
            </a:r>
            <a:r>
              <a:rPr lang="en-US" sz="22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real</a:t>
            </a:r>
            <a:r>
              <a:rPr lang="en-US" sz="22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Political Party Must Have a </a:t>
            </a:r>
            <a:r>
              <a:rPr lang="en-US" sz="22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Realistic</a:t>
            </a:r>
            <a:r>
              <a:rPr lang="en-US" sz="22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Chance to Take Power!</a:t>
            </a:r>
            <a:endParaRPr lang="en-US" sz="2200" b="1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sz="22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a.  Definition </a:t>
            </a:r>
            <a:r>
              <a:rPr lang="en-US" sz="22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(E. E. Schatschneider): </a:t>
            </a:r>
            <a:r>
              <a:rPr lang="en-US" sz="2200" b="1" dirty="0">
                <a:solidFill>
                  <a:srgbClr val="D2691E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 Political Party is an Organized </a:t>
            </a:r>
            <a:r>
              <a:rPr lang="en-US" sz="2200" b="1" i="1" dirty="0">
                <a:solidFill>
                  <a:srgbClr val="D2691E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Realistic</a:t>
            </a:r>
            <a:r>
              <a:rPr lang="en-US" sz="2200" b="1" dirty="0">
                <a:solidFill>
                  <a:srgbClr val="D2691E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Attempt to Get Power</a:t>
            </a:r>
            <a:endParaRPr lang="en-US" sz="2200" b="1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914400" algn="l"/>
              </a:tabLst>
            </a:pPr>
            <a:r>
              <a:rPr lang="en-US" sz="22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b.  Anthony </a:t>
            </a:r>
            <a:r>
              <a:rPr lang="en-US" sz="22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Downs: </a:t>
            </a:r>
            <a:r>
              <a:rPr lang="en-US" sz="2200" b="1" dirty="0">
                <a:solidFill>
                  <a:srgbClr val="D2691E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 team of individuals seeking to gain control of the governing apparatus through gaining office in an election</a:t>
            </a:r>
            <a:r>
              <a:rPr lang="en-US" sz="22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  <a:endParaRPr lang="en-US" sz="2200" b="1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21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Elmer Eric Schattschneider (1892 - 1971).</a:t>
            </a:r>
            <a:br>
              <a:rPr lang="en-US" sz="2800" b="1" dirty="0" smtClean="0"/>
            </a:br>
            <a:r>
              <a:rPr lang="en-US" sz="2800" b="1" dirty="0" smtClean="0"/>
              <a:t>Author of </a:t>
            </a:r>
            <a:r>
              <a:rPr lang="en-US" sz="2800" b="1" i="1" dirty="0" smtClean="0"/>
              <a:t>Party Government</a:t>
            </a:r>
            <a:r>
              <a:rPr lang="en-US" sz="2800" b="1" dirty="0" smtClean="0"/>
              <a:t>, 1942, and </a:t>
            </a:r>
            <a:br>
              <a:rPr lang="en-US" sz="2800" b="1" dirty="0" smtClean="0"/>
            </a:br>
            <a:r>
              <a:rPr lang="en-US" sz="2800" b="1" i="1" dirty="0" smtClean="0"/>
              <a:t>The SemiSovereign People</a:t>
            </a:r>
            <a:r>
              <a:rPr lang="en-US" sz="2800" b="1" dirty="0" smtClean="0"/>
              <a:t>, 1960</a:t>
            </a:r>
            <a:br>
              <a:rPr lang="en-US" sz="2800" b="1" dirty="0" smtClean="0"/>
            </a:br>
            <a:endParaRPr lang="en-US" sz="2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2362200"/>
            <a:ext cx="3238500" cy="4381500"/>
          </a:xfrm>
        </p:spPr>
      </p:pic>
    </p:spTree>
    <p:extLst>
      <p:ext uri="{BB962C8B-B14F-4D97-AF65-F5344CB8AC3E}">
        <p14:creationId xmlns:p14="http://schemas.microsoft.com/office/powerpoint/2010/main" val="902980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Anthony Downs (1930 - )</a:t>
            </a:r>
            <a:b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Author of </a:t>
            </a:r>
            <a:r>
              <a:rPr lang="en-US" sz="2800" b="1" i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 Economic Theory of Democracy </a:t>
            </a:r>
            <a:r>
              <a:rPr lang="en-US" sz="28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(1957) </a:t>
            </a:r>
            <a:endParaRPr lang="en-US" sz="2800" b="1" dirty="0">
              <a:solidFill>
                <a:srgbClr val="FF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905000"/>
            <a:ext cx="5952104" cy="3962400"/>
          </a:xfrm>
        </p:spPr>
      </p:pic>
    </p:spTree>
    <p:extLst>
      <p:ext uri="{BB962C8B-B14F-4D97-AF65-F5344CB8AC3E}">
        <p14:creationId xmlns:p14="http://schemas.microsoft.com/office/powerpoint/2010/main" val="1293598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14400"/>
            <a:ext cx="9144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tabLst>
                <a:tab pos="457200" algn="l"/>
              </a:tabLst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6.  How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do you decide what a </a:t>
            </a:r>
            <a:r>
              <a:rPr lang="en-US" sz="20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Real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Political Party is? According to Schattschneider (</a:t>
            </a:r>
            <a:r>
              <a:rPr lang="en-US" sz="2000" b="1" i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Party Government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 there are two tests:</a:t>
            </a:r>
            <a:endParaRPr lang="en-US" sz="2000" b="1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742950" marR="0" lvl="1" indent="-28575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Does the Political Party now Control the Government?</a:t>
            </a:r>
            <a:endParaRPr lang="en-US" sz="2000" b="1" dirty="0" smtClean="0">
              <a:solidFill>
                <a:srgbClr val="FF0000"/>
              </a:solidFill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742950" marR="0" lvl="1" indent="-28575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If not,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has it been able to Create the </a:t>
            </a:r>
            <a:r>
              <a:rPr lang="en-US" sz="2000" b="1" i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General Belief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that it will take control of the Government in the Reasonably Near Future?</a:t>
            </a:r>
            <a:endParaRPr lang="en-US" sz="2000" b="1" dirty="0">
              <a:solidFill>
                <a:srgbClr val="FF0000"/>
              </a:solidFill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981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8636</TotalTime>
  <Words>1214</Words>
  <Application>Microsoft Office PowerPoint</Application>
  <PresentationFormat>On-screen Show (4:3)</PresentationFormat>
  <Paragraphs>63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Party Realignment Theory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Elmer Eric Schattschneider (1892 - 1971). Author of Party Government, 1942, and  The SemiSovereign People, 1960 </vt:lpstr>
      <vt:lpstr>Anthony Downs (1930 - ) Author of An Economic Theory of Democracy (1957)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Party Realignment Theory</dc:title>
  <dc:creator>keith</dc:creator>
  <cp:lastModifiedBy>keith</cp:lastModifiedBy>
  <cp:revision>65</cp:revision>
  <dcterms:created xsi:type="dcterms:W3CDTF">2014-01-30T02:44:22Z</dcterms:created>
  <dcterms:modified xsi:type="dcterms:W3CDTF">2014-02-05T19:27:13Z</dcterms:modified>
</cp:coreProperties>
</file>