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56" r:id="rId2"/>
    <p:sldId id="273" r:id="rId3"/>
    <p:sldId id="274" r:id="rId4"/>
    <p:sldId id="259" r:id="rId5"/>
    <p:sldId id="260" r:id="rId6"/>
    <p:sldId id="261" r:id="rId7"/>
    <p:sldId id="262" r:id="rId8"/>
    <p:sldId id="263" r:id="rId9"/>
    <p:sldId id="264" r:id="rId10"/>
    <p:sldId id="265" r:id="rId11"/>
    <p:sldId id="272" r:id="rId12"/>
    <p:sldId id="267" r:id="rId13"/>
    <p:sldId id="268" r:id="rId14"/>
    <p:sldId id="275" r:id="rId15"/>
    <p:sldId id="269"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677"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CEA19-1B80-41ED-9E01-FB4692626194}"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0F102-AADD-4134-9560-A770034CE5EB}" type="slidenum">
              <a:rPr lang="en-US" smtClean="0"/>
              <a:t>‹#›</a:t>
            </a:fld>
            <a:endParaRPr lang="en-US"/>
          </a:p>
        </p:txBody>
      </p:sp>
    </p:spTree>
    <p:extLst>
      <p:ext uri="{BB962C8B-B14F-4D97-AF65-F5344CB8AC3E}">
        <p14:creationId xmlns:p14="http://schemas.microsoft.com/office/powerpoint/2010/main" val="4019780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CEA19-1B80-41ED-9E01-FB4692626194}"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0F102-AADD-4134-9560-A770034CE5EB}" type="slidenum">
              <a:rPr lang="en-US" smtClean="0"/>
              <a:t>‹#›</a:t>
            </a:fld>
            <a:endParaRPr lang="en-US"/>
          </a:p>
        </p:txBody>
      </p:sp>
    </p:spTree>
    <p:extLst>
      <p:ext uri="{BB962C8B-B14F-4D97-AF65-F5344CB8AC3E}">
        <p14:creationId xmlns:p14="http://schemas.microsoft.com/office/powerpoint/2010/main" val="1053557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CEA19-1B80-41ED-9E01-FB4692626194}"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0F102-AADD-4134-9560-A770034CE5EB}" type="slidenum">
              <a:rPr lang="en-US" smtClean="0"/>
              <a:t>‹#›</a:t>
            </a:fld>
            <a:endParaRPr lang="en-US"/>
          </a:p>
        </p:txBody>
      </p:sp>
    </p:spTree>
    <p:extLst>
      <p:ext uri="{BB962C8B-B14F-4D97-AF65-F5344CB8AC3E}">
        <p14:creationId xmlns:p14="http://schemas.microsoft.com/office/powerpoint/2010/main" val="100274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CEA19-1B80-41ED-9E01-FB4692626194}"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0F102-AADD-4134-9560-A770034CE5EB}" type="slidenum">
              <a:rPr lang="en-US" smtClean="0"/>
              <a:t>‹#›</a:t>
            </a:fld>
            <a:endParaRPr lang="en-US"/>
          </a:p>
        </p:txBody>
      </p:sp>
    </p:spTree>
    <p:extLst>
      <p:ext uri="{BB962C8B-B14F-4D97-AF65-F5344CB8AC3E}">
        <p14:creationId xmlns:p14="http://schemas.microsoft.com/office/powerpoint/2010/main" val="393028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BCEA19-1B80-41ED-9E01-FB4692626194}" type="datetimeFigureOut">
              <a:rPr lang="en-US" smtClean="0"/>
              <a:t>9/8/2015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0F102-AADD-4134-9560-A770034CE5EB}" type="slidenum">
              <a:rPr lang="en-US" smtClean="0"/>
              <a:t>‹#›</a:t>
            </a:fld>
            <a:endParaRPr lang="en-US"/>
          </a:p>
        </p:txBody>
      </p:sp>
    </p:spTree>
    <p:extLst>
      <p:ext uri="{BB962C8B-B14F-4D97-AF65-F5344CB8AC3E}">
        <p14:creationId xmlns:p14="http://schemas.microsoft.com/office/powerpoint/2010/main" val="1781837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CEA19-1B80-41ED-9E01-FB4692626194}"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0F102-AADD-4134-9560-A770034CE5EB}" type="slidenum">
              <a:rPr lang="en-US" smtClean="0"/>
              <a:t>‹#›</a:t>
            </a:fld>
            <a:endParaRPr lang="en-US"/>
          </a:p>
        </p:txBody>
      </p:sp>
    </p:spTree>
    <p:extLst>
      <p:ext uri="{BB962C8B-B14F-4D97-AF65-F5344CB8AC3E}">
        <p14:creationId xmlns:p14="http://schemas.microsoft.com/office/powerpoint/2010/main" val="8729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CEA19-1B80-41ED-9E01-FB4692626194}" type="datetimeFigureOut">
              <a:rPr lang="en-US" smtClean="0"/>
              <a:t>9/8/2015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A0F102-AADD-4134-9560-A770034CE5EB}" type="slidenum">
              <a:rPr lang="en-US" smtClean="0"/>
              <a:t>‹#›</a:t>
            </a:fld>
            <a:endParaRPr lang="en-US"/>
          </a:p>
        </p:txBody>
      </p:sp>
    </p:spTree>
    <p:extLst>
      <p:ext uri="{BB962C8B-B14F-4D97-AF65-F5344CB8AC3E}">
        <p14:creationId xmlns:p14="http://schemas.microsoft.com/office/powerpoint/2010/main" val="3471604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CEA19-1B80-41ED-9E01-FB4692626194}" type="datetimeFigureOut">
              <a:rPr lang="en-US" smtClean="0"/>
              <a:t>9/8/2015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A0F102-AADD-4134-9560-A770034CE5EB}" type="slidenum">
              <a:rPr lang="en-US" smtClean="0"/>
              <a:t>‹#›</a:t>
            </a:fld>
            <a:endParaRPr lang="en-US"/>
          </a:p>
        </p:txBody>
      </p:sp>
    </p:spTree>
    <p:extLst>
      <p:ext uri="{BB962C8B-B14F-4D97-AF65-F5344CB8AC3E}">
        <p14:creationId xmlns:p14="http://schemas.microsoft.com/office/powerpoint/2010/main" val="946188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CEA19-1B80-41ED-9E01-FB4692626194}" type="datetimeFigureOut">
              <a:rPr lang="en-US" smtClean="0"/>
              <a:t>9/8/2015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A0F102-AADD-4134-9560-A770034CE5EB}" type="slidenum">
              <a:rPr lang="en-US" smtClean="0"/>
              <a:t>‹#›</a:t>
            </a:fld>
            <a:endParaRPr lang="en-US"/>
          </a:p>
        </p:txBody>
      </p:sp>
    </p:spTree>
    <p:extLst>
      <p:ext uri="{BB962C8B-B14F-4D97-AF65-F5344CB8AC3E}">
        <p14:creationId xmlns:p14="http://schemas.microsoft.com/office/powerpoint/2010/main" val="3474215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CEA19-1B80-41ED-9E01-FB4692626194}"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0F102-AADD-4134-9560-A770034CE5EB}" type="slidenum">
              <a:rPr lang="en-US" smtClean="0"/>
              <a:t>‹#›</a:t>
            </a:fld>
            <a:endParaRPr lang="en-US"/>
          </a:p>
        </p:txBody>
      </p:sp>
    </p:spTree>
    <p:extLst>
      <p:ext uri="{BB962C8B-B14F-4D97-AF65-F5344CB8AC3E}">
        <p14:creationId xmlns:p14="http://schemas.microsoft.com/office/powerpoint/2010/main" val="66792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CEA19-1B80-41ED-9E01-FB4692626194}" type="datetimeFigureOut">
              <a:rPr lang="en-US" smtClean="0"/>
              <a:t>9/8/2015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0F102-AADD-4134-9560-A770034CE5EB}" type="slidenum">
              <a:rPr lang="en-US" smtClean="0"/>
              <a:t>‹#›</a:t>
            </a:fld>
            <a:endParaRPr lang="en-US"/>
          </a:p>
        </p:txBody>
      </p:sp>
    </p:spTree>
    <p:extLst>
      <p:ext uri="{BB962C8B-B14F-4D97-AF65-F5344CB8AC3E}">
        <p14:creationId xmlns:p14="http://schemas.microsoft.com/office/powerpoint/2010/main" val="89788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CEA19-1B80-41ED-9E01-FB4692626194}" type="datetimeFigureOut">
              <a:rPr lang="en-US" smtClean="0"/>
              <a:t>9/8/2015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0F102-AADD-4134-9560-A770034CE5EB}" type="slidenum">
              <a:rPr lang="en-US" smtClean="0"/>
              <a:t>‹#›</a:t>
            </a:fld>
            <a:endParaRPr lang="en-US"/>
          </a:p>
        </p:txBody>
      </p:sp>
    </p:spTree>
    <p:extLst>
      <p:ext uri="{BB962C8B-B14F-4D97-AF65-F5344CB8AC3E}">
        <p14:creationId xmlns:p14="http://schemas.microsoft.com/office/powerpoint/2010/main" val="527278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Court Seizes Power</a:t>
            </a:r>
            <a:endParaRPr lang="en-US" dirty="0"/>
          </a:p>
        </p:txBody>
      </p:sp>
      <p:sp>
        <p:nvSpPr>
          <p:cNvPr id="3" name="Subtitle 2"/>
          <p:cNvSpPr>
            <a:spLocks noGrp="1"/>
          </p:cNvSpPr>
          <p:nvPr>
            <p:ph type="subTitle" idx="1"/>
          </p:nvPr>
        </p:nvSpPr>
        <p:spPr/>
        <p:txBody>
          <a:bodyPr/>
          <a:lstStyle/>
          <a:p>
            <a:r>
              <a:rPr lang="en-US" b="1" i="1" dirty="0" smtClean="0">
                <a:solidFill>
                  <a:srgbClr val="FF0000"/>
                </a:solidFill>
              </a:rPr>
              <a:t>Marbury vs. Madison</a:t>
            </a:r>
            <a:r>
              <a:rPr lang="en-US" b="1" dirty="0" smtClean="0">
                <a:solidFill>
                  <a:srgbClr val="FF0000"/>
                </a:solidFill>
              </a:rPr>
              <a:t> (1803) and Judicial Review</a:t>
            </a:r>
            <a:endParaRPr lang="en-US" b="1" dirty="0">
              <a:solidFill>
                <a:srgbClr val="FF0000"/>
              </a:solidFill>
            </a:endParaRPr>
          </a:p>
        </p:txBody>
      </p:sp>
    </p:spTree>
    <p:extLst>
      <p:ext uri="{BB962C8B-B14F-4D97-AF65-F5344CB8AC3E}">
        <p14:creationId xmlns:p14="http://schemas.microsoft.com/office/powerpoint/2010/main" val="2014597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72" y="1684285"/>
            <a:ext cx="9072327" cy="1938992"/>
          </a:xfrm>
          <a:prstGeom prst="rect">
            <a:avLst/>
          </a:prstGeom>
        </p:spPr>
        <p:txBody>
          <a:bodyPr wrap="square">
            <a:spAutoFit/>
          </a:bodyPr>
          <a:lstStyle/>
          <a:p>
            <a:pPr lvl="2">
              <a:lnSpc>
                <a:spcPct val="200000"/>
              </a:lnSpc>
              <a:spcAft>
                <a:spcPts val="1200"/>
              </a:spcAft>
              <a:tabLst>
                <a:tab pos="1143000" algn="l"/>
              </a:tabLst>
            </a:pPr>
            <a:r>
              <a:rPr lang="en-US" sz="2000" b="1" dirty="0" smtClean="0">
                <a:effectLst/>
                <a:latin typeface="Courier New" panose="02070309020205020404" pitchFamily="49" charset="0"/>
                <a:ea typeface="Times New Roman"/>
                <a:cs typeface="Courier New" panose="02070309020205020404" pitchFamily="49" charset="0"/>
              </a:rPr>
              <a:t>4. Does the Court Have the Power to Declare Section 13 of the Judiciary Act of 1789 </a:t>
            </a:r>
            <a:r>
              <a:rPr lang="en-US" sz="2000" b="1" dirty="0" smtClean="0">
                <a:solidFill>
                  <a:srgbClr val="FF00FF"/>
                </a:solidFill>
                <a:effectLst/>
                <a:latin typeface="Courier New" panose="02070309020205020404" pitchFamily="49" charset="0"/>
                <a:ea typeface="Times New Roman"/>
                <a:cs typeface="Courier New" panose="02070309020205020404" pitchFamily="49" charset="0"/>
              </a:rPr>
              <a:t>Unconstitutional</a:t>
            </a:r>
            <a:r>
              <a:rPr lang="en-US" sz="2000" b="1" dirty="0" smtClean="0">
                <a:effectLst/>
                <a:latin typeface="Courier New" panose="02070309020205020404" pitchFamily="49" charset="0"/>
                <a:ea typeface="Times New Roman"/>
                <a:cs typeface="Courier New" panose="02070309020205020404" pitchFamily="49" charset="0"/>
              </a:rPr>
              <a:t>?  </a:t>
            </a:r>
            <a:r>
              <a:rPr lang="en-US" sz="2000" b="1" dirty="0" smtClean="0">
                <a:solidFill>
                  <a:srgbClr val="FF0000"/>
                </a:solidFill>
                <a:effectLst/>
                <a:latin typeface="Courier New" panose="02070309020205020404" pitchFamily="49" charset="0"/>
                <a:ea typeface="Times New Roman"/>
                <a:cs typeface="Courier New" panose="02070309020205020404" pitchFamily="49" charset="0"/>
              </a:rPr>
              <a:t>YES.  </a:t>
            </a:r>
            <a:r>
              <a:rPr lang="en-US" sz="2000" b="1" dirty="0" smtClean="0">
                <a:solidFill>
                  <a:srgbClr val="0000FF"/>
                </a:solidFill>
                <a:effectLst/>
                <a:latin typeface="Courier New" panose="02070309020205020404" pitchFamily="49" charset="0"/>
                <a:ea typeface="Times New Roman"/>
                <a:cs typeface="Courier New" panose="02070309020205020404" pitchFamily="49" charset="0"/>
              </a:rPr>
              <a:t>[THIS ARGUMENT IS REASONABLE]</a:t>
            </a:r>
            <a:endParaRPr lang="en-US" sz="2000" dirty="0">
              <a:effectLst/>
              <a:latin typeface="Courier New" panose="02070309020205020404" pitchFamily="49" charset="0"/>
              <a:ea typeface="Times New Roman"/>
              <a:cs typeface="Courier New" panose="02070309020205020404" pitchFamily="49" charset="0"/>
            </a:endParaRPr>
          </a:p>
        </p:txBody>
      </p:sp>
    </p:spTree>
    <p:extLst>
      <p:ext uri="{BB962C8B-B14F-4D97-AF65-F5344CB8AC3E}">
        <p14:creationId xmlns:p14="http://schemas.microsoft.com/office/powerpoint/2010/main" val="423895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Chief Justice John Marshall: 1801-1835</a:t>
            </a:r>
            <a:endParaRPr lang="en-US" sz="3600" dirty="0">
              <a:solidFill>
                <a:srgbClr val="FF0000"/>
              </a:solidFill>
            </a:endParaRPr>
          </a:p>
        </p:txBody>
      </p:sp>
      <p:pic>
        <p:nvPicPr>
          <p:cNvPr id="1026" name="Picture 2" descr="http://upload.wikimedia.org/wikipedia/commons/f/f5/Chief_Justice_John_Marshall.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600199"/>
            <a:ext cx="3516700" cy="5207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238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186309"/>
          </a:xfrm>
          <a:prstGeom prst="rect">
            <a:avLst/>
          </a:prstGeom>
        </p:spPr>
        <p:txBody>
          <a:bodyPr wrap="square">
            <a:spAutoFit/>
          </a:bodyPr>
          <a:lstStyle/>
          <a:p>
            <a:pPr lvl="1">
              <a:lnSpc>
                <a:spcPct val="200000"/>
              </a:lnSpc>
              <a:spcAft>
                <a:spcPts val="1200"/>
              </a:spcAft>
              <a:tabLst>
                <a:tab pos="1143000" algn="l"/>
              </a:tabLst>
            </a:pPr>
            <a:r>
              <a:rPr lang="en-US" b="1" dirty="0" smtClean="0">
                <a:effectLst/>
                <a:latin typeface="Courier New" panose="02070309020205020404" pitchFamily="49" charset="0"/>
                <a:ea typeface="Times New Roman"/>
                <a:cs typeface="Courier New" panose="02070309020205020404" pitchFamily="49" charset="0"/>
              </a:rPr>
              <a:t>Defects in the Argument –</a:t>
            </a:r>
            <a:r>
              <a:rPr lang="en-US" i="1" dirty="0" smtClean="0">
                <a:effectLst/>
                <a:latin typeface="Courier New" panose="02070309020205020404" pitchFamily="49" charset="0"/>
                <a:ea typeface="Times New Roman"/>
                <a:cs typeface="Courier New" panose="02070309020205020404" pitchFamily="49" charset="0"/>
              </a:rPr>
              <a:t> </a:t>
            </a:r>
            <a:r>
              <a:rPr lang="en-US" b="1" i="1" dirty="0" smtClean="0">
                <a:solidFill>
                  <a:srgbClr val="FF0000"/>
                </a:solidFill>
                <a:effectLst/>
                <a:latin typeface="Courier New" panose="02070309020205020404" pitchFamily="49" charset="0"/>
                <a:ea typeface="Times New Roman"/>
                <a:cs typeface="Courier New" panose="02070309020205020404" pitchFamily="49" charset="0"/>
              </a:rPr>
              <a:t>Plain Language of Constitution Article III Section 2 paragraph 2 </a:t>
            </a:r>
            <a:r>
              <a:rPr lang="en-US" i="1" dirty="0" smtClean="0">
                <a:effectLst/>
                <a:latin typeface="Courier New" panose="02070309020205020404" pitchFamily="49" charset="0"/>
                <a:ea typeface="Times New Roman"/>
                <a:cs typeface="Courier New" panose="02070309020205020404" pitchFamily="49" charset="0"/>
              </a:rPr>
              <a:t>– ‘</a:t>
            </a:r>
            <a:r>
              <a:rPr lang="en-US" b="1" i="1" dirty="0" smtClean="0">
                <a:effectLst/>
                <a:latin typeface="Courier New" panose="02070309020205020404" pitchFamily="49" charset="0"/>
                <a:ea typeface="Times New Roman"/>
                <a:cs typeface="Courier New" panose="02070309020205020404" pitchFamily="49" charset="0"/>
              </a:rPr>
              <a:t>In all Cases affecting Ambassadors, other public Ministers and Consuls, and those in which a State shall be Party, the supreme Court shall have original Jurisdiction.  In all the other Cases before mentioned, the supreme Court shall have appellate Jurisdiction, both as to Law and Fact</a:t>
            </a:r>
            <a:r>
              <a:rPr lang="en-US" i="1" dirty="0" smtClean="0">
                <a:effectLst/>
                <a:latin typeface="Courier New" panose="02070309020205020404" pitchFamily="49" charset="0"/>
                <a:ea typeface="Times New Roman"/>
                <a:cs typeface="Courier New" panose="02070309020205020404" pitchFamily="49" charset="0"/>
              </a:rPr>
              <a:t>,</a:t>
            </a:r>
            <a:r>
              <a:rPr lang="en-US" b="1" i="1" dirty="0" smtClean="0">
                <a:effectLst/>
                <a:latin typeface="Courier New" panose="02070309020205020404" pitchFamily="49" charset="0"/>
                <a:ea typeface="Times New Roman"/>
                <a:cs typeface="Courier New" panose="02070309020205020404" pitchFamily="49" charset="0"/>
              </a:rPr>
              <a:t> </a:t>
            </a:r>
            <a:r>
              <a:rPr lang="en-US" b="1" i="1" dirty="0" smtClean="0">
                <a:solidFill>
                  <a:srgbClr val="FF00FF"/>
                </a:solidFill>
                <a:effectLst/>
                <a:latin typeface="Courier New" panose="02070309020205020404" pitchFamily="49" charset="0"/>
                <a:ea typeface="Times New Roman"/>
                <a:cs typeface="Courier New" panose="02070309020205020404" pitchFamily="49" charset="0"/>
              </a:rPr>
              <a:t>with such exceptions, and under such regulations as Congress shall make</a:t>
            </a:r>
            <a:r>
              <a:rPr lang="en-US" b="1" i="1" dirty="0" smtClean="0">
                <a:effectLst/>
                <a:latin typeface="Courier New" panose="02070309020205020404" pitchFamily="49" charset="0"/>
                <a:ea typeface="Times New Roman"/>
                <a:cs typeface="Courier New" panose="02070309020205020404" pitchFamily="49" charset="0"/>
              </a:rPr>
              <a:t>.”  </a:t>
            </a:r>
            <a:r>
              <a:rPr lang="en-US" b="1" dirty="0" smtClean="0">
                <a:solidFill>
                  <a:srgbClr val="0000FF"/>
                </a:solidFill>
                <a:effectLst/>
                <a:latin typeface="Courier New" panose="02070309020205020404" pitchFamily="49" charset="0"/>
                <a:ea typeface="Times New Roman"/>
                <a:cs typeface="Courier New" panose="02070309020205020404" pitchFamily="49" charset="0"/>
              </a:rPr>
              <a:t>Congress clearly has the authority to enlarge (but not diminish) the Court’s original as well as appellate jurisdiction.  THIS WAS CLEARLY A POLITICAL DECISION!</a:t>
            </a:r>
            <a:endParaRPr lang="en-US" dirty="0">
              <a:effectLst/>
              <a:latin typeface="Courier New" panose="02070309020205020404" pitchFamily="49" charset="0"/>
              <a:ea typeface="Times New Roman"/>
              <a:cs typeface="Courier New" panose="02070309020205020404" pitchFamily="49" charset="0"/>
            </a:endParaRPr>
          </a:p>
        </p:txBody>
      </p:sp>
    </p:spTree>
    <p:extLst>
      <p:ext uri="{BB962C8B-B14F-4D97-AF65-F5344CB8AC3E}">
        <p14:creationId xmlns:p14="http://schemas.microsoft.com/office/powerpoint/2010/main" val="1743989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3841"/>
            <a:ext cx="9144000" cy="2954655"/>
          </a:xfrm>
          <a:prstGeom prst="rect">
            <a:avLst/>
          </a:prstGeom>
        </p:spPr>
        <p:txBody>
          <a:bodyPr wrap="square">
            <a:spAutoFit/>
          </a:bodyPr>
          <a:lstStyle/>
          <a:p>
            <a:pPr lvl="1">
              <a:lnSpc>
                <a:spcPct val="200000"/>
              </a:lnSpc>
              <a:spcAft>
                <a:spcPts val="1200"/>
              </a:spcAft>
              <a:tabLst>
                <a:tab pos="1143000" algn="l"/>
              </a:tabLst>
            </a:pPr>
            <a:r>
              <a:rPr lang="en-US" sz="2400" b="1" dirty="0" smtClean="0">
                <a:effectLst/>
                <a:latin typeface="Courier New" panose="02070309020205020404" pitchFamily="49" charset="0"/>
                <a:ea typeface="Times New Roman"/>
                <a:cs typeface="Courier New" panose="02070309020205020404" pitchFamily="49" charset="0"/>
              </a:rPr>
              <a:t>Question – Granting that the Court may declare unconstitutional an act passed by Congress and signed by the President; </a:t>
            </a:r>
            <a:r>
              <a:rPr lang="en-US" sz="2400" b="1" dirty="0" smtClean="0">
                <a:solidFill>
                  <a:srgbClr val="FF00FF"/>
                </a:solidFill>
                <a:effectLst/>
                <a:latin typeface="Courier New" panose="02070309020205020404" pitchFamily="49" charset="0"/>
                <a:ea typeface="Times New Roman"/>
                <a:cs typeface="Courier New" panose="02070309020205020404" pitchFamily="49" charset="0"/>
              </a:rPr>
              <a:t>can it – and it alone – invalidate that law?</a:t>
            </a:r>
            <a:endParaRPr lang="en-US" sz="2400" dirty="0">
              <a:solidFill>
                <a:srgbClr val="FF00FF"/>
              </a:solidFill>
              <a:effectLst/>
              <a:latin typeface="Courier New" panose="02070309020205020404" pitchFamily="49" charset="0"/>
              <a:ea typeface="Times New Roman"/>
              <a:cs typeface="Courier New" panose="02070309020205020404" pitchFamily="49" charset="0"/>
            </a:endParaRPr>
          </a:p>
        </p:txBody>
      </p:sp>
    </p:spTree>
    <p:extLst>
      <p:ext uri="{BB962C8B-B14F-4D97-AF65-F5344CB8AC3E}">
        <p14:creationId xmlns:p14="http://schemas.microsoft.com/office/powerpoint/2010/main" val="29315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latin typeface="Courier New" panose="02070309020205020404" pitchFamily="49" charset="0"/>
                <a:cs typeface="Courier New" panose="02070309020205020404" pitchFamily="49" charset="0"/>
              </a:rPr>
              <a:t>Thomas Jefferson</a:t>
            </a:r>
            <a:r>
              <a:rPr lang="en-US" dirty="0" smtClean="0"/>
              <a:t/>
            </a:r>
            <a:br>
              <a:rPr lang="en-US" dirty="0" smtClean="0"/>
            </a:br>
            <a:r>
              <a:rPr lang="en-US" sz="4000" b="1" dirty="0" smtClean="0">
                <a:latin typeface="Courier New" panose="02070309020205020404" pitchFamily="49" charset="0"/>
                <a:cs typeface="Courier New" panose="02070309020205020404" pitchFamily="49" charset="0"/>
              </a:rPr>
              <a:t>13 April 1743 – 4 July 1826</a:t>
            </a:r>
            <a:endParaRPr lang="en-US" sz="4000" b="1" dirty="0">
              <a:latin typeface="Courier New" panose="02070309020205020404" pitchFamily="49" charset="0"/>
              <a:cs typeface="Courier New" panose="02070309020205020404" pitchFamily="49" charset="0"/>
            </a:endParaRPr>
          </a:p>
        </p:txBody>
      </p:sp>
      <p:pic>
        <p:nvPicPr>
          <p:cNvPr id="4" name="Content Placeholder 3" descr="http://www.biography.com/imported/images/Biography/Images/Profiles/J/Thomas-Jefferson-9353715-1-40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9018" y="1600200"/>
            <a:ext cx="452596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08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555641"/>
          </a:xfrm>
          <a:prstGeom prst="rect">
            <a:avLst/>
          </a:prstGeom>
        </p:spPr>
        <p:txBody>
          <a:bodyPr wrap="square">
            <a:spAutoFit/>
          </a:bodyPr>
          <a:lstStyle/>
          <a:p>
            <a:pPr lvl="1">
              <a:lnSpc>
                <a:spcPct val="200000"/>
              </a:lnSpc>
              <a:spcAft>
                <a:spcPts val="1200"/>
              </a:spcAft>
              <a:tabLst>
                <a:tab pos="1143000" algn="l"/>
              </a:tabLst>
            </a:pPr>
            <a:r>
              <a:rPr lang="en-US" sz="2000" b="1" dirty="0" smtClean="0">
                <a:effectLst/>
                <a:latin typeface="Courier New" panose="02070309020205020404" pitchFamily="49" charset="0"/>
                <a:ea typeface="Times New Roman"/>
                <a:cs typeface="Courier New" panose="02070309020205020404" pitchFamily="49" charset="0"/>
              </a:rPr>
              <a:t>Answer:  Thomas Jefferson – </a:t>
            </a:r>
            <a:endParaRPr lang="en-US" sz="2000" dirty="0" smtClean="0">
              <a:effectLst/>
              <a:latin typeface="Courier New" panose="02070309020205020404" pitchFamily="49" charset="0"/>
              <a:ea typeface="Times New Roman"/>
              <a:cs typeface="Courier New" panose="02070309020205020404" pitchFamily="49" charset="0"/>
            </a:endParaRPr>
          </a:p>
          <a:p>
            <a:pPr marL="1143000" lvl="2" indent="-228600">
              <a:lnSpc>
                <a:spcPct val="200000"/>
              </a:lnSpc>
              <a:spcAft>
                <a:spcPts val="1200"/>
              </a:spcAft>
              <a:buFont typeface="+mj-lt"/>
              <a:buAutoNum type="alphaLcPeriod"/>
              <a:tabLst>
                <a:tab pos="2286000" algn="l"/>
              </a:tabLst>
            </a:pPr>
            <a:r>
              <a:rPr lang="en-US" sz="2000" b="1" dirty="0" smtClean="0">
                <a:effectLst/>
                <a:latin typeface="Courier New" panose="02070309020205020404" pitchFamily="49" charset="0"/>
                <a:ea typeface="Times New Roman"/>
                <a:cs typeface="Courier New" panose="02070309020205020404" pitchFamily="49" charset="0"/>
              </a:rPr>
              <a:t>The Judiciary may declare an act of the Legislature unconstitutional; but </a:t>
            </a:r>
            <a:r>
              <a:rPr lang="en-US" sz="2000" b="1" i="1" dirty="0" smtClean="0">
                <a:solidFill>
                  <a:srgbClr val="0000FF"/>
                </a:solidFill>
                <a:effectLst/>
                <a:latin typeface="Courier New" panose="02070309020205020404" pitchFamily="49" charset="0"/>
                <a:ea typeface="Times New Roman"/>
                <a:cs typeface="Courier New" panose="02070309020205020404" pitchFamily="49" charset="0"/>
              </a:rPr>
              <a:t>the Legislature may then impeach the judges and at the next election take its chances with the people with whom the final decision lay.</a:t>
            </a:r>
            <a:endParaRPr lang="en-US" sz="2000" dirty="0" smtClean="0">
              <a:solidFill>
                <a:srgbClr val="0000FF"/>
              </a:solidFill>
              <a:effectLst/>
              <a:latin typeface="Courier New" panose="02070309020205020404" pitchFamily="49" charset="0"/>
              <a:ea typeface="Times New Roman"/>
              <a:cs typeface="Courier New" panose="02070309020205020404" pitchFamily="49" charset="0"/>
            </a:endParaRPr>
          </a:p>
          <a:p>
            <a:pPr marL="1143000" lvl="2" indent="-228600">
              <a:lnSpc>
                <a:spcPct val="200000"/>
              </a:lnSpc>
              <a:spcAft>
                <a:spcPts val="1200"/>
              </a:spcAft>
              <a:buFont typeface="+mj-lt"/>
              <a:buAutoNum type="alphaLcPeriod"/>
              <a:tabLst>
                <a:tab pos="2286000" algn="l"/>
              </a:tabLst>
            </a:pPr>
            <a:r>
              <a:rPr lang="en-US" sz="2000" b="1" i="1" dirty="0" smtClean="0">
                <a:solidFill>
                  <a:srgbClr val="FF00FF"/>
                </a:solidFill>
                <a:effectLst/>
                <a:latin typeface="Courier New" panose="02070309020205020404" pitchFamily="49" charset="0"/>
                <a:ea typeface="Times New Roman"/>
                <a:cs typeface="Courier New" panose="02070309020205020404" pitchFamily="49" charset="0"/>
              </a:rPr>
              <a:t>The Executive, at his own discretion, meanwhile, may continue to execute the law as though the Court had not spoken, and until the people in the next election voted to sustain or discredit his action.</a:t>
            </a:r>
            <a:endParaRPr lang="en-US" sz="2000" dirty="0">
              <a:effectLst/>
              <a:latin typeface="Courier New" panose="02070309020205020404" pitchFamily="49" charset="0"/>
              <a:ea typeface="Times New Roman"/>
              <a:cs typeface="Courier New" panose="02070309020205020404" pitchFamily="49" charset="0"/>
            </a:endParaRPr>
          </a:p>
        </p:txBody>
      </p:sp>
    </p:spTree>
    <p:extLst>
      <p:ext uri="{BB962C8B-B14F-4D97-AF65-F5344CB8AC3E}">
        <p14:creationId xmlns:p14="http://schemas.microsoft.com/office/powerpoint/2010/main" val="1878345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200"/>
            <a:ext cx="9144000" cy="3431709"/>
          </a:xfrm>
          <a:prstGeom prst="rect">
            <a:avLst/>
          </a:prstGeom>
        </p:spPr>
        <p:txBody>
          <a:bodyPr wrap="square">
            <a:spAutoFit/>
          </a:bodyPr>
          <a:lstStyle/>
          <a:p>
            <a:pPr lvl="1">
              <a:lnSpc>
                <a:spcPct val="200000"/>
              </a:lnSpc>
              <a:spcAft>
                <a:spcPts val="1200"/>
              </a:spcAft>
              <a:tabLst>
                <a:tab pos="1828800" algn="l"/>
              </a:tabLst>
            </a:pPr>
            <a:r>
              <a:rPr lang="en-US" sz="2800" b="1" dirty="0" smtClean="0">
                <a:effectLst/>
                <a:latin typeface="Courier New" panose="02070309020205020404" pitchFamily="49" charset="0"/>
                <a:ea typeface="Times New Roman"/>
                <a:cs typeface="Courier New" panose="02070309020205020404" pitchFamily="49" charset="0"/>
              </a:rPr>
              <a:t>The Supremes did not declare an Act of Congress Unconstitutional until the </a:t>
            </a:r>
            <a:r>
              <a:rPr lang="en-US" sz="2800" b="1" dirty="0" smtClean="0">
                <a:solidFill>
                  <a:srgbClr val="FF0000"/>
                </a:solidFill>
                <a:effectLst/>
                <a:latin typeface="Courier New" panose="02070309020205020404" pitchFamily="49" charset="0"/>
                <a:ea typeface="Times New Roman"/>
                <a:cs typeface="Courier New" panose="02070309020205020404" pitchFamily="49" charset="0"/>
              </a:rPr>
              <a:t>Dred Scott decision in 1857</a:t>
            </a:r>
            <a:r>
              <a:rPr lang="en-US" sz="2800" b="1" dirty="0" smtClean="0">
                <a:effectLst/>
                <a:latin typeface="Courier New" panose="02070309020205020404" pitchFamily="49" charset="0"/>
                <a:ea typeface="Times New Roman"/>
                <a:cs typeface="Courier New" panose="02070309020205020404" pitchFamily="49" charset="0"/>
              </a:rPr>
              <a:t> – </a:t>
            </a:r>
            <a:r>
              <a:rPr lang="en-US" sz="2800" b="1" dirty="0" smtClean="0">
                <a:solidFill>
                  <a:srgbClr val="FF00FF"/>
                </a:solidFill>
                <a:effectLst/>
                <a:latin typeface="Courier New" panose="02070309020205020404" pitchFamily="49" charset="0"/>
                <a:ea typeface="Times New Roman"/>
                <a:cs typeface="Courier New" panose="02070309020205020404" pitchFamily="49" charset="0"/>
              </a:rPr>
              <a:t>54 years later!</a:t>
            </a:r>
            <a:endParaRPr lang="en-US" sz="2800" b="1" dirty="0">
              <a:solidFill>
                <a:srgbClr val="FF00FF"/>
              </a:solidFill>
              <a:effectLst/>
              <a:latin typeface="Courier New" panose="02070309020205020404" pitchFamily="49" charset="0"/>
              <a:ea typeface="Times New Roman"/>
              <a:cs typeface="Courier New" panose="02070309020205020404" pitchFamily="49" charset="0"/>
            </a:endParaRPr>
          </a:p>
        </p:txBody>
      </p:sp>
    </p:spTree>
    <p:extLst>
      <p:ext uri="{BB962C8B-B14F-4D97-AF65-F5344CB8AC3E}">
        <p14:creationId xmlns:p14="http://schemas.microsoft.com/office/powerpoint/2010/main" val="2202869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latin typeface="Courier New" panose="02070309020205020404" pitchFamily="49" charset="0"/>
                <a:cs typeface="Courier New" panose="02070309020205020404" pitchFamily="49" charset="0"/>
              </a:rPr>
              <a:t>William Marbury</a:t>
            </a:r>
            <a:r>
              <a:rPr lang="en-US" dirty="0" smtClean="0"/>
              <a:t/>
            </a:r>
            <a:br>
              <a:rPr lang="en-US" dirty="0" smtClean="0"/>
            </a:br>
            <a:r>
              <a:rPr lang="en-US" sz="3100" b="1" dirty="0" smtClean="0"/>
              <a:t>7 November 1762 – 13 March </a:t>
            </a:r>
            <a:r>
              <a:rPr lang="en-US" sz="3100" b="1" dirty="0"/>
              <a:t>1835</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3056" y="1600200"/>
            <a:ext cx="349788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68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solidFill>
                  <a:srgbClr val="FF0000"/>
                </a:solidFill>
                <a:latin typeface="Courier New" panose="02070309020205020404" pitchFamily="49" charset="0"/>
                <a:cs typeface="Courier New" panose="02070309020205020404" pitchFamily="49" charset="0"/>
              </a:rPr>
              <a:t>James Madison</a:t>
            </a:r>
            <a:r>
              <a:rPr lang="en-US" dirty="0" smtClean="0"/>
              <a:t/>
            </a:r>
            <a:br>
              <a:rPr lang="en-US" dirty="0" smtClean="0"/>
            </a:br>
            <a:r>
              <a:rPr lang="en-US" sz="4000" b="1" dirty="0" smtClean="0">
                <a:latin typeface="Courier New" panose="02070309020205020404" pitchFamily="49" charset="0"/>
                <a:cs typeface="Courier New" panose="02070309020205020404" pitchFamily="49" charset="0"/>
              </a:rPr>
              <a:t>16 March 1751 </a:t>
            </a:r>
            <a:r>
              <a:rPr lang="en-US" sz="4000" b="1" dirty="0">
                <a:latin typeface="Courier New" panose="02070309020205020404" pitchFamily="49" charset="0"/>
                <a:cs typeface="Courier New" panose="02070309020205020404" pitchFamily="49" charset="0"/>
              </a:rPr>
              <a:t>– </a:t>
            </a:r>
            <a:r>
              <a:rPr lang="en-US" sz="4000" b="1" dirty="0" smtClean="0">
                <a:latin typeface="Courier New" panose="02070309020205020404" pitchFamily="49" charset="0"/>
                <a:cs typeface="Courier New" panose="02070309020205020404" pitchFamily="49" charset="0"/>
              </a:rPr>
              <a:t>28 June </a:t>
            </a:r>
            <a:r>
              <a:rPr lang="en-US" sz="4000" b="1" dirty="0">
                <a:latin typeface="Courier New" panose="02070309020205020404" pitchFamily="49" charset="0"/>
                <a:cs typeface="Courier New" panose="02070309020205020404" pitchFamily="49" charset="0"/>
              </a:rPr>
              <a:t>1836</a:t>
            </a:r>
          </a:p>
        </p:txBody>
      </p:sp>
      <p:pic>
        <p:nvPicPr>
          <p:cNvPr id="4" name="Picture 2" descr="http://upload.wikimedia.org/wikipedia/commons/f/f0/JamesMadison.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55491" y="1600200"/>
            <a:ext cx="383301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94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7352" y="955105"/>
            <a:ext cx="9144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1" i="0" u="none" strike="noStrike" cap="none" normalizeH="0" baseline="0" dirty="0" smtClean="0" bmk="OLE_LINK70">
                <a:ln>
                  <a:noFill/>
                </a:ln>
                <a:solidFill>
                  <a:schemeClr val="tx1"/>
                </a:solidFill>
                <a:effectLst/>
                <a:latin typeface="Courier New" panose="02070309020205020404" pitchFamily="49" charset="0"/>
                <a:ea typeface="Times New Roman" pitchFamily="18" charset="0"/>
                <a:cs typeface="Courier New" panose="02070309020205020404" pitchFamily="49" charset="0"/>
              </a:rPr>
              <a:t>William Marbury was nominated and later he was </a:t>
            </a:r>
            <a:r>
              <a:rPr kumimoji="0" lang="en-US" altLang="en-US" sz="2000" b="1" i="1" u="none" strike="noStrike" cap="none" normalizeH="0" baseline="0" dirty="0" smtClean="0" bmk="OLE_LINK70">
                <a:ln>
                  <a:noFill/>
                </a:ln>
                <a:solidFill>
                  <a:schemeClr val="tx1"/>
                </a:solidFill>
                <a:effectLst/>
                <a:latin typeface="Courier New" panose="02070309020205020404" pitchFamily="49" charset="0"/>
                <a:ea typeface="Times New Roman" pitchFamily="18" charset="0"/>
                <a:cs typeface="Courier New" panose="02070309020205020404" pitchFamily="49" charset="0"/>
              </a:rPr>
              <a:t>appointed</a:t>
            </a:r>
            <a:r>
              <a:rPr kumimoji="0" lang="en-US" altLang="en-US" sz="2000" b="1" i="0" u="none" strike="noStrike" cap="none" normalizeH="0" baseline="0" dirty="0" smtClean="0" bmk="OLE_LINK7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as a Justice of the Peace </a:t>
            </a:r>
            <a:r>
              <a:rPr lang="en-US" altLang="en-US" sz="2000" b="1" dirty="0" smtClean="0" bmk="OLE_LINK70">
                <a:latin typeface="Courier New" panose="02070309020205020404" pitchFamily="49" charset="0"/>
                <a:ea typeface="Times New Roman" pitchFamily="18" charset="0"/>
                <a:cs typeface="Courier New" panose="02070309020205020404" pitchFamily="49" charset="0"/>
              </a:rPr>
              <a:t>of D.C. for a 5 year term </a:t>
            </a:r>
            <a:r>
              <a:rPr kumimoji="0" lang="en-US" altLang="en-US" sz="2000" b="1" i="0" u="none" strike="noStrike" cap="none" normalizeH="0" baseline="0" dirty="0" smtClean="0" bmk="OLE_LINK70">
                <a:ln>
                  <a:noFill/>
                </a:ln>
                <a:solidFill>
                  <a:schemeClr val="tx1"/>
                </a:solidFill>
                <a:effectLst/>
                <a:latin typeface="Courier New" panose="02070309020205020404" pitchFamily="49" charset="0"/>
                <a:ea typeface="Times New Roman" pitchFamily="18" charset="0"/>
                <a:cs typeface="Courier New" panose="02070309020205020404" pitchFamily="49" charset="0"/>
              </a:rPr>
              <a:t>by the President with the advice and consent of the Senate on 3 March 1801. However, </a:t>
            </a:r>
            <a:r>
              <a:rPr kumimoji="0" lang="en-US" altLang="en-US" sz="2000" b="1" i="0" u="none" strike="noStrike" cap="none" normalizeH="0" baseline="0" dirty="0" smtClean="0" bmk="OLE_LINK70">
                <a:ln>
                  <a:noFill/>
                </a:ln>
                <a:solidFill>
                  <a:srgbClr val="FF00FF"/>
                </a:solidFill>
                <a:effectLst/>
                <a:latin typeface="Courier New" panose="02070309020205020404" pitchFamily="49" charset="0"/>
                <a:ea typeface="Times New Roman" pitchFamily="18" charset="0"/>
                <a:cs typeface="Courier New" panose="02070309020205020404" pitchFamily="49" charset="0"/>
              </a:rPr>
              <a:t>the official paperwork did not reach Marbury by 4 March 1801 when Jefferson took office.  </a:t>
            </a:r>
            <a:endParaRPr kumimoji="0" lang="en-US" altLang="en-US" sz="2000" b="1" i="0" u="none" strike="noStrike" cap="none" normalizeH="0" baseline="0" dirty="0" smtClean="0">
              <a:ln>
                <a:noFill/>
              </a:ln>
              <a:solidFill>
                <a:srgbClr val="FF00FF"/>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43150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5947"/>
            <a:ext cx="903324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His commission was signed and delivered to the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Secretary of State (keeper of the great seal of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the United States) and sealed.  </a:t>
            </a: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The State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Department personnel refused to give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Marbury a copy of his commission.  </a:t>
            </a:r>
            <a:endParaRPr kumimoji="0" lang="en-US" altLang="en-US" sz="2400" b="1" i="0" u="none" strike="noStrike" cap="none" normalizeH="0" baseline="0" dirty="0" smtClean="0">
              <a:ln>
                <a:noFill/>
              </a:ln>
              <a:solidFill>
                <a:srgbClr val="FF0000"/>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8608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144000" cy="5262979"/>
          </a:xfrm>
          <a:prstGeom prst="rect">
            <a:avLst/>
          </a:prstGeom>
        </p:spPr>
        <p:txBody>
          <a:bodyPr wrap="square">
            <a:spAutoFit/>
          </a:bodyPr>
          <a:lstStyle/>
          <a:p>
            <a:pPr>
              <a:lnSpc>
                <a:spcPct val="200000"/>
              </a:lnSpc>
            </a:pPr>
            <a:r>
              <a:rPr lang="en-US" sz="2400" b="1" dirty="0" smtClean="0">
                <a:effectLst/>
                <a:latin typeface="Courier New" panose="02070309020205020404" pitchFamily="49" charset="0"/>
                <a:ea typeface="Times New Roman"/>
                <a:cs typeface="Courier New" panose="02070309020205020404" pitchFamily="49" charset="0"/>
              </a:rPr>
              <a:t>He brought suit to force Secretary of State James Madison to give him a copy.  Technically, Marbury asked the Supreme Court to </a:t>
            </a:r>
            <a:r>
              <a:rPr lang="en-US" sz="2400" b="1" dirty="0" smtClean="0">
                <a:solidFill>
                  <a:srgbClr val="FF0000"/>
                </a:solidFill>
                <a:effectLst/>
                <a:latin typeface="Courier New" panose="02070309020205020404" pitchFamily="49" charset="0"/>
                <a:ea typeface="Times New Roman"/>
                <a:cs typeface="Courier New" panose="02070309020205020404" pitchFamily="49" charset="0"/>
              </a:rPr>
              <a:t>issue an order </a:t>
            </a:r>
            <a:r>
              <a:rPr lang="en-US" sz="2400" b="1" dirty="0" smtClean="0">
                <a:effectLst/>
                <a:latin typeface="Courier New" panose="02070309020205020404" pitchFamily="49" charset="0"/>
                <a:ea typeface="Times New Roman"/>
                <a:cs typeface="Courier New" panose="02070309020205020404" pitchFamily="49" charset="0"/>
              </a:rPr>
              <a:t>– a </a:t>
            </a:r>
            <a:r>
              <a:rPr lang="en-US" sz="2400" b="1" dirty="0" smtClean="0">
                <a:solidFill>
                  <a:srgbClr val="FF00FF"/>
                </a:solidFill>
                <a:effectLst/>
                <a:latin typeface="Courier New" panose="02070309020205020404" pitchFamily="49" charset="0"/>
                <a:ea typeface="Times New Roman"/>
                <a:cs typeface="Courier New" panose="02070309020205020404" pitchFamily="49" charset="0"/>
              </a:rPr>
              <a:t>Writ of Mandamus </a:t>
            </a:r>
            <a:r>
              <a:rPr lang="en-US" sz="2400" b="1" dirty="0" smtClean="0">
                <a:effectLst/>
                <a:latin typeface="Courier New" panose="02070309020205020404" pitchFamily="49" charset="0"/>
                <a:ea typeface="Times New Roman"/>
                <a:cs typeface="Courier New" panose="02070309020205020404" pitchFamily="49" charset="0"/>
              </a:rPr>
              <a:t>(</a:t>
            </a:r>
            <a:r>
              <a:rPr lang="en-US" sz="2400" b="1" dirty="0" smtClean="0">
                <a:solidFill>
                  <a:srgbClr val="00B0F0"/>
                </a:solidFill>
                <a:effectLst/>
                <a:latin typeface="Courier New" panose="02070309020205020404" pitchFamily="49" charset="0"/>
                <a:ea typeface="Times New Roman"/>
                <a:cs typeface="Courier New" panose="02070309020205020404" pitchFamily="49" charset="0"/>
              </a:rPr>
              <a:t>an order by a superior authority</a:t>
            </a:r>
            <a:r>
              <a:rPr lang="en-US" sz="2400" b="1" dirty="0" smtClean="0">
                <a:effectLst/>
                <a:latin typeface="Courier New" panose="02070309020205020404" pitchFamily="49" charset="0"/>
                <a:ea typeface="Times New Roman"/>
                <a:cs typeface="Courier New" panose="02070309020205020404" pitchFamily="49" charset="0"/>
              </a:rPr>
              <a:t> [in the Common Law, an order by the King] </a:t>
            </a:r>
            <a:r>
              <a:rPr lang="en-US" sz="2400" b="1" dirty="0" smtClean="0">
                <a:solidFill>
                  <a:srgbClr val="00B0F0"/>
                </a:solidFill>
                <a:effectLst/>
                <a:latin typeface="Courier New" panose="02070309020205020404" pitchFamily="49" charset="0"/>
                <a:ea typeface="Times New Roman"/>
                <a:cs typeface="Courier New" panose="02070309020205020404" pitchFamily="49" charset="0"/>
              </a:rPr>
              <a:t>instructing an inferior one </a:t>
            </a:r>
            <a:r>
              <a:rPr lang="en-US" sz="2400" b="1" dirty="0" smtClean="0">
                <a:effectLst/>
                <a:latin typeface="Courier New" panose="02070309020205020404" pitchFamily="49" charset="0"/>
                <a:ea typeface="Times New Roman"/>
                <a:cs typeface="Courier New" panose="02070309020205020404" pitchFamily="49" charset="0"/>
              </a:rPr>
              <a:t>to redress a wrong). </a:t>
            </a:r>
            <a:endParaRPr lang="en-US"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4755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8956"/>
            <a:ext cx="9144000" cy="4016484"/>
          </a:xfrm>
          <a:prstGeom prst="rect">
            <a:avLst/>
          </a:prstGeom>
        </p:spPr>
        <p:txBody>
          <a:bodyPr wrap="square">
            <a:spAutoFit/>
          </a:bodyPr>
          <a:lstStyle/>
          <a:p>
            <a:pPr marR="0" lvl="0">
              <a:lnSpc>
                <a:spcPct val="200000"/>
              </a:lnSpc>
              <a:spcBef>
                <a:spcPts val="0"/>
              </a:spcBef>
              <a:spcAft>
                <a:spcPts val="1200"/>
              </a:spcAft>
              <a:tabLst>
                <a:tab pos="457200" algn="l"/>
              </a:tabLst>
            </a:pPr>
            <a:r>
              <a:rPr lang="en-US" sz="2000" b="1" dirty="0" smtClean="0">
                <a:effectLst/>
                <a:latin typeface="Courier New" panose="02070309020205020404" pitchFamily="49" charset="0"/>
                <a:ea typeface="Times New Roman"/>
                <a:cs typeface="Courier New" panose="02070309020205020404" pitchFamily="49" charset="0"/>
              </a:rPr>
              <a:t>It came before the Court on 21 December 1801 but a decision was not handed down until 24 February 1803.</a:t>
            </a:r>
          </a:p>
          <a:p>
            <a:pPr marL="1600200" marR="0" lvl="3" indent="-228600">
              <a:lnSpc>
                <a:spcPct val="200000"/>
              </a:lnSpc>
              <a:spcBef>
                <a:spcPts val="0"/>
              </a:spcBef>
              <a:spcAft>
                <a:spcPts val="1200"/>
              </a:spcAft>
              <a:buFont typeface="+mj-lt"/>
              <a:buAutoNum type="arabicPeriod"/>
              <a:tabLst>
                <a:tab pos="1143000" algn="l"/>
              </a:tabLst>
            </a:pPr>
            <a:r>
              <a:rPr lang="en-US" sz="2000" b="1" dirty="0" smtClean="0">
                <a:solidFill>
                  <a:srgbClr val="0000FF"/>
                </a:solidFill>
                <a:effectLst/>
                <a:latin typeface="Courier New" panose="02070309020205020404" pitchFamily="49" charset="0"/>
                <a:ea typeface="Times New Roman"/>
                <a:cs typeface="Courier New" panose="02070309020205020404" pitchFamily="49" charset="0"/>
              </a:rPr>
              <a:t>Has he a Right to the Commission</a:t>
            </a:r>
            <a:r>
              <a:rPr lang="en-US" sz="2000" b="1" dirty="0" smtClean="0">
                <a:effectLst/>
                <a:latin typeface="Courier New" panose="02070309020205020404" pitchFamily="49" charset="0"/>
                <a:ea typeface="Times New Roman"/>
                <a:cs typeface="Courier New" panose="02070309020205020404" pitchFamily="49" charset="0"/>
              </a:rPr>
              <a:t>?  </a:t>
            </a:r>
            <a:r>
              <a:rPr lang="en-US" sz="2000" b="1" dirty="0" smtClean="0">
                <a:solidFill>
                  <a:srgbClr val="FF0000"/>
                </a:solidFill>
                <a:effectLst/>
                <a:latin typeface="Courier New" panose="02070309020205020404" pitchFamily="49" charset="0"/>
                <a:ea typeface="Times New Roman"/>
                <a:cs typeface="Courier New" panose="02070309020205020404" pitchFamily="49" charset="0"/>
              </a:rPr>
              <a:t>YES</a:t>
            </a:r>
            <a:endParaRPr lang="en-US" sz="2000" dirty="0" smtClean="0">
              <a:effectLst/>
              <a:latin typeface="Courier New" panose="02070309020205020404" pitchFamily="49" charset="0"/>
              <a:ea typeface="Times New Roman"/>
              <a:cs typeface="Courier New" panose="02070309020205020404" pitchFamily="49" charset="0"/>
            </a:endParaRPr>
          </a:p>
          <a:p>
            <a:pPr marL="1600200" marR="0" lvl="3" indent="-228600">
              <a:lnSpc>
                <a:spcPct val="200000"/>
              </a:lnSpc>
              <a:spcBef>
                <a:spcPts val="0"/>
              </a:spcBef>
              <a:spcAft>
                <a:spcPts val="1200"/>
              </a:spcAft>
              <a:buFont typeface="+mj-lt"/>
              <a:buAutoNum type="arabicPeriod"/>
              <a:tabLst>
                <a:tab pos="1143000" algn="l"/>
              </a:tabLst>
            </a:pPr>
            <a:r>
              <a:rPr lang="en-US" sz="2000" b="1" dirty="0" smtClean="0">
                <a:solidFill>
                  <a:srgbClr val="0000FF"/>
                </a:solidFill>
                <a:effectLst/>
                <a:latin typeface="Courier New" panose="02070309020205020404" pitchFamily="49" charset="0"/>
                <a:ea typeface="Times New Roman"/>
                <a:cs typeface="Courier New" panose="02070309020205020404" pitchFamily="49" charset="0"/>
              </a:rPr>
              <a:t>Has he a Remedy (Section 13 of the Judiciary Act of 1789 authorizes the Court to issue a writ of Mandamus)</a:t>
            </a:r>
            <a:r>
              <a:rPr lang="en-US" sz="2000" b="1" dirty="0" smtClean="0">
                <a:effectLst/>
                <a:latin typeface="Courier New" panose="02070309020205020404" pitchFamily="49" charset="0"/>
                <a:ea typeface="Times New Roman"/>
                <a:cs typeface="Courier New" panose="02070309020205020404" pitchFamily="49" charset="0"/>
              </a:rPr>
              <a:t>?</a:t>
            </a:r>
            <a:r>
              <a:rPr lang="en-US" sz="2000" dirty="0" smtClean="0">
                <a:effectLst/>
                <a:latin typeface="Courier New" panose="02070309020205020404" pitchFamily="49" charset="0"/>
                <a:ea typeface="Times New Roman"/>
                <a:cs typeface="Courier New" panose="02070309020205020404" pitchFamily="49" charset="0"/>
              </a:rPr>
              <a:t>  </a:t>
            </a:r>
            <a:r>
              <a:rPr lang="en-US" sz="2000" b="1" dirty="0" smtClean="0">
                <a:solidFill>
                  <a:srgbClr val="FF0000"/>
                </a:solidFill>
                <a:effectLst/>
                <a:latin typeface="Courier New" panose="02070309020205020404" pitchFamily="49" charset="0"/>
                <a:ea typeface="Times New Roman"/>
                <a:cs typeface="Courier New" panose="02070309020205020404" pitchFamily="49" charset="0"/>
              </a:rPr>
              <a:t>YES</a:t>
            </a:r>
            <a:endParaRPr lang="en-US" sz="2000" dirty="0">
              <a:effectLst/>
              <a:latin typeface="Courier New" panose="02070309020205020404" pitchFamily="49" charset="0"/>
              <a:ea typeface="Times New Roman"/>
              <a:cs typeface="Courier New" panose="02070309020205020404" pitchFamily="49" charset="0"/>
            </a:endParaRPr>
          </a:p>
        </p:txBody>
      </p:sp>
    </p:spTree>
    <p:extLst>
      <p:ext uri="{BB962C8B-B14F-4D97-AF65-F5344CB8AC3E}">
        <p14:creationId xmlns:p14="http://schemas.microsoft.com/office/powerpoint/2010/main" val="147628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3" y="-22634"/>
            <a:ext cx="9144000" cy="6801862"/>
          </a:xfrm>
          <a:prstGeom prst="rect">
            <a:avLst/>
          </a:prstGeom>
        </p:spPr>
        <p:txBody>
          <a:bodyPr wrap="square">
            <a:spAutoFit/>
          </a:bodyPr>
          <a:lstStyle/>
          <a:p>
            <a:pPr marR="0" lvl="3">
              <a:lnSpc>
                <a:spcPct val="200000"/>
              </a:lnSpc>
              <a:spcBef>
                <a:spcPts val="0"/>
              </a:spcBef>
              <a:spcAft>
                <a:spcPts val="1200"/>
              </a:spcAft>
              <a:tabLst>
                <a:tab pos="1143000" algn="l"/>
              </a:tabLst>
            </a:pPr>
            <a:r>
              <a:rPr lang="en-US" b="1" dirty="0" smtClean="0">
                <a:effectLst/>
                <a:latin typeface="Courier New" panose="02070309020205020404" pitchFamily="49" charset="0"/>
                <a:ea typeface="Times New Roman"/>
                <a:cs typeface="Courier New" panose="02070309020205020404" pitchFamily="49" charset="0"/>
              </a:rPr>
              <a:t>3. Whether or not he is </a:t>
            </a:r>
            <a:r>
              <a:rPr lang="en-US" b="1" i="1" dirty="0" smtClean="0">
                <a:solidFill>
                  <a:srgbClr val="FF00FF"/>
                </a:solidFill>
                <a:effectLst/>
                <a:latin typeface="Courier New" panose="02070309020205020404" pitchFamily="49" charset="0"/>
                <a:ea typeface="Times New Roman"/>
                <a:cs typeface="Courier New" panose="02070309020205020404" pitchFamily="49" charset="0"/>
              </a:rPr>
              <a:t>entitled</a:t>
            </a:r>
            <a:r>
              <a:rPr lang="en-US" b="1" dirty="0" smtClean="0">
                <a:effectLst/>
                <a:latin typeface="Courier New" panose="02070309020205020404" pitchFamily="49" charset="0"/>
                <a:ea typeface="Times New Roman"/>
                <a:cs typeface="Courier New" panose="02070309020205020404" pitchFamily="49" charset="0"/>
              </a:rPr>
              <a:t> to the remedy depends on:</a:t>
            </a:r>
            <a:endParaRPr lang="en-US" dirty="0" smtClean="0">
              <a:effectLst/>
              <a:latin typeface="Courier New" panose="02070309020205020404" pitchFamily="49" charset="0"/>
              <a:ea typeface="Times New Roman"/>
              <a:cs typeface="Courier New" panose="02070309020205020404" pitchFamily="49" charset="0"/>
            </a:endParaRPr>
          </a:p>
          <a:p>
            <a:pPr marL="2057400" marR="0" lvl="4" indent="-228600">
              <a:lnSpc>
                <a:spcPct val="200000"/>
              </a:lnSpc>
              <a:spcBef>
                <a:spcPts val="0"/>
              </a:spcBef>
              <a:spcAft>
                <a:spcPts val="1200"/>
              </a:spcAft>
              <a:buFont typeface="+mj-lt"/>
              <a:buAutoNum type="alphaLcPeriod"/>
              <a:tabLst>
                <a:tab pos="2286000" algn="l"/>
              </a:tabLst>
            </a:pPr>
            <a:r>
              <a:rPr lang="en-US" b="1" dirty="0" smtClean="0">
                <a:effectLst/>
                <a:latin typeface="Courier New" panose="02070309020205020404" pitchFamily="49" charset="0"/>
                <a:ea typeface="Times New Roman"/>
                <a:cs typeface="Courier New" panose="02070309020205020404" pitchFamily="49" charset="0"/>
              </a:rPr>
              <a:t>The </a:t>
            </a:r>
            <a:r>
              <a:rPr lang="en-US" b="1" i="1" dirty="0" smtClean="0">
                <a:effectLst/>
                <a:latin typeface="Courier New" panose="02070309020205020404" pitchFamily="49" charset="0"/>
                <a:ea typeface="Times New Roman"/>
                <a:cs typeface="Courier New" panose="02070309020205020404" pitchFamily="49" charset="0"/>
              </a:rPr>
              <a:t>nature of the writ </a:t>
            </a:r>
            <a:r>
              <a:rPr lang="en-US" dirty="0" smtClean="0">
                <a:effectLst/>
                <a:latin typeface="Courier New" panose="02070309020205020404" pitchFamily="49" charset="0"/>
                <a:ea typeface="Times New Roman"/>
                <a:cs typeface="Courier New" panose="02070309020205020404" pitchFamily="49" charset="0"/>
              </a:rPr>
              <a:t>– </a:t>
            </a:r>
            <a:r>
              <a:rPr lang="en-US" b="1" dirty="0" smtClean="0">
                <a:effectLst/>
                <a:latin typeface="Courier New" panose="02070309020205020404" pitchFamily="49" charset="0"/>
                <a:ea typeface="Times New Roman"/>
                <a:cs typeface="Courier New" panose="02070309020205020404" pitchFamily="49" charset="0"/>
              </a:rPr>
              <a:t>In this instance, </a:t>
            </a:r>
            <a:r>
              <a:rPr lang="en-US" b="1" dirty="0" smtClean="0">
                <a:solidFill>
                  <a:srgbClr val="00B0F0"/>
                </a:solidFill>
                <a:effectLst/>
                <a:latin typeface="Courier New" panose="02070309020205020404" pitchFamily="49" charset="0"/>
                <a:ea typeface="Times New Roman"/>
                <a:cs typeface="Courier New" panose="02070309020205020404" pitchFamily="49" charset="0"/>
              </a:rPr>
              <a:t>force James Madison to perform his public duty</a:t>
            </a:r>
            <a:r>
              <a:rPr lang="en-US" b="1" dirty="0" smtClean="0">
                <a:effectLst/>
                <a:latin typeface="Courier New" panose="02070309020205020404" pitchFamily="49" charset="0"/>
                <a:ea typeface="Times New Roman"/>
                <a:cs typeface="Courier New" panose="02070309020205020404" pitchFamily="49" charset="0"/>
              </a:rPr>
              <a:t>; namely, to give Marbury the original [or a copy of] his commission to be a Justice of the Peace in the District of Columbia)</a:t>
            </a:r>
            <a:r>
              <a:rPr lang="en-US" b="1" i="1" dirty="0" smtClean="0">
                <a:effectLst/>
                <a:latin typeface="Courier New" panose="02070309020205020404" pitchFamily="49" charset="0"/>
                <a:ea typeface="Times New Roman"/>
                <a:cs typeface="Courier New" panose="02070309020205020404" pitchFamily="49" charset="0"/>
              </a:rPr>
              <a:t>:  </a:t>
            </a:r>
            <a:r>
              <a:rPr lang="en-US" b="1" dirty="0" smtClean="0">
                <a:effectLst/>
                <a:latin typeface="Courier New" panose="02070309020205020404" pitchFamily="49" charset="0"/>
                <a:ea typeface="Times New Roman"/>
                <a:cs typeface="Courier New" panose="02070309020205020404" pitchFamily="49" charset="0"/>
              </a:rPr>
              <a:t>That is:</a:t>
            </a:r>
            <a:endParaRPr lang="en-US" dirty="0" smtClean="0">
              <a:effectLst/>
              <a:latin typeface="Courier New" panose="02070309020205020404" pitchFamily="49" charset="0"/>
              <a:ea typeface="Times New Roman"/>
              <a:cs typeface="Courier New" panose="02070309020205020404" pitchFamily="49" charset="0"/>
            </a:endParaRPr>
          </a:p>
          <a:p>
            <a:pPr marL="2514600" marR="0" lvl="5" indent="-228600">
              <a:lnSpc>
                <a:spcPct val="200000"/>
              </a:lnSpc>
              <a:spcBef>
                <a:spcPts val="0"/>
              </a:spcBef>
              <a:spcAft>
                <a:spcPts val="1200"/>
              </a:spcAft>
              <a:buFont typeface="+mj-lt"/>
              <a:buAutoNum type="romanLcPeriod"/>
              <a:tabLst>
                <a:tab pos="2743200" algn="l"/>
              </a:tabLst>
            </a:pPr>
            <a:r>
              <a:rPr lang="en-US" b="1" dirty="0" smtClean="0">
                <a:solidFill>
                  <a:srgbClr val="0000FF"/>
                </a:solidFill>
                <a:effectLst/>
                <a:latin typeface="Courier New" panose="02070309020205020404" pitchFamily="49" charset="0"/>
                <a:ea typeface="Times New Roman"/>
                <a:cs typeface="Courier New" panose="02070309020205020404" pitchFamily="49" charset="0"/>
              </a:rPr>
              <a:t>Can the writ be directed to the officer in Question</a:t>
            </a:r>
            <a:r>
              <a:rPr lang="en-US" b="1" dirty="0" smtClean="0">
                <a:effectLst/>
                <a:latin typeface="Courier New" panose="02070309020205020404" pitchFamily="49" charset="0"/>
                <a:ea typeface="Times New Roman"/>
                <a:cs typeface="Courier New" panose="02070309020205020404" pitchFamily="49" charset="0"/>
              </a:rPr>
              <a:t>?  </a:t>
            </a:r>
            <a:r>
              <a:rPr lang="en-US" b="1" dirty="0" smtClean="0">
                <a:solidFill>
                  <a:srgbClr val="FF0000"/>
                </a:solidFill>
                <a:effectLst/>
                <a:latin typeface="Courier New" panose="02070309020205020404" pitchFamily="49" charset="0"/>
                <a:ea typeface="Times New Roman"/>
                <a:cs typeface="Courier New" panose="02070309020205020404" pitchFamily="49" charset="0"/>
              </a:rPr>
              <a:t>YES</a:t>
            </a:r>
            <a:endParaRPr lang="en-US" dirty="0" smtClean="0">
              <a:effectLst/>
              <a:latin typeface="Courier New" panose="02070309020205020404" pitchFamily="49" charset="0"/>
              <a:ea typeface="Times New Roman"/>
              <a:cs typeface="Courier New" panose="02070309020205020404" pitchFamily="49" charset="0"/>
            </a:endParaRPr>
          </a:p>
          <a:p>
            <a:pPr marL="2514600" marR="0" lvl="5" indent="-228600">
              <a:lnSpc>
                <a:spcPct val="200000"/>
              </a:lnSpc>
              <a:spcBef>
                <a:spcPts val="0"/>
              </a:spcBef>
              <a:spcAft>
                <a:spcPts val="1200"/>
              </a:spcAft>
              <a:buFont typeface="+mj-lt"/>
              <a:buAutoNum type="romanLcPeriod"/>
              <a:tabLst>
                <a:tab pos="2743200" algn="l"/>
              </a:tabLst>
            </a:pPr>
            <a:r>
              <a:rPr lang="en-US" b="1" dirty="0" smtClean="0">
                <a:solidFill>
                  <a:srgbClr val="0000FF"/>
                </a:solidFill>
                <a:effectLst/>
                <a:latin typeface="Courier New" panose="02070309020205020404" pitchFamily="49" charset="0"/>
                <a:ea typeface="Times New Roman"/>
                <a:cs typeface="Courier New" panose="02070309020205020404" pitchFamily="49" charset="0"/>
              </a:rPr>
              <a:t>Is he without any other remedy</a:t>
            </a:r>
            <a:r>
              <a:rPr lang="en-US" b="1" dirty="0" smtClean="0">
                <a:effectLst/>
                <a:latin typeface="Courier New" panose="02070309020205020404" pitchFamily="49" charset="0"/>
                <a:ea typeface="Times New Roman"/>
                <a:cs typeface="Courier New" panose="02070309020205020404" pitchFamily="49" charset="0"/>
              </a:rPr>
              <a:t>?  </a:t>
            </a:r>
            <a:r>
              <a:rPr lang="en-US" b="1" dirty="0" smtClean="0">
                <a:solidFill>
                  <a:srgbClr val="FF0000"/>
                </a:solidFill>
                <a:effectLst/>
                <a:latin typeface="Courier New" panose="02070309020205020404" pitchFamily="49" charset="0"/>
                <a:ea typeface="Times New Roman"/>
                <a:cs typeface="Courier New" panose="02070309020205020404" pitchFamily="49" charset="0"/>
              </a:rPr>
              <a:t>YES</a:t>
            </a:r>
            <a:endParaRPr lang="en-US" dirty="0" smtClean="0">
              <a:effectLst/>
              <a:latin typeface="Courier New" panose="02070309020205020404" pitchFamily="49" charset="0"/>
              <a:ea typeface="Times New Roman"/>
              <a:cs typeface="Courier New" panose="02070309020205020404" pitchFamily="49" charset="0"/>
            </a:endParaRPr>
          </a:p>
          <a:p>
            <a:r>
              <a:rPr lang="en-US" b="1" dirty="0" smtClean="0">
                <a:solidFill>
                  <a:srgbClr val="0000FF"/>
                </a:solidFill>
                <a:effectLst/>
                <a:latin typeface="Courier New" panose="02070309020205020404" pitchFamily="49" charset="0"/>
                <a:ea typeface="Times New Roman"/>
                <a:cs typeface="Courier New" panose="02070309020205020404" pitchFamily="49" charset="0"/>
              </a:rPr>
              <a:t>		b. Does the Court have the Power to Issue the Writ</a:t>
            </a:r>
            <a:r>
              <a:rPr lang="en-US" b="1" dirty="0" smtClean="0">
                <a:effectLst/>
                <a:latin typeface="Courier New" panose="02070309020205020404" pitchFamily="49" charset="0"/>
                <a:ea typeface="Times New Roman"/>
                <a:cs typeface="Courier New" panose="02070309020205020404" pitchFamily="49" charset="0"/>
              </a:rPr>
              <a:t>?  				</a:t>
            </a:r>
            <a:r>
              <a:rPr lang="en-US" b="1" dirty="0" smtClean="0">
                <a:solidFill>
                  <a:srgbClr val="FF0000"/>
                </a:solidFill>
                <a:effectLst/>
                <a:latin typeface="Courier New" panose="02070309020205020404" pitchFamily="49" charset="0"/>
                <a:ea typeface="Times New Roman"/>
                <a:cs typeface="Courier New" panose="02070309020205020404" pitchFamily="49" charset="0"/>
              </a:rPr>
              <a:t>NO. </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07938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9144000" cy="5016758"/>
          </a:xfrm>
          <a:prstGeom prst="rect">
            <a:avLst/>
          </a:prstGeom>
        </p:spPr>
        <p:txBody>
          <a:bodyPr wrap="square">
            <a:spAutoFit/>
          </a:bodyPr>
          <a:lstStyle/>
          <a:p>
            <a:pPr>
              <a:lnSpc>
                <a:spcPct val="200000"/>
              </a:lnSpc>
            </a:pPr>
            <a:r>
              <a:rPr lang="en-US" sz="2000" b="1" dirty="0" smtClean="0">
                <a:solidFill>
                  <a:srgbClr val="FF00FF"/>
                </a:solidFill>
                <a:effectLst/>
                <a:latin typeface="Courier New" panose="02070309020205020404" pitchFamily="49" charset="0"/>
                <a:ea typeface="Times New Roman"/>
                <a:cs typeface="Courier New" panose="02070309020205020404" pitchFamily="49" charset="0"/>
              </a:rPr>
              <a:t>Clever argument by Marshall</a:t>
            </a:r>
            <a:r>
              <a:rPr lang="en-US" sz="2000" b="1" dirty="0" smtClean="0">
                <a:effectLst/>
                <a:latin typeface="Courier New" panose="02070309020205020404" pitchFamily="49" charset="0"/>
                <a:ea typeface="Times New Roman"/>
                <a:cs typeface="Courier New" panose="02070309020205020404" pitchFamily="49" charset="0"/>
              </a:rPr>
              <a:t>.  The Constitution splits the jurisdiction into two parts – original and appellate.  </a:t>
            </a:r>
            <a:r>
              <a:rPr lang="en-US" sz="2000" b="1" dirty="0" smtClean="0">
                <a:solidFill>
                  <a:srgbClr val="FF0000"/>
                </a:solidFill>
                <a:effectLst/>
                <a:latin typeface="Courier New" panose="02070309020205020404" pitchFamily="49" charset="0"/>
                <a:ea typeface="Times New Roman"/>
                <a:cs typeface="Courier New" panose="02070309020205020404" pitchFamily="49" charset="0"/>
              </a:rPr>
              <a:t>Congress may pass laws </a:t>
            </a:r>
            <a:r>
              <a:rPr lang="en-US" sz="2000" b="1" i="1" dirty="0" smtClean="0">
                <a:solidFill>
                  <a:srgbClr val="FF0000"/>
                </a:solidFill>
                <a:effectLst/>
                <a:latin typeface="Courier New" panose="02070309020205020404" pitchFamily="49" charset="0"/>
                <a:ea typeface="Times New Roman"/>
                <a:cs typeface="Courier New" panose="02070309020205020404" pitchFamily="49" charset="0"/>
              </a:rPr>
              <a:t>only with respect to the appellate jurisdiction</a:t>
            </a:r>
            <a:r>
              <a:rPr lang="en-US" sz="2000" b="1" dirty="0" smtClean="0">
                <a:effectLst/>
                <a:latin typeface="Courier New" panose="02070309020205020404" pitchFamily="49" charset="0"/>
                <a:ea typeface="Times New Roman"/>
                <a:cs typeface="Courier New" panose="02070309020205020404" pitchFamily="49" charset="0"/>
              </a:rPr>
              <a:t>.  Nothing is said about Congress passing laws with respect to the </a:t>
            </a:r>
            <a:r>
              <a:rPr lang="en-US" sz="2000" b="1" i="1" dirty="0" smtClean="0">
                <a:effectLst/>
                <a:latin typeface="Courier New" panose="02070309020205020404" pitchFamily="49" charset="0"/>
                <a:ea typeface="Times New Roman"/>
                <a:cs typeface="Courier New" panose="02070309020205020404" pitchFamily="49" charset="0"/>
              </a:rPr>
              <a:t>original jurisdiction</a:t>
            </a:r>
            <a:r>
              <a:rPr lang="en-US" sz="2000" b="1" dirty="0" smtClean="0">
                <a:effectLst/>
                <a:latin typeface="Courier New" panose="02070309020205020404" pitchFamily="49" charset="0"/>
                <a:ea typeface="Times New Roman"/>
                <a:cs typeface="Courier New" panose="02070309020205020404" pitchFamily="49" charset="0"/>
              </a:rPr>
              <a:t>.  Hence, the Judiciary Act of 1789 assigns the mandamus power to original jurisdiction.  </a:t>
            </a:r>
            <a:r>
              <a:rPr lang="en-US" sz="2000" b="1" i="1" dirty="0" smtClean="0">
                <a:solidFill>
                  <a:srgbClr val="FF0000"/>
                </a:solidFill>
                <a:effectLst/>
                <a:latin typeface="Courier New" panose="02070309020205020404" pitchFamily="49" charset="0"/>
                <a:ea typeface="Times New Roman"/>
                <a:cs typeface="Courier New" panose="02070309020205020404" pitchFamily="49" charset="0"/>
              </a:rPr>
              <a:t>This is unconstitutional and is void</a:t>
            </a:r>
            <a:r>
              <a:rPr lang="en-US" sz="2000" b="1" dirty="0" smtClean="0">
                <a:solidFill>
                  <a:srgbClr val="FF0000"/>
                </a:solidFill>
                <a:effectLst/>
                <a:latin typeface="Courier New" panose="02070309020205020404" pitchFamily="49" charset="0"/>
                <a:ea typeface="Times New Roman"/>
                <a:cs typeface="Courier New" panose="02070309020205020404" pitchFamily="49" charset="0"/>
              </a:rPr>
              <a:t>.  </a:t>
            </a:r>
            <a:r>
              <a:rPr lang="en-US" sz="2000" b="1" dirty="0" smtClean="0">
                <a:solidFill>
                  <a:srgbClr val="0000FF"/>
                </a:solidFill>
                <a:effectLst/>
                <a:latin typeface="Courier New" panose="02070309020205020404" pitchFamily="49" charset="0"/>
                <a:ea typeface="Times New Roman"/>
                <a:cs typeface="Courier New" panose="02070309020205020404" pitchFamily="49" charset="0"/>
              </a:rPr>
              <a:t>[THIS IS THE WEAKEST PART OF THE ARGUMENT!!!]</a:t>
            </a: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72792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1584</TotalTime>
  <Words>670</Words>
  <Application>Microsoft Office PowerPoint</Application>
  <PresentationFormat>On-screen Show (4:3)</PresentationFormat>
  <Paragraphs>29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The Court Seizes Power</vt:lpstr>
      <vt:lpstr>William Marbury 7 November 1762 – 13 March 1835</vt:lpstr>
      <vt:lpstr>James Madison 16 March 1751 – 28 June 1836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Chief Justice John Marshall: 1801-1835</vt:lpstr>
      <vt:lpstr>PowerPoint Presentation</vt:lpstr>
      <vt:lpstr>PowerPoint Presentation</vt:lpstr>
      <vt:lpstr>Thomas Jefferson 13 April 1743 – 4 July 1826</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Court Seizes Power</dc:title>
  <dc:creator>keith</dc:creator>
  <cp:lastModifiedBy>keith</cp:lastModifiedBy>
  <cp:revision>35</cp:revision>
  <dcterms:created xsi:type="dcterms:W3CDTF">2014-01-22T02:33:21Z</dcterms:created>
  <dcterms:modified xsi:type="dcterms:W3CDTF">2015-09-08T18:39:17Z</dcterms:modified>
</cp:coreProperties>
</file>