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7" r:id="rId3"/>
    <p:sldId id="280" r:id="rId4"/>
    <p:sldId id="257" r:id="rId5"/>
    <p:sldId id="279" r:id="rId6"/>
    <p:sldId id="278" r:id="rId7"/>
    <p:sldId id="258" r:id="rId8"/>
    <p:sldId id="281" r:id="rId9"/>
    <p:sldId id="259" r:id="rId10"/>
    <p:sldId id="260" r:id="rId11"/>
    <p:sldId id="261" r:id="rId12"/>
    <p:sldId id="262" r:id="rId13"/>
    <p:sldId id="275" r:id="rId14"/>
    <p:sldId id="276" r:id="rId15"/>
    <p:sldId id="263" r:id="rId16"/>
    <p:sldId id="264" r:id="rId17"/>
    <p:sldId id="265" r:id="rId18"/>
    <p:sldId id="266" r:id="rId19"/>
    <p:sldId id="267" r:id="rId20"/>
    <p:sldId id="268" r:id="rId21"/>
    <p:sldId id="269" r:id="rId22"/>
    <p:sldId id="274" r:id="rId23"/>
    <p:sldId id="270" r:id="rId24"/>
    <p:sldId id="273" r:id="rId25"/>
    <p:sldId id="271" r:id="rId26"/>
    <p:sldId id="272"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5" d="100"/>
          <a:sy n="105" d="100"/>
        </p:scale>
        <p:origin x="-510"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D8FE1BF-DF33-4B93-9F1B-5304E6D9D90A}" type="datetimeFigureOut">
              <a:rPr lang="en-US" smtClean="0"/>
              <a:t>1/26/2014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AA0CCE-4468-4AE1-8CA9-C9A45C5F119D}" type="slidenum">
              <a:rPr lang="en-US" smtClean="0"/>
              <a:t>‹#›</a:t>
            </a:fld>
            <a:endParaRPr lang="en-US"/>
          </a:p>
        </p:txBody>
      </p:sp>
    </p:spTree>
    <p:extLst>
      <p:ext uri="{BB962C8B-B14F-4D97-AF65-F5344CB8AC3E}">
        <p14:creationId xmlns:p14="http://schemas.microsoft.com/office/powerpoint/2010/main" val="13983756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8FE1BF-DF33-4B93-9F1B-5304E6D9D90A}" type="datetimeFigureOut">
              <a:rPr lang="en-US" smtClean="0"/>
              <a:t>1/26/2014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AA0CCE-4468-4AE1-8CA9-C9A45C5F119D}" type="slidenum">
              <a:rPr lang="en-US" smtClean="0"/>
              <a:t>‹#›</a:t>
            </a:fld>
            <a:endParaRPr lang="en-US"/>
          </a:p>
        </p:txBody>
      </p:sp>
    </p:spTree>
    <p:extLst>
      <p:ext uri="{BB962C8B-B14F-4D97-AF65-F5344CB8AC3E}">
        <p14:creationId xmlns:p14="http://schemas.microsoft.com/office/powerpoint/2010/main" val="6560161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8FE1BF-DF33-4B93-9F1B-5304E6D9D90A}" type="datetimeFigureOut">
              <a:rPr lang="en-US" smtClean="0"/>
              <a:t>1/26/2014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AA0CCE-4468-4AE1-8CA9-C9A45C5F119D}" type="slidenum">
              <a:rPr lang="en-US" smtClean="0"/>
              <a:t>‹#›</a:t>
            </a:fld>
            <a:endParaRPr lang="en-US"/>
          </a:p>
        </p:txBody>
      </p:sp>
    </p:spTree>
    <p:extLst>
      <p:ext uri="{BB962C8B-B14F-4D97-AF65-F5344CB8AC3E}">
        <p14:creationId xmlns:p14="http://schemas.microsoft.com/office/powerpoint/2010/main" val="7762446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8FE1BF-DF33-4B93-9F1B-5304E6D9D90A}" type="datetimeFigureOut">
              <a:rPr lang="en-US" smtClean="0"/>
              <a:t>1/26/2014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AA0CCE-4468-4AE1-8CA9-C9A45C5F119D}" type="slidenum">
              <a:rPr lang="en-US" smtClean="0"/>
              <a:t>‹#›</a:t>
            </a:fld>
            <a:endParaRPr lang="en-US"/>
          </a:p>
        </p:txBody>
      </p:sp>
    </p:spTree>
    <p:extLst>
      <p:ext uri="{BB962C8B-B14F-4D97-AF65-F5344CB8AC3E}">
        <p14:creationId xmlns:p14="http://schemas.microsoft.com/office/powerpoint/2010/main" val="38951186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D8FE1BF-DF33-4B93-9F1B-5304E6D9D90A}" type="datetimeFigureOut">
              <a:rPr lang="en-US" smtClean="0"/>
              <a:t>1/26/2014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AA0CCE-4468-4AE1-8CA9-C9A45C5F119D}" type="slidenum">
              <a:rPr lang="en-US" smtClean="0"/>
              <a:t>‹#›</a:t>
            </a:fld>
            <a:endParaRPr lang="en-US"/>
          </a:p>
        </p:txBody>
      </p:sp>
    </p:spTree>
    <p:extLst>
      <p:ext uri="{BB962C8B-B14F-4D97-AF65-F5344CB8AC3E}">
        <p14:creationId xmlns:p14="http://schemas.microsoft.com/office/powerpoint/2010/main" val="25608258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D8FE1BF-DF33-4B93-9F1B-5304E6D9D90A}" type="datetimeFigureOut">
              <a:rPr lang="en-US" smtClean="0"/>
              <a:t>1/26/2014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AA0CCE-4468-4AE1-8CA9-C9A45C5F119D}" type="slidenum">
              <a:rPr lang="en-US" smtClean="0"/>
              <a:t>‹#›</a:t>
            </a:fld>
            <a:endParaRPr lang="en-US"/>
          </a:p>
        </p:txBody>
      </p:sp>
    </p:spTree>
    <p:extLst>
      <p:ext uri="{BB962C8B-B14F-4D97-AF65-F5344CB8AC3E}">
        <p14:creationId xmlns:p14="http://schemas.microsoft.com/office/powerpoint/2010/main" val="4033931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D8FE1BF-DF33-4B93-9F1B-5304E6D9D90A}" type="datetimeFigureOut">
              <a:rPr lang="en-US" smtClean="0"/>
              <a:t>1/26/2014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AA0CCE-4468-4AE1-8CA9-C9A45C5F119D}" type="slidenum">
              <a:rPr lang="en-US" smtClean="0"/>
              <a:t>‹#›</a:t>
            </a:fld>
            <a:endParaRPr lang="en-US"/>
          </a:p>
        </p:txBody>
      </p:sp>
    </p:spTree>
    <p:extLst>
      <p:ext uri="{BB962C8B-B14F-4D97-AF65-F5344CB8AC3E}">
        <p14:creationId xmlns:p14="http://schemas.microsoft.com/office/powerpoint/2010/main" val="30667765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D8FE1BF-DF33-4B93-9F1B-5304E6D9D90A}" type="datetimeFigureOut">
              <a:rPr lang="en-US" smtClean="0"/>
              <a:t>1/26/2014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AA0CCE-4468-4AE1-8CA9-C9A45C5F119D}" type="slidenum">
              <a:rPr lang="en-US" smtClean="0"/>
              <a:t>‹#›</a:t>
            </a:fld>
            <a:endParaRPr lang="en-US"/>
          </a:p>
        </p:txBody>
      </p:sp>
    </p:spTree>
    <p:extLst>
      <p:ext uri="{BB962C8B-B14F-4D97-AF65-F5344CB8AC3E}">
        <p14:creationId xmlns:p14="http://schemas.microsoft.com/office/powerpoint/2010/main" val="24234765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8FE1BF-DF33-4B93-9F1B-5304E6D9D90A}" type="datetimeFigureOut">
              <a:rPr lang="en-US" smtClean="0"/>
              <a:t>1/26/2014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AA0CCE-4468-4AE1-8CA9-C9A45C5F119D}" type="slidenum">
              <a:rPr lang="en-US" smtClean="0"/>
              <a:t>‹#›</a:t>
            </a:fld>
            <a:endParaRPr lang="en-US"/>
          </a:p>
        </p:txBody>
      </p:sp>
    </p:spTree>
    <p:extLst>
      <p:ext uri="{BB962C8B-B14F-4D97-AF65-F5344CB8AC3E}">
        <p14:creationId xmlns:p14="http://schemas.microsoft.com/office/powerpoint/2010/main" val="14981829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8FE1BF-DF33-4B93-9F1B-5304E6D9D90A}" type="datetimeFigureOut">
              <a:rPr lang="en-US" smtClean="0"/>
              <a:t>1/26/2014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AA0CCE-4468-4AE1-8CA9-C9A45C5F119D}" type="slidenum">
              <a:rPr lang="en-US" smtClean="0"/>
              <a:t>‹#›</a:t>
            </a:fld>
            <a:endParaRPr lang="en-US"/>
          </a:p>
        </p:txBody>
      </p:sp>
    </p:spTree>
    <p:extLst>
      <p:ext uri="{BB962C8B-B14F-4D97-AF65-F5344CB8AC3E}">
        <p14:creationId xmlns:p14="http://schemas.microsoft.com/office/powerpoint/2010/main" val="15075282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8FE1BF-DF33-4B93-9F1B-5304E6D9D90A}" type="datetimeFigureOut">
              <a:rPr lang="en-US" smtClean="0"/>
              <a:t>1/26/2014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AA0CCE-4468-4AE1-8CA9-C9A45C5F119D}" type="slidenum">
              <a:rPr lang="en-US" smtClean="0"/>
              <a:t>‹#›</a:t>
            </a:fld>
            <a:endParaRPr lang="en-US"/>
          </a:p>
        </p:txBody>
      </p:sp>
    </p:spTree>
    <p:extLst>
      <p:ext uri="{BB962C8B-B14F-4D97-AF65-F5344CB8AC3E}">
        <p14:creationId xmlns:p14="http://schemas.microsoft.com/office/powerpoint/2010/main" val="39645209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8FE1BF-DF33-4B93-9F1B-5304E6D9D90A}" type="datetimeFigureOut">
              <a:rPr lang="en-US" smtClean="0"/>
              <a:t>1/26/2014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AA0CCE-4468-4AE1-8CA9-C9A45C5F119D}" type="slidenum">
              <a:rPr lang="en-US" smtClean="0"/>
              <a:t>‹#›</a:t>
            </a:fld>
            <a:endParaRPr lang="en-US"/>
          </a:p>
        </p:txBody>
      </p:sp>
    </p:spTree>
    <p:extLst>
      <p:ext uri="{BB962C8B-B14F-4D97-AF65-F5344CB8AC3E}">
        <p14:creationId xmlns:p14="http://schemas.microsoft.com/office/powerpoint/2010/main" val="2815006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Foreign Policy and the “Pop-Gun” Republic</a:t>
            </a:r>
          </a:p>
        </p:txBody>
      </p:sp>
      <p:sp>
        <p:nvSpPr>
          <p:cNvPr id="3" name="Subtitle 2"/>
          <p:cNvSpPr>
            <a:spLocks noGrp="1"/>
          </p:cNvSpPr>
          <p:nvPr>
            <p:ph type="subTitle" idx="1"/>
          </p:nvPr>
        </p:nvSpPr>
        <p:spPr/>
        <p:txBody>
          <a:bodyPr>
            <a:normAutofit/>
          </a:bodyPr>
          <a:lstStyle/>
          <a:p>
            <a:r>
              <a:rPr lang="en-US" sz="4400" b="1" dirty="0" smtClean="0">
                <a:solidFill>
                  <a:srgbClr val="FF0000"/>
                </a:solidFill>
              </a:rPr>
              <a:t>1790-1799</a:t>
            </a:r>
            <a:endParaRPr lang="en-US" sz="4400" b="1" dirty="0">
              <a:solidFill>
                <a:srgbClr val="FF0000"/>
              </a:solidFill>
            </a:endParaRPr>
          </a:p>
        </p:txBody>
      </p:sp>
    </p:spTree>
    <p:extLst>
      <p:ext uri="{BB962C8B-B14F-4D97-AF65-F5344CB8AC3E}">
        <p14:creationId xmlns:p14="http://schemas.microsoft.com/office/powerpoint/2010/main" val="32893937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upload.wikimedia.org/wikipedia/commons/4/43/Ex%C3%A9cution_de_Marie_Antoinette_le_16_octobre_179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1434"/>
            <a:ext cx="9144000" cy="65641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31400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31101" y="1"/>
            <a:ext cx="9175102" cy="7451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a:p>
            <a:pPr marL="914400" marR="0" lvl="2" indent="0" algn="l" defTabSz="914400" rtl="0" eaLnBrk="0" fontAlgn="base" latinLnBrk="0" hangingPunct="0">
              <a:lnSpc>
                <a:spcPct val="200000"/>
              </a:lnSpc>
              <a:spcBef>
                <a:spcPct val="0"/>
              </a:spcBef>
              <a:spcAft>
                <a:spcPct val="0"/>
              </a:spcAft>
              <a:buClrTx/>
              <a:buSzTx/>
              <a:tabLst/>
            </a:pPr>
            <a:r>
              <a:rPr kumimoji="0" lang="en-US" altLang="en-US" sz="2000" b="1" i="0" u="none" strike="noStrike" cap="none" normalizeH="0" baseline="0" dirty="0" smtClean="0">
                <a:ln>
                  <a:noFill/>
                </a:ln>
                <a:solidFill>
                  <a:srgbClr val="0000FF"/>
                </a:solidFill>
                <a:effectLst/>
                <a:latin typeface="Courier New" panose="02070309020205020404" pitchFamily="49" charset="0"/>
                <a:ea typeface="Times New Roman" pitchFamily="18" charset="0"/>
                <a:cs typeface="Courier New" panose="02070309020205020404" pitchFamily="49" charset="0"/>
              </a:rPr>
              <a:t>By 1792 French were at War with Britain</a:t>
            </a:r>
            <a:r>
              <a:rPr kumimoji="0" lang="en-US" altLang="en-US" sz="2000" b="0" i="0" u="none" strike="noStrike" cap="none" normalizeH="0" baseline="0" dirty="0" smtClean="0">
                <a:ln>
                  <a:noFill/>
                </a:ln>
                <a:solidFill>
                  <a:schemeClr val="tx1"/>
                </a:solidFill>
                <a:effectLst/>
                <a:latin typeface="Courier New" panose="02070309020205020404" pitchFamily="49" charset="0"/>
                <a:ea typeface="Times New Roman" pitchFamily="18" charset="0"/>
                <a:cs typeface="Courier New" panose="02070309020205020404" pitchFamily="49" charset="0"/>
              </a:rPr>
              <a:t>.  </a:t>
            </a:r>
            <a:r>
              <a:rPr kumimoji="0" lang="en-US" altLang="en-US" sz="2000" b="1" i="0" u="none" strike="noStrike" cap="none" normalizeH="0" baseline="0" dirty="0" smtClean="0">
                <a:ln>
                  <a:noFill/>
                </a:ln>
                <a:solidFill>
                  <a:srgbClr val="FF0000"/>
                </a:solidFill>
                <a:effectLst/>
                <a:latin typeface="Courier New" panose="02070309020205020404" pitchFamily="49" charset="0"/>
                <a:ea typeface="Times New Roman" pitchFamily="18" charset="0"/>
                <a:cs typeface="Courier New" panose="02070309020205020404" pitchFamily="49" charset="0"/>
              </a:rPr>
              <a:t>By a </a:t>
            </a:r>
          </a:p>
          <a:p>
            <a:pPr marL="914400" marR="0" lvl="2" indent="0" algn="l" defTabSz="914400" rtl="0" eaLnBrk="0" fontAlgn="base" latinLnBrk="0" hangingPunct="0">
              <a:lnSpc>
                <a:spcPct val="200000"/>
              </a:lnSpc>
              <a:spcBef>
                <a:spcPct val="0"/>
              </a:spcBef>
              <a:spcAft>
                <a:spcPct val="0"/>
              </a:spcAft>
              <a:buClrTx/>
              <a:buSzTx/>
              <a:tabLst/>
            </a:pPr>
            <a:r>
              <a:rPr kumimoji="0" lang="en-US" altLang="en-US" sz="2000" b="1" i="0" u="none" strike="noStrike" cap="none" normalizeH="0" baseline="0" dirty="0" smtClean="0">
                <a:ln>
                  <a:noFill/>
                </a:ln>
                <a:solidFill>
                  <a:srgbClr val="FF0000"/>
                </a:solidFill>
                <a:effectLst/>
                <a:latin typeface="Courier New" panose="02070309020205020404" pitchFamily="49" charset="0"/>
                <a:ea typeface="Times New Roman" pitchFamily="18" charset="0"/>
                <a:cs typeface="Courier New" panose="02070309020205020404" pitchFamily="49" charset="0"/>
              </a:rPr>
              <a:t>1778 Treaty</a:t>
            </a:r>
            <a:r>
              <a:rPr kumimoji="0" lang="en-US" altLang="en-US" sz="2000" b="0" i="0" u="none" strike="noStrike" cap="none" normalizeH="0" baseline="0" dirty="0" smtClean="0">
                <a:ln>
                  <a:noFill/>
                </a:ln>
                <a:solidFill>
                  <a:schemeClr val="tx1"/>
                </a:solidFill>
                <a:effectLst/>
                <a:latin typeface="Courier New" panose="02070309020205020404" pitchFamily="49" charset="0"/>
                <a:ea typeface="Times New Roman" pitchFamily="18" charset="0"/>
                <a:cs typeface="Courier New" panose="02070309020205020404" pitchFamily="49" charset="0"/>
              </a:rPr>
              <a:t>, U.S. had to defend French West Indies </a:t>
            </a:r>
          </a:p>
          <a:p>
            <a:pPr marL="914400" marR="0" lvl="2" indent="0" algn="l" defTabSz="914400" rtl="0" eaLnBrk="0" fontAlgn="base" latinLnBrk="0" hangingPunct="0">
              <a:lnSpc>
                <a:spcPct val="200000"/>
              </a:lnSpc>
              <a:spcBef>
                <a:spcPct val="0"/>
              </a:spcBef>
              <a:spcAft>
                <a:spcPct val="0"/>
              </a:spcAft>
              <a:buClrTx/>
              <a:buSzTx/>
              <a:tabLst/>
            </a:pPr>
            <a:r>
              <a:rPr kumimoji="0" lang="en-US" altLang="en-US" sz="2000" b="0" i="0" u="none" strike="noStrike" cap="none" normalizeH="0" baseline="0" dirty="0" smtClean="0">
                <a:ln>
                  <a:noFill/>
                </a:ln>
                <a:solidFill>
                  <a:schemeClr val="tx1"/>
                </a:solidFill>
                <a:effectLst/>
                <a:latin typeface="Courier New" panose="02070309020205020404" pitchFamily="49" charset="0"/>
                <a:ea typeface="Times New Roman" pitchFamily="18" charset="0"/>
                <a:cs typeface="Courier New" panose="02070309020205020404" pitchFamily="49" charset="0"/>
              </a:rPr>
              <a:t>and receive prizes captured at sea by French </a:t>
            </a:r>
          </a:p>
          <a:p>
            <a:pPr>
              <a:lnSpc>
                <a:spcPct val="200000"/>
              </a:lnSpc>
            </a:pPr>
            <a:r>
              <a:rPr kumimoji="0" lang="en-US" altLang="en-US" sz="2000" b="0" i="0" u="none" strike="noStrike" cap="none" normalizeH="0" baseline="0" dirty="0" smtClean="0">
                <a:ln>
                  <a:noFill/>
                </a:ln>
                <a:solidFill>
                  <a:schemeClr val="tx1"/>
                </a:solidFill>
                <a:effectLst/>
                <a:latin typeface="Courier New" panose="02070309020205020404" pitchFamily="49" charset="0"/>
                <a:ea typeface="Times New Roman" pitchFamily="18" charset="0"/>
                <a:cs typeface="Courier New" panose="02070309020205020404" pitchFamily="49" charset="0"/>
              </a:rPr>
              <a:t>	privateers.</a:t>
            </a:r>
          </a:p>
          <a:p>
            <a:pPr>
              <a:lnSpc>
                <a:spcPct val="200000"/>
              </a:lnSpc>
            </a:pPr>
            <a:endParaRPr lang="en-US" sz="2000" dirty="0" smtClean="0">
              <a:effectLst/>
              <a:latin typeface="Courier New" panose="02070309020205020404" pitchFamily="49" charset="0"/>
              <a:cs typeface="Courier New" panose="02070309020205020404" pitchFamily="49" charset="0"/>
            </a:endParaRPr>
          </a:p>
          <a:p>
            <a:pPr lvl="2">
              <a:lnSpc>
                <a:spcPct val="200000"/>
              </a:lnSpc>
            </a:pPr>
            <a:r>
              <a:rPr lang="en-US" sz="2000" b="1" dirty="0" smtClean="0">
                <a:solidFill>
                  <a:srgbClr val="3333FF"/>
                </a:solidFill>
                <a:latin typeface="Courier New" panose="02070309020205020404" pitchFamily="49" charset="0"/>
                <a:cs typeface="Courier New" panose="02070309020205020404" pitchFamily="49" charset="0"/>
              </a:rPr>
              <a:t>By 1793 </a:t>
            </a:r>
            <a:r>
              <a:rPr lang="en-US" sz="2000" dirty="0" smtClean="0">
                <a:latin typeface="Courier New" panose="02070309020205020404" pitchFamily="49" charset="0"/>
                <a:cs typeface="Courier New" panose="02070309020205020404" pitchFamily="49" charset="0"/>
              </a:rPr>
              <a:t>Conservative (</a:t>
            </a:r>
            <a:r>
              <a:rPr lang="en-US" sz="2000" b="1" dirty="0" smtClean="0">
                <a:solidFill>
                  <a:srgbClr val="3333FF"/>
                </a:solidFill>
                <a:latin typeface="Courier New" panose="02070309020205020404" pitchFamily="49" charset="0"/>
                <a:cs typeface="Courier New" panose="02070309020205020404" pitchFamily="49" charset="0"/>
              </a:rPr>
              <a:t>Federalist</a:t>
            </a:r>
            <a:r>
              <a:rPr lang="en-US" sz="2000" dirty="0" smtClean="0">
                <a:latin typeface="Courier New" panose="02070309020205020404" pitchFamily="49" charset="0"/>
                <a:cs typeface="Courier New" panose="02070309020205020404" pitchFamily="49" charset="0"/>
              </a:rPr>
              <a:t>) opinion had turned </a:t>
            </a:r>
          </a:p>
          <a:p>
            <a:pPr lvl="2">
              <a:lnSpc>
                <a:spcPct val="200000"/>
              </a:lnSpc>
            </a:pPr>
            <a:r>
              <a:rPr lang="en-US" sz="2000" dirty="0" smtClean="0">
                <a:latin typeface="Courier New" panose="02070309020205020404" pitchFamily="49" charset="0"/>
                <a:cs typeface="Courier New" panose="02070309020205020404" pitchFamily="49" charset="0"/>
              </a:rPr>
              <a:t>against </a:t>
            </a:r>
            <a:r>
              <a:rPr lang="en-US" sz="2000" dirty="0">
                <a:latin typeface="Courier New" panose="02070309020205020404" pitchFamily="49" charset="0"/>
                <a:cs typeface="Courier New" panose="02070309020205020404" pitchFamily="49" charset="0"/>
              </a:rPr>
              <a:t>France. </a:t>
            </a:r>
            <a:endParaRPr lang="en-US" sz="2000" dirty="0" smtClean="0">
              <a:latin typeface="Courier New" panose="02070309020205020404" pitchFamily="49" charset="0"/>
              <a:cs typeface="Courier New" panose="02070309020205020404" pitchFamily="49" charset="0"/>
            </a:endParaRPr>
          </a:p>
          <a:p>
            <a:pPr lvl="2">
              <a:lnSpc>
                <a:spcPct val="200000"/>
              </a:lnSpc>
            </a:pPr>
            <a:r>
              <a:rPr lang="en-US" sz="2000" b="1" dirty="0" smtClean="0">
                <a:solidFill>
                  <a:srgbClr val="FF0000"/>
                </a:solidFill>
                <a:latin typeface="Courier New" panose="02070309020205020404" pitchFamily="49" charset="0"/>
                <a:cs typeface="Courier New" panose="02070309020205020404" pitchFamily="49" charset="0"/>
              </a:rPr>
              <a:t>Jeffersonians</a:t>
            </a:r>
            <a:r>
              <a:rPr lang="en-US" sz="2000" dirty="0">
                <a:latin typeface="Courier New" panose="02070309020205020404" pitchFamily="49" charset="0"/>
                <a:cs typeface="Courier New" panose="02070309020205020404" pitchFamily="49" charset="0"/>
              </a:rPr>
              <a:t>, though horrified by the </a:t>
            </a:r>
            <a:r>
              <a:rPr lang="en-US" sz="2000" dirty="0" smtClean="0">
                <a:latin typeface="Courier New" panose="02070309020205020404" pitchFamily="49" charset="0"/>
                <a:cs typeface="Courier New" panose="02070309020205020404" pitchFamily="49" charset="0"/>
              </a:rPr>
              <a:t>executions</a:t>
            </a:r>
            <a:r>
              <a:rPr lang="en-US" sz="2000" dirty="0">
                <a:latin typeface="Courier New" panose="02070309020205020404" pitchFamily="49" charset="0"/>
                <a:cs typeface="Courier New" panose="02070309020205020404" pitchFamily="49" charset="0"/>
              </a:rPr>
              <a:t>, </a:t>
            </a:r>
            <a:endParaRPr lang="en-US" sz="2000" dirty="0" smtClean="0">
              <a:latin typeface="Courier New" panose="02070309020205020404" pitchFamily="49" charset="0"/>
              <a:cs typeface="Courier New" panose="02070309020205020404" pitchFamily="49" charset="0"/>
            </a:endParaRPr>
          </a:p>
          <a:p>
            <a:pPr lvl="2">
              <a:lnSpc>
                <a:spcPct val="200000"/>
              </a:lnSpc>
            </a:pPr>
            <a:r>
              <a:rPr lang="en-US" sz="2000" dirty="0" smtClean="0">
                <a:latin typeface="Courier New" panose="02070309020205020404" pitchFamily="49" charset="0"/>
                <a:cs typeface="Courier New" panose="02070309020205020404" pitchFamily="49" charset="0"/>
              </a:rPr>
              <a:t>reaffirmed </a:t>
            </a:r>
            <a:r>
              <a:rPr lang="en-US" sz="2000" dirty="0">
                <a:latin typeface="Courier New" panose="02070309020205020404" pitchFamily="49" charset="0"/>
                <a:cs typeface="Courier New" panose="02070309020205020404" pitchFamily="49" charset="0"/>
              </a:rPr>
              <a:t>their dislike of Monarchs and monarchy </a:t>
            </a:r>
            <a:endParaRPr lang="en-US" sz="2000" dirty="0" smtClean="0">
              <a:latin typeface="Courier New" panose="02070309020205020404" pitchFamily="49" charset="0"/>
              <a:cs typeface="Courier New" panose="02070309020205020404" pitchFamily="49" charset="0"/>
            </a:endParaRPr>
          </a:p>
          <a:p>
            <a:pPr lvl="2">
              <a:lnSpc>
                <a:spcPct val="200000"/>
              </a:lnSpc>
            </a:pPr>
            <a:r>
              <a:rPr lang="en-US" sz="2000" dirty="0" smtClean="0">
                <a:latin typeface="Courier New" panose="02070309020205020404" pitchFamily="49" charset="0"/>
                <a:cs typeface="Courier New" panose="02070309020205020404" pitchFamily="49" charset="0"/>
              </a:rPr>
              <a:t>and </a:t>
            </a:r>
            <a:r>
              <a:rPr lang="en-US" sz="2000" dirty="0">
                <a:latin typeface="Courier New" panose="02070309020205020404" pitchFamily="49" charset="0"/>
                <a:cs typeface="Courier New" panose="02070309020205020404" pitchFamily="49" charset="0"/>
              </a:rPr>
              <a:t>voiced their </a:t>
            </a:r>
            <a:r>
              <a:rPr lang="en-US" sz="2000" dirty="0" smtClean="0">
                <a:latin typeface="Courier New" panose="02070309020205020404" pitchFamily="49" charset="0"/>
                <a:cs typeface="Courier New" panose="02070309020205020404" pitchFamily="49" charset="0"/>
              </a:rPr>
              <a:t>confidence </a:t>
            </a:r>
            <a:r>
              <a:rPr lang="en-US" sz="2000" dirty="0">
                <a:latin typeface="Courier New" panose="02070309020205020404" pitchFamily="49" charset="0"/>
                <a:cs typeface="Courier New" panose="02070309020205020404" pitchFamily="49" charset="0"/>
              </a:rPr>
              <a:t>in the people of France.</a:t>
            </a:r>
          </a:p>
          <a:p>
            <a:pPr marL="914400" marR="0" lvl="2" indent="0" algn="l" defTabSz="914400" rtl="0" eaLnBrk="0" fontAlgn="base" latinLnBrk="0" hangingPunct="0">
              <a:lnSpc>
                <a:spcPct val="200000"/>
              </a:lnSpc>
              <a:spcBef>
                <a:spcPct val="0"/>
              </a:spcBef>
              <a:spcAft>
                <a:spcPct val="0"/>
              </a:spcAft>
              <a:buClrTx/>
              <a:buSzTx/>
              <a:tabLst/>
            </a:pPr>
            <a:endParaRPr kumimoji="0" lang="en-US" altLang="en-US" sz="20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6064561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0" y="228600"/>
            <a:ext cx="9110186"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200000"/>
              </a:lnSpc>
              <a:spcBef>
                <a:spcPct val="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Courier New" panose="02070309020205020404" pitchFamily="49" charset="0"/>
                <a:ea typeface="Times New Roman" pitchFamily="18" charset="0"/>
                <a:cs typeface="Courier New" panose="02070309020205020404" pitchFamily="49" charset="0"/>
              </a:rPr>
              <a:t>On </a:t>
            </a:r>
            <a:r>
              <a:rPr kumimoji="0" lang="en-US" altLang="en-US" sz="2000" b="1" i="0" u="none" strike="noStrike" cap="none" normalizeH="0" baseline="0" dirty="0" smtClean="0">
                <a:ln>
                  <a:noFill/>
                </a:ln>
                <a:solidFill>
                  <a:srgbClr val="0000FF"/>
                </a:solidFill>
                <a:effectLst/>
                <a:latin typeface="Courier New" panose="02070309020205020404" pitchFamily="49" charset="0"/>
                <a:ea typeface="Times New Roman" pitchFamily="18" charset="0"/>
                <a:cs typeface="Courier New" panose="02070309020205020404" pitchFamily="49" charset="0"/>
              </a:rPr>
              <a:t>22 April 1793 </a:t>
            </a:r>
            <a:r>
              <a:rPr kumimoji="0" lang="en-US" altLang="en-US" sz="2000" b="0" i="0" u="none" strike="noStrike" cap="none" normalizeH="0" baseline="0" dirty="0" smtClean="0">
                <a:ln>
                  <a:noFill/>
                </a:ln>
                <a:solidFill>
                  <a:schemeClr val="tx1"/>
                </a:solidFill>
                <a:effectLst/>
                <a:latin typeface="Courier New" panose="02070309020205020404" pitchFamily="49" charset="0"/>
                <a:ea typeface="Times New Roman" pitchFamily="18" charset="0"/>
                <a:cs typeface="Courier New" panose="02070309020205020404" pitchFamily="49" charset="0"/>
              </a:rPr>
              <a:t>President Washington issued a </a:t>
            </a:r>
            <a:r>
              <a:rPr kumimoji="0" lang="en-US" altLang="en-US" sz="2000" b="1" i="0" u="none" strike="noStrike" cap="none" normalizeH="0" baseline="0" dirty="0" smtClean="0">
                <a:ln>
                  <a:noFill/>
                </a:ln>
                <a:solidFill>
                  <a:srgbClr val="FF0000"/>
                </a:solidFill>
                <a:effectLst/>
                <a:latin typeface="Courier New" panose="02070309020205020404" pitchFamily="49" charset="0"/>
                <a:ea typeface="Times New Roman" pitchFamily="18" charset="0"/>
                <a:cs typeface="Courier New" panose="02070309020205020404" pitchFamily="49" charset="0"/>
              </a:rPr>
              <a:t>neutrality </a:t>
            </a:r>
          </a:p>
          <a:p>
            <a:pPr marL="0" marR="0" lvl="0" indent="0" algn="l" defTabSz="914400" rtl="0" eaLnBrk="1" fontAlgn="base" latinLnBrk="0" hangingPunct="1">
              <a:lnSpc>
                <a:spcPct val="200000"/>
              </a:lnSpc>
              <a:spcBef>
                <a:spcPct val="0"/>
              </a:spcBef>
              <a:spcAft>
                <a:spcPct val="0"/>
              </a:spcAft>
              <a:buClrTx/>
              <a:buSzTx/>
              <a:buFontTx/>
              <a:buNone/>
              <a:tabLst/>
            </a:pPr>
            <a:r>
              <a:rPr kumimoji="0" lang="en-US" altLang="en-US" sz="2000" b="1" i="0" u="none" strike="noStrike" cap="none" normalizeH="0" baseline="0" dirty="0" smtClean="0">
                <a:ln>
                  <a:noFill/>
                </a:ln>
                <a:solidFill>
                  <a:srgbClr val="FF0000"/>
                </a:solidFill>
                <a:effectLst/>
                <a:latin typeface="Courier New" panose="02070309020205020404" pitchFamily="49" charset="0"/>
                <a:ea typeface="Times New Roman" pitchFamily="18" charset="0"/>
                <a:cs typeface="Courier New" panose="02070309020205020404" pitchFamily="49" charset="0"/>
              </a:rPr>
              <a:t>proclamation</a:t>
            </a:r>
            <a:r>
              <a:rPr kumimoji="0" lang="en-US" altLang="en-US" sz="2000" b="0" i="0" u="none" strike="noStrike" cap="none" normalizeH="0" baseline="0" dirty="0" smtClean="0">
                <a:ln>
                  <a:noFill/>
                </a:ln>
                <a:solidFill>
                  <a:schemeClr val="tx1"/>
                </a:solidFill>
                <a:effectLst/>
                <a:latin typeface="Courier New" panose="02070309020205020404" pitchFamily="49" charset="0"/>
                <a:ea typeface="Times New Roman" pitchFamily="18" charset="0"/>
                <a:cs typeface="Courier New" panose="02070309020205020404" pitchFamily="49" charset="0"/>
              </a:rPr>
              <a:t> – the U.S. would not participate in French </a:t>
            </a:r>
          </a:p>
          <a:p>
            <a:pPr marL="0" marR="0" lvl="0" indent="0" algn="l" defTabSz="914400" rtl="0" eaLnBrk="1" fontAlgn="base" latinLnBrk="0" hangingPunct="1">
              <a:lnSpc>
                <a:spcPct val="200000"/>
              </a:lnSpc>
              <a:spcBef>
                <a:spcPct val="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Courier New" panose="02070309020205020404" pitchFamily="49" charset="0"/>
                <a:ea typeface="Times New Roman" pitchFamily="18" charset="0"/>
                <a:cs typeface="Courier New" panose="02070309020205020404" pitchFamily="49" charset="0"/>
              </a:rPr>
              <a:t>Wars.  Jefferson argued</a:t>
            </a:r>
            <a:r>
              <a:rPr kumimoji="0" lang="en-US" altLang="en-US" sz="2000" b="0" i="0" u="none" strike="noStrike" cap="none" normalizeH="0" dirty="0" smtClean="0">
                <a:ln>
                  <a:noFill/>
                </a:ln>
                <a:solidFill>
                  <a:schemeClr val="tx1"/>
                </a:solidFill>
                <a:effectLst/>
                <a:latin typeface="Courier New" panose="02070309020205020404" pitchFamily="49" charset="0"/>
                <a:ea typeface="Times New Roman" pitchFamily="18" charset="0"/>
                <a:cs typeface="Courier New" panose="02070309020205020404" pitchFamily="49" charset="0"/>
              </a:rPr>
              <a:t> </a:t>
            </a:r>
            <a:r>
              <a:rPr kumimoji="0" lang="en-US" altLang="en-US" sz="2000" b="0" i="0" u="none" strike="noStrike" cap="none" normalizeH="0" baseline="0" dirty="0" smtClean="0">
                <a:ln>
                  <a:noFill/>
                </a:ln>
                <a:solidFill>
                  <a:schemeClr val="tx1"/>
                </a:solidFill>
                <a:effectLst/>
                <a:latin typeface="Courier New" panose="02070309020205020404" pitchFamily="49" charset="0"/>
                <a:ea typeface="Times New Roman" pitchFamily="18" charset="0"/>
                <a:cs typeface="Courier New" panose="02070309020205020404" pitchFamily="49" charset="0"/>
              </a:rPr>
              <a:t>that </a:t>
            </a:r>
            <a:r>
              <a:rPr kumimoji="0" lang="en-US" altLang="en-US" sz="2000" b="1" i="0" u="none" strike="noStrike" cap="none" normalizeH="0" baseline="0" dirty="0" smtClean="0">
                <a:ln>
                  <a:noFill/>
                </a:ln>
                <a:solidFill>
                  <a:srgbClr val="FF00FF"/>
                </a:solidFill>
                <a:effectLst/>
                <a:latin typeface="Courier New" panose="02070309020205020404" pitchFamily="49" charset="0"/>
                <a:ea typeface="Times New Roman" pitchFamily="18" charset="0"/>
                <a:cs typeface="Courier New" panose="02070309020205020404" pitchFamily="49" charset="0"/>
              </a:rPr>
              <a:t>the 1778 Treaty was valid </a:t>
            </a:r>
          </a:p>
          <a:p>
            <a:pPr marL="0" marR="0" lvl="0" indent="0" algn="l" defTabSz="914400" rtl="0" eaLnBrk="1" fontAlgn="base" latinLnBrk="0" hangingPunct="1">
              <a:lnSpc>
                <a:spcPct val="200000"/>
              </a:lnSpc>
              <a:spcBef>
                <a:spcPct val="0"/>
              </a:spcBef>
              <a:spcAft>
                <a:spcPct val="0"/>
              </a:spcAft>
              <a:buClrTx/>
              <a:buSzTx/>
              <a:buFontTx/>
              <a:buNone/>
              <a:tabLst/>
            </a:pPr>
            <a:r>
              <a:rPr kumimoji="0" lang="en-US" altLang="en-US" sz="2000" b="1" i="0" u="none" strike="noStrike" cap="none" normalizeH="0" baseline="0" dirty="0" smtClean="0">
                <a:ln>
                  <a:noFill/>
                </a:ln>
                <a:solidFill>
                  <a:srgbClr val="FF00FF"/>
                </a:solidFill>
                <a:effectLst/>
                <a:latin typeface="Courier New" panose="02070309020205020404" pitchFamily="49" charset="0"/>
                <a:ea typeface="Times New Roman" pitchFamily="18" charset="0"/>
                <a:cs typeface="Courier New" panose="02070309020205020404" pitchFamily="49" charset="0"/>
              </a:rPr>
              <a:t>under international law </a:t>
            </a:r>
            <a:r>
              <a:rPr kumimoji="0" lang="en-US" altLang="en-US" sz="2000" b="1" i="1" u="none" strike="noStrike" cap="none" normalizeH="0" baseline="0" dirty="0" smtClean="0">
                <a:ln>
                  <a:noFill/>
                </a:ln>
                <a:solidFill>
                  <a:srgbClr val="FF00FF"/>
                </a:solidFill>
                <a:effectLst/>
                <a:latin typeface="Courier New" panose="02070309020205020404" pitchFamily="49" charset="0"/>
                <a:ea typeface="Times New Roman" pitchFamily="18" charset="0"/>
                <a:cs typeface="Courier New" panose="02070309020205020404" pitchFamily="49" charset="0"/>
              </a:rPr>
              <a:t>and</a:t>
            </a:r>
            <a:r>
              <a:rPr kumimoji="0" lang="en-US" altLang="en-US" sz="2000" b="1" i="0" u="none" strike="noStrike" cap="none" normalizeH="0" baseline="0" dirty="0" smtClean="0">
                <a:ln>
                  <a:noFill/>
                </a:ln>
                <a:solidFill>
                  <a:srgbClr val="FF00FF"/>
                </a:solidFill>
                <a:effectLst/>
                <a:latin typeface="Courier New" panose="02070309020205020404" pitchFamily="49" charset="0"/>
                <a:ea typeface="Times New Roman" pitchFamily="18" charset="0"/>
                <a:cs typeface="Courier New" panose="02070309020205020404" pitchFamily="49" charset="0"/>
              </a:rPr>
              <a:t> only Congress could declare </a:t>
            </a:r>
          </a:p>
          <a:p>
            <a:pPr marL="0" marR="0" lvl="0" indent="0" algn="l" defTabSz="914400" rtl="0" eaLnBrk="1" fontAlgn="base" latinLnBrk="0" hangingPunct="1">
              <a:lnSpc>
                <a:spcPct val="200000"/>
              </a:lnSpc>
              <a:spcBef>
                <a:spcPct val="0"/>
              </a:spcBef>
              <a:spcAft>
                <a:spcPct val="0"/>
              </a:spcAft>
              <a:buClrTx/>
              <a:buSzTx/>
              <a:buFontTx/>
              <a:buNone/>
              <a:tabLst/>
            </a:pPr>
            <a:r>
              <a:rPr kumimoji="0" lang="en-US" altLang="en-US" sz="2000" b="1" i="0" u="none" strike="noStrike" cap="none" normalizeH="0" baseline="0" dirty="0" smtClean="0">
                <a:ln>
                  <a:noFill/>
                </a:ln>
                <a:solidFill>
                  <a:srgbClr val="FF00FF"/>
                </a:solidFill>
                <a:effectLst/>
                <a:latin typeface="Courier New" panose="02070309020205020404" pitchFamily="49" charset="0"/>
                <a:ea typeface="Times New Roman" pitchFamily="18" charset="0"/>
                <a:cs typeface="Courier New" panose="02070309020205020404" pitchFamily="49" charset="0"/>
              </a:rPr>
              <a:t>neutrality </a:t>
            </a:r>
            <a:r>
              <a:rPr kumimoji="0" lang="en-US" altLang="en-US" sz="2000" b="0" i="0" u="none" strike="noStrike" cap="none" normalizeH="0" baseline="0" dirty="0" smtClean="0">
                <a:ln>
                  <a:noFill/>
                </a:ln>
                <a:solidFill>
                  <a:schemeClr val="tx1"/>
                </a:solidFill>
                <a:effectLst/>
                <a:latin typeface="Courier New" panose="02070309020205020404" pitchFamily="49" charset="0"/>
                <a:ea typeface="Times New Roman" pitchFamily="18" charset="0"/>
                <a:cs typeface="Courier New" panose="02070309020205020404" pitchFamily="49" charset="0"/>
              </a:rPr>
              <a:t>(the news of the executions in France and </a:t>
            </a:r>
          </a:p>
          <a:p>
            <a:pPr marL="0" marR="0" lvl="0" indent="0" algn="l" defTabSz="914400" rtl="0" eaLnBrk="1" fontAlgn="base" latinLnBrk="0" hangingPunct="1">
              <a:lnSpc>
                <a:spcPct val="200000"/>
              </a:lnSpc>
              <a:spcBef>
                <a:spcPct val="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Courier New" panose="02070309020205020404" pitchFamily="49" charset="0"/>
                <a:ea typeface="Times New Roman" pitchFamily="18" charset="0"/>
                <a:cs typeface="Courier New" panose="02070309020205020404" pitchFamily="49" charset="0"/>
              </a:rPr>
              <a:t>the break out of Wars in early 1793 did not reach U.S. </a:t>
            </a:r>
          </a:p>
          <a:p>
            <a:pPr marL="0" marR="0" lvl="0" indent="0" algn="l" defTabSz="914400" rtl="0" eaLnBrk="1" fontAlgn="base" latinLnBrk="0" hangingPunct="1">
              <a:lnSpc>
                <a:spcPct val="200000"/>
              </a:lnSpc>
              <a:spcBef>
                <a:spcPct val="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Courier New" panose="02070309020205020404" pitchFamily="49" charset="0"/>
                <a:ea typeface="Times New Roman" pitchFamily="18" charset="0"/>
                <a:cs typeface="Courier New" panose="02070309020205020404" pitchFamily="49" charset="0"/>
              </a:rPr>
              <a:t>until April 1793 because of westerly gales in the </a:t>
            </a:r>
          </a:p>
          <a:p>
            <a:pPr marL="0" marR="0" lvl="0" indent="0" algn="l" defTabSz="914400" rtl="0" eaLnBrk="1" fontAlgn="base" latinLnBrk="0" hangingPunct="1">
              <a:lnSpc>
                <a:spcPct val="200000"/>
              </a:lnSpc>
              <a:spcBef>
                <a:spcPct val="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Courier New" panose="02070309020205020404" pitchFamily="49" charset="0"/>
                <a:ea typeface="Times New Roman" pitchFamily="18" charset="0"/>
                <a:cs typeface="Courier New" panose="02070309020205020404" pitchFamily="49" charset="0"/>
              </a:rPr>
              <a:t>North Atlantic).</a:t>
            </a:r>
            <a:r>
              <a:rPr kumimoji="0" lang="en-US" altLang="en-US" sz="20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 </a:t>
            </a:r>
          </a:p>
        </p:txBody>
      </p:sp>
    </p:spTree>
    <p:extLst>
      <p:ext uri="{BB962C8B-B14F-4D97-AF65-F5344CB8AC3E}">
        <p14:creationId xmlns:p14="http://schemas.microsoft.com/office/powerpoint/2010/main" val="41136140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upload.wikimedia.org/wikipedia/commons/3/3f/Thomas_Jefferson_by_Rembrandt_Peale_1805_cropp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0159" y="0"/>
            <a:ext cx="599042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12963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upload.wikimedia.org/wikipedia/commons/0/05/Alexander_Hamilton_portrait_by_John_Trumbull_180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76400" y="0"/>
            <a:ext cx="5791201" cy="68659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26197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0" y="346781"/>
            <a:ext cx="8802410" cy="3754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20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endParaRPr>
          </a:p>
          <a:p>
            <a:pPr marL="914400" marR="0" lvl="2" indent="0" algn="l" defTabSz="914400" rtl="0" eaLnBrk="0" fontAlgn="base" latinLnBrk="0" hangingPunct="0">
              <a:lnSpc>
                <a:spcPct val="200000"/>
              </a:lnSpc>
              <a:spcBef>
                <a:spcPct val="0"/>
              </a:spcBef>
              <a:spcAft>
                <a:spcPct val="0"/>
              </a:spcAft>
              <a:buClrTx/>
              <a:buSzTx/>
              <a:tabLst/>
            </a:pPr>
            <a:r>
              <a:rPr kumimoji="0" lang="en-US" altLang="en-US" sz="2000" b="1" i="0" u="none" strike="noStrike" cap="none" normalizeH="0" baseline="0" dirty="0" smtClean="0">
                <a:ln>
                  <a:noFill/>
                </a:ln>
                <a:solidFill>
                  <a:srgbClr val="800080"/>
                </a:solidFill>
                <a:effectLst/>
                <a:latin typeface="Courier New" panose="02070309020205020404" pitchFamily="49" charset="0"/>
                <a:ea typeface="Times New Roman" pitchFamily="18" charset="0"/>
                <a:cs typeface="Courier New" panose="02070309020205020404" pitchFamily="49" charset="0"/>
              </a:rPr>
              <a:t>Jefferson argued that only Congress could declare </a:t>
            </a:r>
          </a:p>
          <a:p>
            <a:pPr marL="914400" marR="0" lvl="2" indent="0" algn="l" defTabSz="914400" rtl="0" eaLnBrk="0" fontAlgn="base" latinLnBrk="0" hangingPunct="0">
              <a:lnSpc>
                <a:spcPct val="200000"/>
              </a:lnSpc>
              <a:spcBef>
                <a:spcPct val="0"/>
              </a:spcBef>
              <a:spcAft>
                <a:spcPct val="0"/>
              </a:spcAft>
              <a:buClrTx/>
              <a:buSzTx/>
              <a:tabLst/>
            </a:pPr>
            <a:r>
              <a:rPr kumimoji="0" lang="en-US" altLang="en-US" sz="2000" b="1" i="0" u="none" strike="noStrike" cap="none" normalizeH="0" baseline="0" dirty="0" smtClean="0">
                <a:ln>
                  <a:noFill/>
                </a:ln>
                <a:solidFill>
                  <a:srgbClr val="800080"/>
                </a:solidFill>
                <a:effectLst/>
                <a:latin typeface="Courier New" panose="02070309020205020404" pitchFamily="49" charset="0"/>
                <a:ea typeface="Times New Roman" pitchFamily="18" charset="0"/>
                <a:cs typeface="Courier New" panose="02070309020205020404" pitchFamily="49" charset="0"/>
              </a:rPr>
              <a:t>War hence G.W. could not declare neutrality.  </a:t>
            </a:r>
          </a:p>
          <a:p>
            <a:pPr marL="914400" marR="0" lvl="2" indent="0" algn="l" defTabSz="914400" rtl="0" eaLnBrk="0" fontAlgn="base" latinLnBrk="0" hangingPunct="0">
              <a:lnSpc>
                <a:spcPct val="200000"/>
              </a:lnSpc>
              <a:spcBef>
                <a:spcPct val="0"/>
              </a:spcBef>
              <a:spcAft>
                <a:spcPct val="0"/>
              </a:spcAft>
              <a:buClrTx/>
              <a:buSzTx/>
              <a:tabLst/>
            </a:pPr>
            <a:r>
              <a:rPr kumimoji="0" lang="en-US" altLang="en-US" sz="2000" b="1" i="0" u="none" strike="noStrike" cap="none" normalizeH="0" baseline="0" dirty="0" smtClean="0">
                <a:ln>
                  <a:noFill/>
                </a:ln>
                <a:solidFill>
                  <a:srgbClr val="3333FF"/>
                </a:solidFill>
                <a:effectLst/>
                <a:latin typeface="Courier New" panose="02070309020205020404" pitchFamily="49" charset="0"/>
                <a:ea typeface="Times New Roman" pitchFamily="18" charset="0"/>
                <a:cs typeface="Courier New" panose="02070309020205020404" pitchFamily="49" charset="0"/>
              </a:rPr>
              <a:t>Hamilton argued that the 1778 Treaty died with </a:t>
            </a:r>
          </a:p>
          <a:p>
            <a:pPr marL="914400" marR="0" lvl="2" indent="0" algn="l" defTabSz="914400" rtl="0" eaLnBrk="0" fontAlgn="base" latinLnBrk="0" hangingPunct="0">
              <a:lnSpc>
                <a:spcPct val="200000"/>
              </a:lnSpc>
              <a:spcBef>
                <a:spcPct val="0"/>
              </a:spcBef>
              <a:spcAft>
                <a:spcPct val="0"/>
              </a:spcAft>
              <a:buClrTx/>
              <a:buSzTx/>
              <a:tabLst/>
            </a:pPr>
            <a:r>
              <a:rPr kumimoji="0" lang="en-US" altLang="en-US" sz="2000" b="1" i="0" u="none" strike="noStrike" cap="none" normalizeH="0" baseline="0" dirty="0" smtClean="0">
                <a:ln>
                  <a:noFill/>
                </a:ln>
                <a:solidFill>
                  <a:srgbClr val="3333FF"/>
                </a:solidFill>
                <a:effectLst/>
                <a:latin typeface="Courier New" panose="02070309020205020404" pitchFamily="49" charset="0"/>
                <a:ea typeface="Times New Roman" pitchFamily="18" charset="0"/>
                <a:cs typeface="Courier New" panose="02070309020205020404" pitchFamily="49" charset="0"/>
              </a:rPr>
              <a:t>the King.  </a:t>
            </a:r>
            <a:r>
              <a:rPr kumimoji="0" lang="en-US" altLang="en-US" sz="2000" b="1" i="0" u="none" strike="noStrike" cap="none" normalizeH="0" baseline="0" dirty="0" smtClean="0">
                <a:ln>
                  <a:noFill/>
                </a:ln>
                <a:solidFill>
                  <a:srgbClr val="FF0000"/>
                </a:solidFill>
                <a:effectLst/>
                <a:latin typeface="Courier New" panose="02070309020205020404" pitchFamily="49" charset="0"/>
                <a:ea typeface="Times New Roman" pitchFamily="18" charset="0"/>
                <a:cs typeface="Courier New" panose="02070309020205020404" pitchFamily="49" charset="0"/>
              </a:rPr>
              <a:t>Washington was determined to keep the </a:t>
            </a:r>
          </a:p>
          <a:p>
            <a:pPr marL="914400" marR="0" lvl="2" indent="0" algn="l" defTabSz="914400" rtl="0" eaLnBrk="0" fontAlgn="base" latinLnBrk="0" hangingPunct="0">
              <a:lnSpc>
                <a:spcPct val="200000"/>
              </a:lnSpc>
              <a:spcBef>
                <a:spcPct val="0"/>
              </a:spcBef>
              <a:spcAft>
                <a:spcPct val="0"/>
              </a:spcAft>
              <a:buClrTx/>
              <a:buSzTx/>
              <a:tabLst/>
            </a:pPr>
            <a:r>
              <a:rPr kumimoji="0" lang="en-US" altLang="en-US" sz="2000" b="1" i="0" u="none" strike="noStrike" cap="none" normalizeH="0" baseline="0" dirty="0" smtClean="0">
                <a:ln>
                  <a:noFill/>
                </a:ln>
                <a:solidFill>
                  <a:srgbClr val="FF0000"/>
                </a:solidFill>
                <a:effectLst/>
                <a:latin typeface="Courier New" panose="02070309020205020404" pitchFamily="49" charset="0"/>
                <a:ea typeface="Times New Roman" pitchFamily="18" charset="0"/>
                <a:cs typeface="Courier New" panose="02070309020205020404" pitchFamily="49" charset="0"/>
              </a:rPr>
              <a:t>infant (and largely HARMLESS) nation out of War.</a:t>
            </a:r>
            <a:endParaRPr kumimoji="0" lang="en-US" altLang="en-US" sz="2000" b="1" i="0" u="none" strike="noStrike" cap="none" normalizeH="0" baseline="0" dirty="0" smtClean="0">
              <a:ln>
                <a:noFill/>
              </a:ln>
              <a:solidFill>
                <a:srgbClr val="FF0000"/>
              </a:solidFill>
              <a:effectLst/>
              <a:latin typeface="Courier New" panose="02070309020205020404" pitchFamily="49" charset="0"/>
              <a:cs typeface="Courier New" panose="020703090202050204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1903661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0" y="102002"/>
            <a:ext cx="9144000" cy="58169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a:p>
            <a:pPr marL="914400" marR="0" lvl="2" indent="0" algn="l" defTabSz="914400" rtl="0" eaLnBrk="0" fontAlgn="base" latinLnBrk="0" hangingPunct="0">
              <a:lnSpc>
                <a:spcPct val="200000"/>
              </a:lnSpc>
              <a:spcBef>
                <a:spcPct val="0"/>
              </a:spcBef>
              <a:spcAft>
                <a:spcPct val="0"/>
              </a:spcAft>
              <a:buClrTx/>
              <a:buSzTx/>
              <a:tabLst/>
            </a:pPr>
            <a:r>
              <a:rPr kumimoji="0" lang="en-US" altLang="en-US" sz="2400" b="1" i="0" u="none" strike="noStrike" cap="none" normalizeH="0" baseline="0" dirty="0" smtClean="0">
                <a:ln>
                  <a:noFill/>
                </a:ln>
                <a:solidFill>
                  <a:schemeClr val="tx1"/>
                </a:solidFill>
                <a:effectLst/>
                <a:latin typeface="Courier New" panose="02070309020205020404" pitchFamily="49" charset="0"/>
                <a:ea typeface="Times New Roman" pitchFamily="18" charset="0"/>
                <a:cs typeface="Courier New" panose="02070309020205020404" pitchFamily="49" charset="0"/>
              </a:rPr>
              <a:t>The European War tied up the belligerents’ </a:t>
            </a:r>
          </a:p>
          <a:p>
            <a:pPr marL="914400" marR="0" lvl="2" indent="0" algn="l" defTabSz="914400" rtl="0" eaLnBrk="0" fontAlgn="base" latinLnBrk="0" hangingPunct="0">
              <a:lnSpc>
                <a:spcPct val="200000"/>
              </a:lnSpc>
              <a:spcBef>
                <a:spcPct val="0"/>
              </a:spcBef>
              <a:spcAft>
                <a:spcPct val="0"/>
              </a:spcAft>
              <a:buClrTx/>
              <a:buSzTx/>
              <a:tabLst/>
            </a:pPr>
            <a:r>
              <a:rPr kumimoji="0" lang="en-US" altLang="en-US" sz="2400" b="1" i="0" u="none" strike="noStrike" cap="none" normalizeH="0" baseline="0" dirty="0" smtClean="0">
                <a:ln>
                  <a:noFill/>
                </a:ln>
                <a:solidFill>
                  <a:schemeClr val="tx1"/>
                </a:solidFill>
                <a:effectLst/>
                <a:latin typeface="Courier New" panose="02070309020205020404" pitchFamily="49" charset="0"/>
                <a:ea typeface="Times New Roman" pitchFamily="18" charset="0"/>
                <a:cs typeface="Courier New" panose="02070309020205020404" pitchFamily="49" charset="0"/>
              </a:rPr>
              <a:t>merchant ships and increased their need for </a:t>
            </a:r>
          </a:p>
          <a:p>
            <a:pPr marL="914400" marR="0" lvl="2" indent="0" algn="l" defTabSz="914400" rtl="0" eaLnBrk="0" fontAlgn="base" latinLnBrk="0" hangingPunct="0">
              <a:lnSpc>
                <a:spcPct val="200000"/>
              </a:lnSpc>
              <a:spcBef>
                <a:spcPct val="0"/>
              </a:spcBef>
              <a:spcAft>
                <a:spcPct val="0"/>
              </a:spcAft>
              <a:buClrTx/>
              <a:buSzTx/>
              <a:tabLst/>
            </a:pPr>
            <a:r>
              <a:rPr kumimoji="0" lang="en-US" altLang="en-US" sz="2400" b="1" i="0" u="none" strike="noStrike" cap="none" normalizeH="0" baseline="0" dirty="0" smtClean="0">
                <a:ln>
                  <a:noFill/>
                </a:ln>
                <a:solidFill>
                  <a:srgbClr val="FF0000"/>
                </a:solidFill>
                <a:effectLst/>
                <a:latin typeface="Courier New" panose="02070309020205020404" pitchFamily="49" charset="0"/>
                <a:ea typeface="Times New Roman" pitchFamily="18" charset="0"/>
                <a:cs typeface="Courier New" panose="02070309020205020404" pitchFamily="49" charset="0"/>
              </a:rPr>
              <a:t>food</a:t>
            </a:r>
            <a:r>
              <a:rPr kumimoji="0" lang="en-US" altLang="en-US" sz="2400" b="1" i="0" u="none" strike="noStrike" cap="none" normalizeH="0" baseline="0" dirty="0" smtClean="0">
                <a:ln>
                  <a:noFill/>
                </a:ln>
                <a:solidFill>
                  <a:schemeClr val="tx1"/>
                </a:solidFill>
                <a:effectLst/>
                <a:latin typeface="Courier New" panose="02070309020205020404" pitchFamily="49" charset="0"/>
                <a:ea typeface="Times New Roman" pitchFamily="18" charset="0"/>
                <a:cs typeface="Courier New" panose="02070309020205020404" pitchFamily="49" charset="0"/>
              </a:rPr>
              <a:t>, arms, and equipment.  </a:t>
            </a:r>
          </a:p>
          <a:p>
            <a:pPr marL="914400" marR="0" lvl="2" indent="0" algn="l" defTabSz="914400" rtl="0" eaLnBrk="0" fontAlgn="base" latinLnBrk="0" hangingPunct="0">
              <a:lnSpc>
                <a:spcPct val="200000"/>
              </a:lnSpc>
              <a:spcBef>
                <a:spcPct val="0"/>
              </a:spcBef>
              <a:spcAft>
                <a:spcPct val="0"/>
              </a:spcAft>
              <a:buClrTx/>
              <a:buSzTx/>
              <a:tabLst/>
            </a:pPr>
            <a:r>
              <a:rPr lang="en-US" altLang="en-US" sz="2400" b="1" dirty="0" smtClean="0">
                <a:latin typeface="Courier New" panose="02070309020205020404" pitchFamily="49" charset="0"/>
                <a:ea typeface="Times New Roman" pitchFamily="18" charset="0"/>
                <a:cs typeface="Courier New" panose="02070309020205020404" pitchFamily="49" charset="0"/>
              </a:rPr>
              <a:t>The</a:t>
            </a:r>
            <a:r>
              <a:rPr lang="en-US" altLang="en-US" sz="2400" dirty="0" smtClean="0">
                <a:latin typeface="Courier New" panose="02070309020205020404" pitchFamily="49" charset="0"/>
                <a:ea typeface="Times New Roman" pitchFamily="18" charset="0"/>
                <a:cs typeface="Courier New" panose="02070309020205020404" pitchFamily="49" charset="0"/>
              </a:rPr>
              <a:t> </a:t>
            </a:r>
            <a:r>
              <a:rPr kumimoji="0" lang="en-US" altLang="en-US" sz="2400" b="1" i="0" u="none" strike="noStrike" cap="none" normalizeH="0" baseline="0" dirty="0" smtClean="0">
                <a:ln>
                  <a:noFill/>
                </a:ln>
                <a:solidFill>
                  <a:srgbClr val="0000FF"/>
                </a:solidFill>
                <a:effectLst/>
                <a:latin typeface="Courier New" panose="02070309020205020404" pitchFamily="49" charset="0"/>
                <a:ea typeface="Times New Roman" pitchFamily="18" charset="0"/>
                <a:cs typeface="Courier New" panose="02070309020205020404" pitchFamily="49" charset="0"/>
              </a:rPr>
              <a:t>U.S. was a BIG WINNER</a:t>
            </a:r>
            <a:r>
              <a:rPr kumimoji="0" lang="en-US" altLang="en-US" sz="2400" b="0" i="0" u="none" strike="noStrike" cap="none" normalizeH="0" baseline="0" dirty="0" smtClean="0">
                <a:ln>
                  <a:noFill/>
                </a:ln>
                <a:solidFill>
                  <a:schemeClr val="tx1"/>
                </a:solidFill>
                <a:effectLst/>
                <a:latin typeface="Courier New" panose="02070309020205020404" pitchFamily="49" charset="0"/>
                <a:ea typeface="Times New Roman" pitchFamily="18" charset="0"/>
                <a:cs typeface="Courier New" panose="02070309020205020404" pitchFamily="49" charset="0"/>
              </a:rPr>
              <a:t> – </a:t>
            </a:r>
            <a:r>
              <a:rPr kumimoji="0" lang="en-US" altLang="en-US" sz="2400" b="1" i="0" u="none" strike="noStrike" cap="none" normalizeH="0" baseline="0" dirty="0" smtClean="0">
                <a:ln>
                  <a:noFill/>
                </a:ln>
                <a:solidFill>
                  <a:schemeClr val="tx1"/>
                </a:solidFill>
                <a:effectLst/>
                <a:latin typeface="Courier New" panose="02070309020205020404" pitchFamily="49" charset="0"/>
                <a:ea typeface="Times New Roman" pitchFamily="18" charset="0"/>
                <a:cs typeface="Courier New" panose="02070309020205020404" pitchFamily="49" charset="0"/>
              </a:rPr>
              <a:t>commercial ships </a:t>
            </a:r>
          </a:p>
          <a:p>
            <a:pPr marL="914400" marR="0" lvl="2" indent="0" algn="l" defTabSz="914400" rtl="0" eaLnBrk="0" fontAlgn="base" latinLnBrk="0" hangingPunct="0">
              <a:lnSpc>
                <a:spcPct val="200000"/>
              </a:lnSpc>
              <a:spcBef>
                <a:spcPct val="0"/>
              </a:spcBef>
              <a:spcAft>
                <a:spcPct val="0"/>
              </a:spcAft>
              <a:buClrTx/>
              <a:buSzTx/>
              <a:tabLst/>
            </a:pPr>
            <a:r>
              <a:rPr kumimoji="0" lang="en-US" altLang="en-US" sz="2400" b="1" i="0" u="none" strike="noStrike" cap="none" normalizeH="0" baseline="0" dirty="0" smtClean="0">
                <a:ln>
                  <a:noFill/>
                </a:ln>
                <a:solidFill>
                  <a:schemeClr val="tx1"/>
                </a:solidFill>
                <a:effectLst/>
                <a:latin typeface="Courier New" panose="02070309020205020404" pitchFamily="49" charset="0"/>
                <a:ea typeface="Times New Roman" pitchFamily="18" charset="0"/>
                <a:cs typeface="Courier New" panose="02070309020205020404" pitchFamily="49" charset="0"/>
              </a:rPr>
              <a:t>did a booming business.</a:t>
            </a:r>
            <a:r>
              <a:rPr kumimoji="0" lang="en-US" altLang="en-US" sz="2400" b="0" i="0" u="none" strike="noStrike" cap="none" normalizeH="0" baseline="0" dirty="0" smtClean="0">
                <a:ln>
                  <a:noFill/>
                </a:ln>
                <a:solidFill>
                  <a:schemeClr val="tx1"/>
                </a:solidFill>
                <a:effectLst/>
                <a:latin typeface="Courier New" panose="02070309020205020404" pitchFamily="49" charset="0"/>
                <a:ea typeface="Times New Roman" pitchFamily="18" charset="0"/>
                <a:cs typeface="Courier New" panose="02070309020205020404" pitchFamily="49" charset="0"/>
              </a:rPr>
              <a:t>  </a:t>
            </a:r>
            <a:r>
              <a:rPr kumimoji="0" lang="en-US" altLang="en-US" sz="2400" b="1" i="0" u="none" strike="noStrike" cap="none" normalizeH="0" baseline="0" dirty="0" smtClean="0">
                <a:ln>
                  <a:noFill/>
                </a:ln>
                <a:solidFill>
                  <a:schemeClr val="tx1"/>
                </a:solidFill>
                <a:effectLst/>
                <a:latin typeface="Courier New" panose="02070309020205020404" pitchFamily="49" charset="0"/>
                <a:ea typeface="Times New Roman" pitchFamily="18" charset="0"/>
                <a:cs typeface="Courier New" panose="02070309020205020404" pitchFamily="49" charset="0"/>
              </a:rPr>
              <a:t>France opened the </a:t>
            </a:r>
          </a:p>
          <a:p>
            <a:pPr marL="914400" marR="0" lvl="2" indent="0" algn="l" defTabSz="914400" rtl="0" eaLnBrk="0" fontAlgn="base" latinLnBrk="0" hangingPunct="0">
              <a:lnSpc>
                <a:spcPct val="200000"/>
              </a:lnSpc>
              <a:spcBef>
                <a:spcPct val="0"/>
              </a:spcBef>
              <a:spcAft>
                <a:spcPct val="0"/>
              </a:spcAft>
              <a:buClrTx/>
              <a:buSzTx/>
              <a:tabLst/>
            </a:pPr>
            <a:r>
              <a:rPr kumimoji="0" lang="en-US" altLang="en-US" sz="2400" b="1" i="0" u="none" strike="noStrike" cap="none" normalizeH="0" baseline="0" dirty="0" smtClean="0">
                <a:ln>
                  <a:noFill/>
                </a:ln>
                <a:solidFill>
                  <a:schemeClr val="tx1"/>
                </a:solidFill>
                <a:effectLst/>
                <a:latin typeface="Courier New" panose="02070309020205020404" pitchFamily="49" charset="0"/>
                <a:ea typeface="Times New Roman" pitchFamily="18" charset="0"/>
                <a:cs typeface="Courier New" panose="02070309020205020404" pitchFamily="49" charset="0"/>
              </a:rPr>
              <a:t>West Indies to Neutral States and U.S. made </a:t>
            </a:r>
          </a:p>
          <a:p>
            <a:pPr marL="914400" marR="0" lvl="2" indent="0" algn="l" defTabSz="914400" rtl="0" eaLnBrk="0" fontAlgn="base" latinLnBrk="0" hangingPunct="0">
              <a:lnSpc>
                <a:spcPct val="200000"/>
              </a:lnSpc>
              <a:spcBef>
                <a:spcPct val="0"/>
              </a:spcBef>
              <a:spcAft>
                <a:spcPct val="0"/>
              </a:spcAft>
              <a:buClrTx/>
              <a:buSzTx/>
              <a:tabLst/>
            </a:pPr>
            <a:r>
              <a:rPr kumimoji="0" lang="en-US" altLang="en-US" sz="2400" b="1" i="0" u="none" strike="noStrike" cap="none" normalizeH="0" baseline="0" dirty="0" smtClean="0">
                <a:ln>
                  <a:noFill/>
                </a:ln>
                <a:solidFill>
                  <a:schemeClr val="tx1"/>
                </a:solidFill>
                <a:effectLst/>
                <a:latin typeface="Courier New" panose="02070309020205020404" pitchFamily="49" charset="0"/>
                <a:ea typeface="Times New Roman" pitchFamily="18" charset="0"/>
                <a:cs typeface="Courier New" panose="02070309020205020404" pitchFamily="49" charset="0"/>
              </a:rPr>
              <a:t>BIG MONEY.</a:t>
            </a:r>
            <a:endParaRPr kumimoji="0" lang="en-US" altLang="en-US" sz="2400" b="1"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8482747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29424" y="369332"/>
            <a:ext cx="9219190" cy="58169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a:p>
            <a:pPr marL="914400" marR="0" lvl="2" indent="0" algn="l" defTabSz="914400" rtl="0" eaLnBrk="0" fontAlgn="base" latinLnBrk="0" hangingPunct="0">
              <a:lnSpc>
                <a:spcPct val="200000"/>
              </a:lnSpc>
              <a:spcBef>
                <a:spcPct val="0"/>
              </a:spcBef>
              <a:spcAft>
                <a:spcPct val="0"/>
              </a:spcAft>
              <a:buClrTx/>
              <a:buSzTx/>
              <a:tabLst/>
            </a:pPr>
            <a:r>
              <a:rPr kumimoji="0" lang="en-US" altLang="en-US" sz="2400" b="1" i="0" u="none" strike="noStrike" cap="none" normalizeH="0" baseline="0" dirty="0" smtClean="0">
                <a:ln>
                  <a:noFill/>
                </a:ln>
                <a:solidFill>
                  <a:srgbClr val="FF0000"/>
                </a:solidFill>
                <a:effectLst/>
                <a:latin typeface="Courier New" panose="02070309020205020404" pitchFamily="49" charset="0"/>
                <a:ea typeface="Times New Roman" pitchFamily="18" charset="0"/>
                <a:cs typeface="Courier New" panose="02070309020205020404" pitchFamily="49" charset="0"/>
              </a:rPr>
              <a:t>Britain retaliated quickly.  They regarded </a:t>
            </a:r>
          </a:p>
          <a:p>
            <a:pPr marL="914400" marR="0" lvl="2" indent="0" algn="l" defTabSz="914400" rtl="0" eaLnBrk="0" fontAlgn="base" latinLnBrk="0" hangingPunct="0">
              <a:lnSpc>
                <a:spcPct val="200000"/>
              </a:lnSpc>
              <a:spcBef>
                <a:spcPct val="0"/>
              </a:spcBef>
              <a:spcAft>
                <a:spcPct val="0"/>
              </a:spcAft>
              <a:buClrTx/>
              <a:buSzTx/>
              <a:tabLst/>
            </a:pPr>
            <a:r>
              <a:rPr kumimoji="0" lang="en-US" altLang="en-US" sz="2400" b="1" i="0" u="none" strike="noStrike" cap="none" normalizeH="0" baseline="0" dirty="0" smtClean="0">
                <a:ln>
                  <a:noFill/>
                </a:ln>
                <a:solidFill>
                  <a:srgbClr val="FF0000"/>
                </a:solidFill>
                <a:effectLst/>
                <a:latin typeface="Courier New" panose="02070309020205020404" pitchFamily="49" charset="0"/>
                <a:ea typeface="Times New Roman" pitchFamily="18" charset="0"/>
                <a:cs typeface="Courier New" panose="02070309020205020404" pitchFamily="49" charset="0"/>
              </a:rPr>
              <a:t>trade as simply an arm of War.  </a:t>
            </a:r>
            <a:r>
              <a:rPr kumimoji="0" lang="en-US" altLang="en-US" sz="2400" b="1" i="0" u="none" strike="noStrike" cap="none" normalizeH="0" baseline="0" dirty="0" smtClean="0">
                <a:ln>
                  <a:noFill/>
                </a:ln>
                <a:solidFill>
                  <a:srgbClr val="0000FF"/>
                </a:solidFill>
                <a:effectLst/>
                <a:latin typeface="Courier New" panose="02070309020205020404" pitchFamily="49" charset="0"/>
                <a:ea typeface="Times New Roman" pitchFamily="18" charset="0"/>
                <a:cs typeface="Courier New" panose="02070309020205020404" pitchFamily="49" charset="0"/>
              </a:rPr>
              <a:t>In November </a:t>
            </a:r>
          </a:p>
          <a:p>
            <a:pPr marL="914400" marR="0" lvl="2" indent="0" algn="l" defTabSz="914400" rtl="0" eaLnBrk="0" fontAlgn="base" latinLnBrk="0" hangingPunct="0">
              <a:lnSpc>
                <a:spcPct val="200000"/>
              </a:lnSpc>
              <a:spcBef>
                <a:spcPct val="0"/>
              </a:spcBef>
              <a:spcAft>
                <a:spcPct val="0"/>
              </a:spcAft>
              <a:buClrTx/>
              <a:buSzTx/>
              <a:tabLst/>
            </a:pPr>
            <a:r>
              <a:rPr kumimoji="0" lang="en-US" altLang="en-US" sz="2400" b="1" i="0" u="none" strike="noStrike" cap="none" normalizeH="0" baseline="0" dirty="0" smtClean="0">
                <a:ln>
                  <a:noFill/>
                </a:ln>
                <a:solidFill>
                  <a:srgbClr val="0000FF"/>
                </a:solidFill>
                <a:effectLst/>
                <a:latin typeface="Courier New" panose="02070309020205020404" pitchFamily="49" charset="0"/>
                <a:ea typeface="Times New Roman" pitchFamily="18" charset="0"/>
                <a:cs typeface="Courier New" panose="02070309020205020404" pitchFamily="49" charset="0"/>
              </a:rPr>
              <a:t>1793 they decreed that all shipping to or </a:t>
            </a:r>
          </a:p>
          <a:p>
            <a:pPr marL="914400" marR="0" lvl="2" indent="0" algn="l" defTabSz="914400" rtl="0" eaLnBrk="0" fontAlgn="base" latinLnBrk="0" hangingPunct="0">
              <a:lnSpc>
                <a:spcPct val="200000"/>
              </a:lnSpc>
              <a:spcBef>
                <a:spcPct val="0"/>
              </a:spcBef>
              <a:spcAft>
                <a:spcPct val="0"/>
              </a:spcAft>
              <a:buClrTx/>
              <a:buSzTx/>
              <a:tabLst/>
            </a:pPr>
            <a:r>
              <a:rPr kumimoji="0" lang="en-US" altLang="en-US" sz="2400" b="1" i="0" u="none" strike="noStrike" cap="none" normalizeH="0" baseline="0" dirty="0" smtClean="0">
                <a:ln>
                  <a:noFill/>
                </a:ln>
                <a:solidFill>
                  <a:srgbClr val="0000FF"/>
                </a:solidFill>
                <a:effectLst/>
                <a:latin typeface="Courier New" panose="02070309020205020404" pitchFamily="49" charset="0"/>
                <a:ea typeface="Times New Roman" pitchFamily="18" charset="0"/>
                <a:cs typeface="Courier New" panose="02070309020205020404" pitchFamily="49" charset="0"/>
              </a:rPr>
              <a:t>from French colonies would be subject to </a:t>
            </a:r>
          </a:p>
          <a:p>
            <a:pPr marL="914400" marR="0" lvl="2" indent="0" algn="l" defTabSz="914400" rtl="0" eaLnBrk="0" fontAlgn="base" latinLnBrk="0" hangingPunct="0">
              <a:lnSpc>
                <a:spcPct val="200000"/>
              </a:lnSpc>
              <a:spcBef>
                <a:spcPct val="0"/>
              </a:spcBef>
              <a:spcAft>
                <a:spcPct val="0"/>
              </a:spcAft>
              <a:buClrTx/>
              <a:buSzTx/>
              <a:tabLst/>
            </a:pPr>
            <a:r>
              <a:rPr kumimoji="0" lang="en-US" altLang="en-US" sz="2400" b="1" i="0" u="none" strike="noStrike" cap="none" normalizeH="0" baseline="0" dirty="0" smtClean="0">
                <a:ln>
                  <a:noFill/>
                </a:ln>
                <a:solidFill>
                  <a:srgbClr val="0000FF"/>
                </a:solidFill>
                <a:effectLst/>
                <a:latin typeface="Courier New" panose="02070309020205020404" pitchFamily="49" charset="0"/>
                <a:ea typeface="Times New Roman" pitchFamily="18" charset="0"/>
                <a:cs typeface="Courier New" panose="02070309020205020404" pitchFamily="49" charset="0"/>
              </a:rPr>
              <a:t>British seizure</a:t>
            </a:r>
            <a:r>
              <a:rPr kumimoji="0" lang="en-US" altLang="en-US" sz="2400" b="0" i="0" u="none" strike="noStrike" cap="none" normalizeH="0" baseline="0" dirty="0" smtClean="0">
                <a:ln>
                  <a:noFill/>
                </a:ln>
                <a:solidFill>
                  <a:schemeClr val="tx1"/>
                </a:solidFill>
                <a:effectLst/>
                <a:latin typeface="Courier New" panose="02070309020205020404" pitchFamily="49" charset="0"/>
                <a:ea typeface="Times New Roman" pitchFamily="18" charset="0"/>
                <a:cs typeface="Courier New" panose="02070309020205020404" pitchFamily="49" charset="0"/>
              </a:rPr>
              <a:t>.  </a:t>
            </a:r>
            <a:r>
              <a:rPr kumimoji="0" lang="en-US" altLang="en-US" sz="2400" b="1" i="0" u="none" strike="noStrike" cap="none" normalizeH="0" baseline="0" dirty="0" smtClean="0">
                <a:ln>
                  <a:noFill/>
                </a:ln>
                <a:solidFill>
                  <a:schemeClr val="tx1"/>
                </a:solidFill>
                <a:effectLst/>
                <a:latin typeface="Courier New" panose="02070309020205020404" pitchFamily="49" charset="0"/>
                <a:ea typeface="Times New Roman" pitchFamily="18" charset="0"/>
                <a:cs typeface="Courier New" panose="02070309020205020404" pitchFamily="49" charset="0"/>
              </a:rPr>
              <a:t>They subsequently seized </a:t>
            </a:r>
          </a:p>
          <a:p>
            <a:pPr marL="914400" marR="0" lvl="2" indent="0" algn="l" defTabSz="914400" rtl="0" eaLnBrk="0" fontAlgn="base" latinLnBrk="0" hangingPunct="0">
              <a:lnSpc>
                <a:spcPct val="200000"/>
              </a:lnSpc>
              <a:spcBef>
                <a:spcPct val="0"/>
              </a:spcBef>
              <a:spcAft>
                <a:spcPct val="0"/>
              </a:spcAft>
              <a:buClrTx/>
              <a:buSzTx/>
              <a:tabLst/>
            </a:pPr>
            <a:r>
              <a:rPr kumimoji="0" lang="en-US" altLang="en-US" sz="2400" b="1" i="0" u="none" strike="noStrike" cap="none" normalizeH="0" baseline="0" dirty="0" smtClean="0">
                <a:ln>
                  <a:noFill/>
                </a:ln>
                <a:solidFill>
                  <a:schemeClr val="tx1"/>
                </a:solidFill>
                <a:effectLst/>
                <a:latin typeface="Courier New" panose="02070309020205020404" pitchFamily="49" charset="0"/>
                <a:ea typeface="Times New Roman" pitchFamily="18" charset="0"/>
                <a:cs typeface="Courier New" panose="02070309020205020404" pitchFamily="49" charset="0"/>
              </a:rPr>
              <a:t>300 American ships and impressed many </a:t>
            </a:r>
          </a:p>
          <a:p>
            <a:pPr marL="914400" marR="0" lvl="2" indent="0" algn="l" defTabSz="914400" rtl="0" eaLnBrk="0" fontAlgn="base" latinLnBrk="0" hangingPunct="0">
              <a:lnSpc>
                <a:spcPct val="200000"/>
              </a:lnSpc>
              <a:spcBef>
                <a:spcPct val="0"/>
              </a:spcBef>
              <a:spcAft>
                <a:spcPct val="0"/>
              </a:spcAft>
              <a:buClrTx/>
              <a:buSzTx/>
              <a:tabLst/>
            </a:pPr>
            <a:r>
              <a:rPr kumimoji="0" lang="en-US" altLang="en-US" sz="2400" b="1" i="0" u="none" strike="noStrike" cap="none" normalizeH="0" baseline="0" dirty="0" smtClean="0">
                <a:ln>
                  <a:noFill/>
                </a:ln>
                <a:solidFill>
                  <a:schemeClr val="tx1"/>
                </a:solidFill>
                <a:effectLst/>
                <a:latin typeface="Courier New" panose="02070309020205020404" pitchFamily="49" charset="0"/>
                <a:ea typeface="Times New Roman" pitchFamily="18" charset="0"/>
                <a:cs typeface="Courier New" panose="02070309020205020404" pitchFamily="49" charset="0"/>
              </a:rPr>
              <a:t>seamen into British Navy.</a:t>
            </a:r>
            <a:endParaRPr kumimoji="0" lang="en-US" altLang="en-US" sz="2400" b="1"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40999543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4335" y="521732"/>
            <a:ext cx="9034846" cy="507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a:p>
            <a:pPr lvl="2" eaLnBrk="0" fontAlgn="base" hangingPunct="0">
              <a:lnSpc>
                <a:spcPct val="200000"/>
              </a:lnSpc>
              <a:spcBef>
                <a:spcPct val="0"/>
              </a:spcBef>
              <a:spcAft>
                <a:spcPct val="0"/>
              </a:spcAft>
            </a:pPr>
            <a:r>
              <a:rPr kumimoji="0" lang="en-US" altLang="en-US" sz="2400" b="1" i="0" u="none" strike="noStrike" cap="none" normalizeH="0" baseline="0" dirty="0" smtClean="0">
                <a:ln>
                  <a:noFill/>
                </a:ln>
                <a:solidFill>
                  <a:schemeClr val="tx1"/>
                </a:solidFill>
                <a:effectLst/>
                <a:latin typeface="Courier New" panose="02070309020205020404" pitchFamily="49" charset="0"/>
                <a:ea typeface="Times New Roman" pitchFamily="18" charset="0"/>
                <a:cs typeface="Courier New" panose="02070309020205020404" pitchFamily="49" charset="0"/>
              </a:rPr>
              <a:t>British began stopping ships anywhere on </a:t>
            </a:r>
          </a:p>
          <a:p>
            <a:pPr lvl="2" eaLnBrk="0" fontAlgn="base" hangingPunct="0">
              <a:lnSpc>
                <a:spcPct val="200000"/>
              </a:lnSpc>
              <a:spcBef>
                <a:spcPct val="0"/>
              </a:spcBef>
              <a:spcAft>
                <a:spcPct val="0"/>
              </a:spcAft>
            </a:pPr>
            <a:r>
              <a:rPr kumimoji="0" lang="en-US" altLang="en-US" sz="2400" b="1" i="0" u="none" strike="noStrike" cap="none" normalizeH="0" baseline="0" dirty="0" smtClean="0">
                <a:ln>
                  <a:noFill/>
                </a:ln>
                <a:solidFill>
                  <a:schemeClr val="tx1"/>
                </a:solidFill>
                <a:effectLst/>
                <a:latin typeface="Courier New" panose="02070309020205020404" pitchFamily="49" charset="0"/>
                <a:ea typeface="Times New Roman" pitchFamily="18" charset="0"/>
                <a:cs typeface="Courier New" panose="02070309020205020404" pitchFamily="49" charset="0"/>
              </a:rPr>
              <a:t>the high seas and conducting searches.</a:t>
            </a:r>
            <a:endParaRPr kumimoji="0" lang="en-US" altLang="en-US" sz="2400" b="1"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endParaRPr>
          </a:p>
          <a:p>
            <a:pPr marL="914400" marR="0" lvl="2" indent="0" algn="l" defTabSz="914400" rtl="0" eaLnBrk="0" fontAlgn="base" latinLnBrk="0" hangingPunct="0">
              <a:lnSpc>
                <a:spcPct val="200000"/>
              </a:lnSpc>
              <a:spcBef>
                <a:spcPct val="0"/>
              </a:spcBef>
              <a:spcAft>
                <a:spcPct val="0"/>
              </a:spcAft>
              <a:buClrTx/>
              <a:buSzTx/>
              <a:tabLst/>
            </a:pPr>
            <a:endParaRPr kumimoji="0" lang="en-US" altLang="en-US" sz="2400" b="1" i="0" u="none" strike="noStrike" cap="none" normalizeH="0" baseline="0" dirty="0" smtClean="0">
              <a:ln>
                <a:noFill/>
              </a:ln>
              <a:solidFill>
                <a:srgbClr val="0000FF"/>
              </a:solidFill>
              <a:effectLst/>
              <a:latin typeface="Courier New" panose="02070309020205020404" pitchFamily="49" charset="0"/>
              <a:ea typeface="Times New Roman" pitchFamily="18" charset="0"/>
              <a:cs typeface="Courier New" panose="02070309020205020404" pitchFamily="49" charset="0"/>
            </a:endParaRPr>
          </a:p>
          <a:p>
            <a:pPr marL="914400" marR="0" lvl="2" indent="0" algn="l" defTabSz="914400" rtl="0" eaLnBrk="0" fontAlgn="base" latinLnBrk="0" hangingPunct="0">
              <a:lnSpc>
                <a:spcPct val="200000"/>
              </a:lnSpc>
              <a:spcBef>
                <a:spcPct val="0"/>
              </a:spcBef>
              <a:spcAft>
                <a:spcPct val="0"/>
              </a:spcAft>
              <a:buClrTx/>
              <a:buSzTx/>
              <a:tabLst/>
            </a:pPr>
            <a:r>
              <a:rPr kumimoji="0" lang="en-US" altLang="en-US" sz="2400" b="1" i="0" u="none" strike="noStrike" cap="none" normalizeH="0" baseline="0" dirty="0" smtClean="0">
                <a:ln>
                  <a:noFill/>
                </a:ln>
                <a:solidFill>
                  <a:srgbClr val="0000FF"/>
                </a:solidFill>
                <a:effectLst/>
                <a:latin typeface="Courier New" panose="02070309020205020404" pitchFamily="49" charset="0"/>
                <a:ea typeface="Times New Roman" pitchFamily="18" charset="0"/>
                <a:cs typeface="Courier New" panose="02070309020205020404" pitchFamily="49" charset="0"/>
              </a:rPr>
              <a:t>New England traders still made BIG BUCKS</a:t>
            </a:r>
            <a:r>
              <a:rPr kumimoji="0" lang="en-US" altLang="en-US" sz="2400" b="0" i="0" u="none" strike="noStrike" cap="none" normalizeH="0" baseline="0" dirty="0" smtClean="0">
                <a:ln>
                  <a:noFill/>
                </a:ln>
                <a:solidFill>
                  <a:schemeClr val="tx1"/>
                </a:solidFill>
                <a:effectLst/>
                <a:latin typeface="Courier New" panose="02070309020205020404" pitchFamily="49" charset="0"/>
                <a:ea typeface="Times New Roman" pitchFamily="18" charset="0"/>
                <a:cs typeface="Courier New" panose="02070309020205020404" pitchFamily="49" charset="0"/>
              </a:rPr>
              <a:t> – </a:t>
            </a:r>
          </a:p>
          <a:p>
            <a:pPr marL="914400" marR="0" lvl="2" indent="0" algn="l" defTabSz="914400" rtl="0" eaLnBrk="0" fontAlgn="base" latinLnBrk="0" hangingPunct="0">
              <a:lnSpc>
                <a:spcPct val="200000"/>
              </a:lnSpc>
              <a:spcBef>
                <a:spcPct val="0"/>
              </a:spcBef>
              <a:spcAft>
                <a:spcPct val="0"/>
              </a:spcAft>
              <a:buClrTx/>
              <a:buSzTx/>
              <a:tabLst/>
            </a:pPr>
            <a:r>
              <a:rPr kumimoji="0" lang="en-US" altLang="en-US" sz="2400" b="1" i="0" u="none" strike="noStrike" cap="none" normalizeH="0" baseline="0" dirty="0" smtClean="0">
                <a:ln>
                  <a:noFill/>
                </a:ln>
                <a:solidFill>
                  <a:schemeClr val="tx1"/>
                </a:solidFill>
                <a:effectLst/>
                <a:latin typeface="Courier New" panose="02070309020205020404" pitchFamily="49" charset="0"/>
                <a:ea typeface="Times New Roman" pitchFamily="18" charset="0"/>
                <a:cs typeface="Courier New" panose="02070309020205020404" pitchFamily="49" charset="0"/>
              </a:rPr>
              <a:t>just a cost of doing business – and it </a:t>
            </a:r>
          </a:p>
          <a:p>
            <a:pPr marL="914400" marR="0" lvl="2" indent="0" algn="l" defTabSz="914400" rtl="0" eaLnBrk="0" fontAlgn="base" latinLnBrk="0" hangingPunct="0">
              <a:lnSpc>
                <a:spcPct val="200000"/>
              </a:lnSpc>
              <a:spcBef>
                <a:spcPct val="0"/>
              </a:spcBef>
              <a:spcAft>
                <a:spcPct val="0"/>
              </a:spcAft>
              <a:buClrTx/>
              <a:buSzTx/>
              <a:tabLst/>
            </a:pPr>
            <a:r>
              <a:rPr kumimoji="0" lang="en-US" altLang="en-US" sz="2400" b="1" i="0" u="none" strike="noStrike" cap="none" normalizeH="0" baseline="0" dirty="0" smtClean="0">
                <a:ln>
                  <a:noFill/>
                </a:ln>
                <a:solidFill>
                  <a:schemeClr val="tx1"/>
                </a:solidFill>
                <a:effectLst/>
                <a:latin typeface="Courier New" panose="02070309020205020404" pitchFamily="49" charset="0"/>
                <a:ea typeface="Times New Roman" pitchFamily="18" charset="0"/>
                <a:cs typeface="Courier New" panose="02070309020205020404" pitchFamily="49" charset="0"/>
              </a:rPr>
              <a:t>stimulated ship building industry.</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7888539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51802" y="-46166"/>
            <a:ext cx="9219190"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endParaRPr>
          </a:p>
          <a:p>
            <a:pPr marL="914400" marR="0" lvl="2" indent="0" algn="l" defTabSz="914400" rtl="0" eaLnBrk="0" fontAlgn="base" latinLnBrk="0" hangingPunct="0">
              <a:lnSpc>
                <a:spcPct val="200000"/>
              </a:lnSpc>
              <a:spcBef>
                <a:spcPct val="0"/>
              </a:spcBef>
              <a:spcAft>
                <a:spcPct val="0"/>
              </a:spcAft>
              <a:buClrTx/>
              <a:buSzTx/>
              <a:tabLst/>
            </a:pPr>
            <a:r>
              <a:rPr kumimoji="0" lang="en-US" altLang="en-US" sz="2400" b="1" i="0" u="none" strike="noStrike" cap="none" normalizeH="0" baseline="0" dirty="0" smtClean="0">
                <a:ln>
                  <a:noFill/>
                </a:ln>
                <a:solidFill>
                  <a:schemeClr val="tx1"/>
                </a:solidFill>
                <a:effectLst/>
                <a:latin typeface="Courier New" panose="02070309020205020404" pitchFamily="49" charset="0"/>
                <a:ea typeface="Times New Roman" pitchFamily="18" charset="0"/>
                <a:cs typeface="Courier New" panose="02070309020205020404" pitchFamily="49" charset="0"/>
              </a:rPr>
              <a:t>The Jeffersonians called for an </a:t>
            </a:r>
            <a:r>
              <a:rPr kumimoji="0" lang="en-US" altLang="en-US" sz="2400" b="1" i="0" u="none" strike="noStrike" cap="none" normalizeH="0" baseline="0" dirty="0" smtClean="0">
                <a:ln>
                  <a:noFill/>
                </a:ln>
                <a:solidFill>
                  <a:srgbClr val="FF0000"/>
                </a:solidFill>
                <a:effectLst/>
                <a:latin typeface="Courier New" panose="02070309020205020404" pitchFamily="49" charset="0"/>
                <a:ea typeface="Times New Roman" pitchFamily="18" charset="0"/>
                <a:cs typeface="Courier New" panose="02070309020205020404" pitchFamily="49" charset="0"/>
              </a:rPr>
              <a:t>EMBARGO</a:t>
            </a:r>
            <a:r>
              <a:rPr kumimoji="0" lang="en-US" altLang="en-US" sz="2400" b="1" i="0" u="none" strike="noStrike" cap="none" normalizeH="0" baseline="0" dirty="0" smtClean="0">
                <a:ln>
                  <a:noFill/>
                </a:ln>
                <a:solidFill>
                  <a:schemeClr val="tx1"/>
                </a:solidFill>
                <a:effectLst/>
                <a:latin typeface="Courier New" panose="02070309020205020404" pitchFamily="49" charset="0"/>
                <a:ea typeface="Times New Roman" pitchFamily="18" charset="0"/>
                <a:cs typeface="Courier New" panose="02070309020205020404" pitchFamily="49" charset="0"/>
              </a:rPr>
              <a:t> and </a:t>
            </a:r>
          </a:p>
          <a:p>
            <a:pPr marL="914400" marR="0" lvl="2" indent="0" algn="l" defTabSz="914400" rtl="0" eaLnBrk="0" fontAlgn="base" latinLnBrk="0" hangingPunct="0">
              <a:lnSpc>
                <a:spcPct val="200000"/>
              </a:lnSpc>
              <a:spcBef>
                <a:spcPct val="0"/>
              </a:spcBef>
              <a:spcAft>
                <a:spcPct val="0"/>
              </a:spcAft>
              <a:buClrTx/>
              <a:buSzTx/>
              <a:tabLst/>
            </a:pPr>
            <a:r>
              <a:rPr kumimoji="0" lang="en-US" altLang="en-US" sz="2400" b="1" i="0" u="none" strike="noStrike" cap="none" normalizeH="0" baseline="0" dirty="0" smtClean="0">
                <a:ln>
                  <a:noFill/>
                </a:ln>
                <a:solidFill>
                  <a:schemeClr val="tx1"/>
                </a:solidFill>
                <a:effectLst/>
                <a:latin typeface="Courier New" panose="02070309020205020404" pitchFamily="49" charset="0"/>
                <a:ea typeface="Times New Roman" pitchFamily="18" charset="0"/>
                <a:cs typeface="Courier New" panose="02070309020205020404" pitchFamily="49" charset="0"/>
              </a:rPr>
              <a:t>it was passed by Congress</a:t>
            </a:r>
            <a:r>
              <a:rPr kumimoji="0" lang="en-US" altLang="en-US" sz="2400" b="1" i="0" u="none" strike="noStrike" cap="none" normalizeH="0" dirty="0" smtClean="0">
                <a:ln>
                  <a:noFill/>
                </a:ln>
                <a:solidFill>
                  <a:schemeClr val="tx1"/>
                </a:solidFill>
                <a:effectLst/>
                <a:latin typeface="Courier New" panose="02070309020205020404" pitchFamily="49" charset="0"/>
                <a:ea typeface="Times New Roman" pitchFamily="18" charset="0"/>
                <a:cs typeface="Courier New" panose="02070309020205020404" pitchFamily="49" charset="0"/>
              </a:rPr>
              <a:t> </a:t>
            </a:r>
            <a:r>
              <a:rPr kumimoji="0" lang="en-US" altLang="en-US" sz="2400" b="1" i="0" u="none" strike="noStrike" cap="none" normalizeH="0" baseline="0" dirty="0" smtClean="0">
                <a:ln>
                  <a:noFill/>
                </a:ln>
                <a:solidFill>
                  <a:schemeClr val="tx1"/>
                </a:solidFill>
                <a:effectLst/>
                <a:latin typeface="Courier New" panose="02070309020205020404" pitchFamily="49" charset="0"/>
                <a:ea typeface="Times New Roman" pitchFamily="18" charset="0"/>
                <a:cs typeface="Courier New" panose="02070309020205020404" pitchFamily="49" charset="0"/>
              </a:rPr>
              <a:t>in early </a:t>
            </a:r>
            <a:r>
              <a:rPr kumimoji="0" lang="en-US" altLang="en-US" sz="2400" b="1" i="0" u="none" strike="noStrike" cap="none" normalizeH="0" baseline="0" dirty="0" smtClean="0">
                <a:ln>
                  <a:noFill/>
                </a:ln>
                <a:solidFill>
                  <a:srgbClr val="FF0000"/>
                </a:solidFill>
                <a:effectLst/>
                <a:latin typeface="Courier New" panose="02070309020205020404" pitchFamily="49" charset="0"/>
                <a:ea typeface="Times New Roman" pitchFamily="18" charset="0"/>
                <a:cs typeface="Courier New" panose="02070309020205020404" pitchFamily="49" charset="0"/>
              </a:rPr>
              <a:t>1794</a:t>
            </a:r>
            <a:r>
              <a:rPr kumimoji="0" lang="en-US" altLang="en-US" sz="2400" b="1" i="0" u="none" strike="noStrike" cap="none" normalizeH="0" baseline="0" dirty="0" smtClean="0">
                <a:ln>
                  <a:noFill/>
                </a:ln>
                <a:solidFill>
                  <a:schemeClr val="tx1"/>
                </a:solidFill>
                <a:effectLst/>
                <a:latin typeface="Courier New" panose="02070309020205020404" pitchFamily="49" charset="0"/>
                <a:ea typeface="Times New Roman" pitchFamily="18" charset="0"/>
                <a:cs typeface="Courier New" panose="02070309020205020404" pitchFamily="49" charset="0"/>
              </a:rPr>
              <a:t>.</a:t>
            </a:r>
          </a:p>
          <a:p>
            <a:pPr marL="914400" marR="0" lvl="2" indent="0" algn="l" defTabSz="914400" rtl="0" eaLnBrk="0" fontAlgn="base" latinLnBrk="0" hangingPunct="0">
              <a:lnSpc>
                <a:spcPct val="200000"/>
              </a:lnSpc>
              <a:spcBef>
                <a:spcPct val="0"/>
              </a:spcBef>
              <a:spcAft>
                <a:spcPct val="0"/>
              </a:spcAft>
              <a:buClrTx/>
              <a:buSzTx/>
              <a:tabLst/>
            </a:pPr>
            <a:endParaRPr kumimoji="0" lang="en-US" altLang="en-US" sz="24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endParaRPr>
          </a:p>
          <a:p>
            <a:pPr marL="0" marR="0" lvl="0" indent="0" algn="l" defTabSz="914400" rtl="0" eaLnBrk="0" fontAlgn="base" latinLnBrk="0" hangingPunct="0">
              <a:lnSpc>
                <a:spcPct val="200000"/>
              </a:lnSpc>
              <a:spcBef>
                <a:spcPct val="0"/>
              </a:spcBef>
              <a:spcAft>
                <a:spcPct val="0"/>
              </a:spcAft>
              <a:buClrTx/>
              <a:buSzTx/>
              <a:buFontTx/>
              <a:buNone/>
              <a:tabLst/>
            </a:pPr>
            <a:r>
              <a:rPr kumimoji="0" lang="en-US" altLang="en-US" sz="2400" b="1" i="0" u="none" strike="noStrike" cap="none" normalizeH="0" baseline="0" dirty="0" smtClean="0">
                <a:ln>
                  <a:noFill/>
                </a:ln>
                <a:solidFill>
                  <a:srgbClr val="0000FF"/>
                </a:solidFill>
                <a:effectLst/>
                <a:latin typeface="Courier New" panose="02070309020205020404" pitchFamily="49" charset="0"/>
                <a:ea typeface="Times New Roman" pitchFamily="18" charset="0"/>
                <a:cs typeface="Courier New" panose="02070309020205020404" pitchFamily="49" charset="0"/>
              </a:rPr>
              <a:t>	However, the Embargo hurt New England </a:t>
            </a:r>
          </a:p>
          <a:p>
            <a:pPr marL="0" marR="0" lvl="0" indent="0" algn="l" defTabSz="914400" rtl="0" eaLnBrk="0" fontAlgn="base" latinLnBrk="0" hangingPunct="0">
              <a:lnSpc>
                <a:spcPct val="200000"/>
              </a:lnSpc>
              <a:spcBef>
                <a:spcPct val="0"/>
              </a:spcBef>
              <a:spcAft>
                <a:spcPct val="0"/>
              </a:spcAft>
              <a:buClrTx/>
              <a:buSzTx/>
              <a:buFontTx/>
              <a:buNone/>
              <a:tabLst/>
            </a:pPr>
            <a:r>
              <a:rPr lang="en-US" altLang="en-US" sz="2400" b="1" dirty="0">
                <a:solidFill>
                  <a:srgbClr val="0000FF"/>
                </a:solidFill>
                <a:latin typeface="Courier New" panose="02070309020205020404" pitchFamily="49" charset="0"/>
                <a:ea typeface="Times New Roman" pitchFamily="18" charset="0"/>
                <a:cs typeface="Courier New" panose="02070309020205020404" pitchFamily="49" charset="0"/>
              </a:rPr>
              <a:t>	</a:t>
            </a:r>
            <a:r>
              <a:rPr kumimoji="0" lang="en-US" altLang="en-US" sz="2400" b="1" i="0" u="none" strike="noStrike" cap="none" normalizeH="0" baseline="0" dirty="0" smtClean="0">
                <a:ln>
                  <a:noFill/>
                </a:ln>
                <a:solidFill>
                  <a:srgbClr val="0000FF"/>
                </a:solidFill>
                <a:effectLst/>
                <a:latin typeface="Courier New" panose="02070309020205020404" pitchFamily="49" charset="0"/>
                <a:ea typeface="Times New Roman" pitchFamily="18" charset="0"/>
                <a:cs typeface="Courier New" panose="02070309020205020404" pitchFamily="49" charset="0"/>
              </a:rPr>
              <a:t>merchants more than it hurt the British.</a:t>
            </a:r>
            <a:r>
              <a:rPr kumimoji="0" lang="en-US" altLang="en-US" sz="2400" b="0" i="0" u="none" strike="noStrike" cap="none" normalizeH="0" baseline="0" dirty="0" smtClean="0">
                <a:ln>
                  <a:noFill/>
                </a:ln>
                <a:solidFill>
                  <a:schemeClr val="tx1"/>
                </a:solidFill>
                <a:effectLst/>
                <a:latin typeface="Courier New" panose="02070309020205020404" pitchFamily="49" charset="0"/>
                <a:ea typeface="Times New Roman" pitchFamily="18" charset="0"/>
                <a:cs typeface="Courier New" panose="02070309020205020404" pitchFamily="49" charset="0"/>
              </a:rPr>
              <a:t>  </a:t>
            </a:r>
            <a:endParaRPr kumimoji="0" lang="en-US" altLang="en-US" sz="24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7423743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ttp://upload.wikimedia.org/wikipedia/commons/b/b6/Gilbert_Stuart_Williamstown_Portrait_of_George_Washingt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24031"/>
            <a:ext cx="5791200" cy="69307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53925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0" y="-19864"/>
            <a:ext cx="9144000" cy="6740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1828800" algn="l"/>
              </a:tabLst>
              <a:defRPr>
                <a:solidFill>
                  <a:schemeClr val="tx1"/>
                </a:solidFill>
                <a:latin typeface="Arial" pitchFamily="34" charset="0"/>
                <a:cs typeface="Arial" pitchFamily="34" charset="0"/>
              </a:defRPr>
            </a:lvl1pPr>
            <a:lvl2pPr fontAlgn="base">
              <a:spcBef>
                <a:spcPct val="0"/>
              </a:spcBef>
              <a:spcAft>
                <a:spcPct val="0"/>
              </a:spcAft>
              <a:tabLst>
                <a:tab pos="1828800" algn="l"/>
              </a:tabLst>
              <a:defRPr>
                <a:solidFill>
                  <a:schemeClr val="tx1"/>
                </a:solidFill>
                <a:latin typeface="Arial" pitchFamily="34" charset="0"/>
                <a:cs typeface="Arial" pitchFamily="34" charset="0"/>
              </a:defRPr>
            </a:lvl2pPr>
            <a:lvl3pPr fontAlgn="base">
              <a:spcBef>
                <a:spcPct val="0"/>
              </a:spcBef>
              <a:spcAft>
                <a:spcPct val="0"/>
              </a:spcAft>
              <a:tabLst>
                <a:tab pos="1828800" algn="l"/>
              </a:tabLst>
              <a:defRPr>
                <a:solidFill>
                  <a:schemeClr val="tx1"/>
                </a:solidFill>
                <a:latin typeface="Arial" pitchFamily="34" charset="0"/>
                <a:cs typeface="Arial" pitchFamily="34" charset="0"/>
              </a:defRPr>
            </a:lvl3pPr>
            <a:lvl4pPr fontAlgn="base">
              <a:spcBef>
                <a:spcPct val="0"/>
              </a:spcBef>
              <a:spcAft>
                <a:spcPct val="0"/>
              </a:spcAft>
              <a:tabLst>
                <a:tab pos="1828800" algn="l"/>
              </a:tabLst>
              <a:defRPr>
                <a:solidFill>
                  <a:schemeClr val="tx1"/>
                </a:solidFill>
                <a:latin typeface="Arial" pitchFamily="34" charset="0"/>
                <a:cs typeface="Arial" pitchFamily="34" charset="0"/>
              </a:defRPr>
            </a:lvl4pPr>
            <a:lvl5pPr fontAlgn="base">
              <a:spcBef>
                <a:spcPct val="0"/>
              </a:spcBef>
              <a:spcAft>
                <a:spcPct val="0"/>
              </a:spcAft>
              <a:tabLst>
                <a:tab pos="1828800" algn="l"/>
              </a:tabLst>
              <a:defRPr>
                <a:solidFill>
                  <a:schemeClr val="tx1"/>
                </a:solidFill>
                <a:latin typeface="Arial" pitchFamily="34" charset="0"/>
                <a:cs typeface="Arial" pitchFamily="34" charset="0"/>
              </a:defRPr>
            </a:lvl5pPr>
            <a:lvl6pPr fontAlgn="base">
              <a:spcBef>
                <a:spcPct val="0"/>
              </a:spcBef>
              <a:spcAft>
                <a:spcPct val="0"/>
              </a:spcAft>
              <a:tabLst>
                <a:tab pos="1828800" algn="l"/>
              </a:tabLst>
              <a:defRPr>
                <a:solidFill>
                  <a:schemeClr val="tx1"/>
                </a:solidFill>
                <a:latin typeface="Arial" pitchFamily="34" charset="0"/>
                <a:cs typeface="Arial" pitchFamily="34" charset="0"/>
              </a:defRPr>
            </a:lvl6pPr>
            <a:lvl7pPr fontAlgn="base">
              <a:spcBef>
                <a:spcPct val="0"/>
              </a:spcBef>
              <a:spcAft>
                <a:spcPct val="0"/>
              </a:spcAft>
              <a:tabLst>
                <a:tab pos="1828800" algn="l"/>
              </a:tabLst>
              <a:defRPr>
                <a:solidFill>
                  <a:schemeClr val="tx1"/>
                </a:solidFill>
                <a:latin typeface="Arial" pitchFamily="34" charset="0"/>
                <a:cs typeface="Arial" pitchFamily="34" charset="0"/>
              </a:defRPr>
            </a:lvl7pPr>
            <a:lvl8pPr fontAlgn="base">
              <a:spcBef>
                <a:spcPct val="0"/>
              </a:spcBef>
              <a:spcAft>
                <a:spcPct val="0"/>
              </a:spcAft>
              <a:tabLst>
                <a:tab pos="1828800" algn="l"/>
              </a:tabLst>
              <a:defRPr>
                <a:solidFill>
                  <a:schemeClr val="tx1"/>
                </a:solidFill>
                <a:latin typeface="Arial" pitchFamily="34" charset="0"/>
                <a:cs typeface="Arial" pitchFamily="34" charset="0"/>
              </a:defRPr>
            </a:lvl8pPr>
            <a:lvl9pPr fontAlgn="base">
              <a:spcBef>
                <a:spcPct val="0"/>
              </a:spcBef>
              <a:spcAft>
                <a:spcPct val="0"/>
              </a:spcAft>
              <a:tabLst>
                <a:tab pos="1828800" algn="l"/>
              </a:tabLst>
              <a:defRPr>
                <a:solidFill>
                  <a:schemeClr val="tx1"/>
                </a:solidFill>
                <a:latin typeface="Arial" pitchFamily="34" charset="0"/>
                <a:cs typeface="Arial" pitchFamily="34" charset="0"/>
              </a:defRPr>
            </a:lvl9pPr>
          </a:lstStyle>
          <a:p>
            <a:pPr marL="914400" marR="0" lvl="2" indent="0" algn="l" defTabSz="914400" rtl="0" eaLnBrk="0" fontAlgn="base" latinLnBrk="0" hangingPunct="0">
              <a:lnSpc>
                <a:spcPct val="200000"/>
              </a:lnSpc>
              <a:spcBef>
                <a:spcPct val="0"/>
              </a:spcBef>
              <a:spcAft>
                <a:spcPct val="0"/>
              </a:spcAft>
              <a:buClrTx/>
              <a:buSzTx/>
              <a:tabLst>
                <a:tab pos="1828800" algn="l"/>
              </a:tabLst>
            </a:pPr>
            <a:r>
              <a:rPr kumimoji="0" lang="en-US" altLang="en-US" sz="2400" b="0" i="0" u="none" strike="noStrike" cap="none" normalizeH="0" baseline="0" dirty="0" smtClean="0">
                <a:ln>
                  <a:noFill/>
                </a:ln>
                <a:solidFill>
                  <a:schemeClr val="tx1"/>
                </a:solidFill>
                <a:effectLst/>
                <a:latin typeface="Courier New" panose="02070309020205020404" pitchFamily="49" charset="0"/>
                <a:ea typeface="Times New Roman" pitchFamily="18" charset="0"/>
                <a:cs typeface="Courier New" panose="02070309020205020404" pitchFamily="49" charset="0"/>
              </a:rPr>
              <a:t>However, British did back off some in </a:t>
            </a:r>
          </a:p>
          <a:p>
            <a:pPr marL="914400" marR="0" lvl="2" indent="0" algn="l" defTabSz="914400" rtl="0" eaLnBrk="0" fontAlgn="base" latinLnBrk="0" hangingPunct="0">
              <a:lnSpc>
                <a:spcPct val="200000"/>
              </a:lnSpc>
              <a:spcBef>
                <a:spcPct val="0"/>
              </a:spcBef>
              <a:spcAft>
                <a:spcPct val="0"/>
              </a:spcAft>
              <a:buClrTx/>
              <a:buSzTx/>
              <a:tabLst>
                <a:tab pos="1828800" algn="l"/>
              </a:tabLst>
            </a:pPr>
            <a:r>
              <a:rPr kumimoji="0" lang="en-US" altLang="en-US" sz="2400" b="1" i="0" u="none" strike="noStrike" cap="none" normalizeH="0" baseline="0" dirty="0" smtClean="0">
                <a:ln>
                  <a:noFill/>
                </a:ln>
                <a:solidFill>
                  <a:srgbClr val="3333FF"/>
                </a:solidFill>
                <a:effectLst/>
                <a:latin typeface="Courier New" panose="02070309020205020404" pitchFamily="49" charset="0"/>
                <a:ea typeface="Times New Roman" pitchFamily="18" charset="0"/>
                <a:cs typeface="Courier New" panose="02070309020205020404" pitchFamily="49" charset="0"/>
              </a:rPr>
              <a:t>March, 1794.  </a:t>
            </a:r>
            <a:r>
              <a:rPr kumimoji="0" lang="en-US" altLang="en-US" sz="2400" b="0" i="0" u="none" strike="noStrike" cap="none" normalizeH="0" baseline="0" dirty="0" smtClean="0">
                <a:ln>
                  <a:noFill/>
                </a:ln>
                <a:solidFill>
                  <a:schemeClr val="tx1"/>
                </a:solidFill>
                <a:effectLst/>
                <a:latin typeface="Courier New" panose="02070309020205020404" pitchFamily="49" charset="0"/>
                <a:ea typeface="Times New Roman" pitchFamily="18" charset="0"/>
                <a:cs typeface="Courier New" panose="02070309020205020404" pitchFamily="49" charset="0"/>
              </a:rPr>
              <a:t>Washington then sent John </a:t>
            </a:r>
          </a:p>
          <a:p>
            <a:pPr marL="914400" marR="0" lvl="2" indent="0" algn="l" defTabSz="914400" rtl="0" eaLnBrk="0" fontAlgn="base" latinLnBrk="0" hangingPunct="0">
              <a:lnSpc>
                <a:spcPct val="200000"/>
              </a:lnSpc>
              <a:spcBef>
                <a:spcPct val="0"/>
              </a:spcBef>
              <a:spcAft>
                <a:spcPct val="0"/>
              </a:spcAft>
              <a:buClrTx/>
              <a:buSzTx/>
              <a:tabLst>
                <a:tab pos="1828800" algn="l"/>
              </a:tabLst>
            </a:pPr>
            <a:r>
              <a:rPr kumimoji="0" lang="en-US" altLang="en-US" sz="2400" b="0" i="0" u="none" strike="noStrike" cap="none" normalizeH="0" baseline="0" dirty="0" smtClean="0">
                <a:ln>
                  <a:noFill/>
                </a:ln>
                <a:solidFill>
                  <a:schemeClr val="tx1"/>
                </a:solidFill>
                <a:effectLst/>
                <a:latin typeface="Courier New" panose="02070309020205020404" pitchFamily="49" charset="0"/>
                <a:ea typeface="Times New Roman" pitchFamily="18" charset="0"/>
                <a:cs typeface="Courier New" panose="02070309020205020404" pitchFamily="49" charset="0"/>
              </a:rPr>
              <a:t>Jay to England (</a:t>
            </a:r>
            <a:r>
              <a:rPr kumimoji="0" lang="en-US" altLang="en-US" sz="2400" b="1" i="0" u="none" strike="noStrike" cap="none" normalizeH="0" baseline="0" dirty="0" smtClean="0">
                <a:ln>
                  <a:noFill/>
                </a:ln>
                <a:solidFill>
                  <a:srgbClr val="0000FF"/>
                </a:solidFill>
                <a:effectLst/>
                <a:latin typeface="Courier New" panose="02070309020205020404" pitchFamily="49" charset="0"/>
                <a:ea typeface="Times New Roman" pitchFamily="18" charset="0"/>
                <a:cs typeface="Courier New" panose="02070309020205020404" pitchFamily="49" charset="0"/>
              </a:rPr>
              <a:t>16 April 1794</a:t>
            </a:r>
            <a:r>
              <a:rPr kumimoji="0" lang="en-US" altLang="en-US" sz="2400" b="0" i="0" u="none" strike="noStrike" cap="none" normalizeH="0" baseline="0" dirty="0" smtClean="0">
                <a:ln>
                  <a:noFill/>
                </a:ln>
                <a:solidFill>
                  <a:schemeClr val="tx1"/>
                </a:solidFill>
                <a:effectLst/>
                <a:latin typeface="Courier New" panose="02070309020205020404" pitchFamily="49" charset="0"/>
                <a:ea typeface="Times New Roman" pitchFamily="18" charset="0"/>
                <a:cs typeface="Courier New" panose="02070309020205020404" pitchFamily="49" charset="0"/>
              </a:rPr>
              <a:t>, Chief </a:t>
            </a:r>
          </a:p>
          <a:p>
            <a:pPr marL="914400" marR="0" lvl="2" indent="0" algn="l" defTabSz="914400" rtl="0" eaLnBrk="0" fontAlgn="base" latinLnBrk="0" hangingPunct="0">
              <a:lnSpc>
                <a:spcPct val="200000"/>
              </a:lnSpc>
              <a:spcBef>
                <a:spcPct val="0"/>
              </a:spcBef>
              <a:spcAft>
                <a:spcPct val="0"/>
              </a:spcAft>
              <a:buClrTx/>
              <a:buSzTx/>
              <a:tabLst>
                <a:tab pos="1828800" algn="l"/>
              </a:tabLst>
            </a:pPr>
            <a:r>
              <a:rPr kumimoji="0" lang="en-US" altLang="en-US" sz="2400" b="0" i="0" u="none" strike="noStrike" cap="none" normalizeH="0" baseline="0" dirty="0" smtClean="0">
                <a:ln>
                  <a:noFill/>
                </a:ln>
                <a:solidFill>
                  <a:schemeClr val="tx1"/>
                </a:solidFill>
                <a:effectLst/>
                <a:latin typeface="Courier New" panose="02070309020205020404" pitchFamily="49" charset="0"/>
                <a:ea typeface="Times New Roman" pitchFamily="18" charset="0"/>
                <a:cs typeface="Courier New" panose="02070309020205020404" pitchFamily="49" charset="0"/>
              </a:rPr>
              <a:t>Justice!) to negotiate a treaty:</a:t>
            </a:r>
            <a:endParaRPr kumimoji="0" lang="en-US" altLang="en-US" sz="24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endParaRPr>
          </a:p>
          <a:p>
            <a:pPr marL="1828800" marR="0" lvl="4" indent="0" algn="l" defTabSz="914400" rtl="0" eaLnBrk="0" fontAlgn="base" latinLnBrk="0" hangingPunct="0">
              <a:lnSpc>
                <a:spcPct val="200000"/>
              </a:lnSpc>
              <a:spcBef>
                <a:spcPct val="0"/>
              </a:spcBef>
              <a:spcAft>
                <a:spcPct val="0"/>
              </a:spcAft>
              <a:buClrTx/>
              <a:buSzTx/>
              <a:buFontTx/>
              <a:buAutoNum type="arabicPeriod"/>
              <a:tabLst>
                <a:tab pos="1828800" algn="l"/>
              </a:tabLst>
            </a:pPr>
            <a:r>
              <a:rPr kumimoji="0" lang="en-US" altLang="en-US" sz="2400" b="1" i="0" u="none" strike="noStrike" cap="none" normalizeH="0" baseline="0" dirty="0" smtClean="0">
                <a:ln>
                  <a:noFill/>
                </a:ln>
                <a:solidFill>
                  <a:schemeClr val="tx1"/>
                </a:solidFill>
                <a:effectLst/>
                <a:latin typeface="Courier New" panose="02070309020205020404" pitchFamily="49" charset="0"/>
                <a:ea typeface="Times New Roman" pitchFamily="18" charset="0"/>
                <a:cs typeface="Courier New" panose="02070309020205020404" pitchFamily="49" charset="0"/>
              </a:rPr>
              <a:t>British to surrender N.W. posts.</a:t>
            </a:r>
            <a:endParaRPr kumimoji="0" lang="en-US" altLang="en-US" sz="2400" b="1"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endParaRPr>
          </a:p>
          <a:p>
            <a:pPr marL="1828800" marR="0" lvl="4" indent="0" algn="l" defTabSz="914400" rtl="0" eaLnBrk="0" fontAlgn="base" latinLnBrk="0" hangingPunct="0">
              <a:lnSpc>
                <a:spcPct val="200000"/>
              </a:lnSpc>
              <a:spcBef>
                <a:spcPct val="0"/>
              </a:spcBef>
              <a:spcAft>
                <a:spcPct val="0"/>
              </a:spcAft>
              <a:buClrTx/>
              <a:buSzTx/>
              <a:buFontTx/>
              <a:buAutoNum type="arabicPeriod"/>
              <a:tabLst>
                <a:tab pos="1828800" algn="l"/>
              </a:tabLst>
            </a:pPr>
            <a:r>
              <a:rPr kumimoji="0" lang="en-US" altLang="en-US" sz="2400" b="1" i="0" u="none" strike="noStrike" cap="none" normalizeH="0" baseline="0" dirty="0" smtClean="0">
                <a:ln>
                  <a:noFill/>
                </a:ln>
                <a:solidFill>
                  <a:schemeClr val="tx1"/>
                </a:solidFill>
                <a:effectLst/>
                <a:latin typeface="Courier New" panose="02070309020205020404" pitchFamily="49" charset="0"/>
                <a:ea typeface="Times New Roman" pitchFamily="18" charset="0"/>
                <a:cs typeface="Courier New" panose="02070309020205020404" pitchFamily="49" charset="0"/>
              </a:rPr>
              <a:t>British to pay for seized ships.</a:t>
            </a:r>
            <a:endParaRPr kumimoji="0" lang="en-US" altLang="en-US" sz="2400" b="1"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endParaRPr>
          </a:p>
          <a:p>
            <a:pPr marL="1828800" marR="0" lvl="4" indent="0" algn="l" defTabSz="914400" rtl="0" eaLnBrk="0" fontAlgn="base" latinLnBrk="0" hangingPunct="0">
              <a:lnSpc>
                <a:spcPct val="200000"/>
              </a:lnSpc>
              <a:spcBef>
                <a:spcPct val="0"/>
              </a:spcBef>
              <a:spcAft>
                <a:spcPct val="0"/>
              </a:spcAft>
              <a:buClrTx/>
              <a:buSzTx/>
              <a:buFontTx/>
              <a:buAutoNum type="arabicPeriod"/>
              <a:tabLst>
                <a:tab pos="1828800" algn="l"/>
              </a:tabLst>
            </a:pPr>
            <a:r>
              <a:rPr kumimoji="0" lang="en-US" altLang="en-US" sz="2400" b="1" i="0" u="none" strike="noStrike" cap="none" normalizeH="0" baseline="0" dirty="0" smtClean="0">
                <a:ln>
                  <a:noFill/>
                </a:ln>
                <a:solidFill>
                  <a:schemeClr val="tx1"/>
                </a:solidFill>
                <a:effectLst/>
                <a:latin typeface="Courier New" panose="02070309020205020404" pitchFamily="49" charset="0"/>
                <a:ea typeface="Times New Roman" pitchFamily="18" charset="0"/>
                <a:cs typeface="Courier New" panose="02070309020205020404" pitchFamily="49" charset="0"/>
              </a:rPr>
              <a:t>Accept U.S. right to be neutral – </a:t>
            </a:r>
          </a:p>
          <a:p>
            <a:pPr marL="1828800" marR="0" lvl="4" indent="0" algn="l" defTabSz="914400" rtl="0" eaLnBrk="0" fontAlgn="base" latinLnBrk="0" hangingPunct="0">
              <a:lnSpc>
                <a:spcPct val="200000"/>
              </a:lnSpc>
              <a:spcBef>
                <a:spcPct val="0"/>
              </a:spcBef>
              <a:spcAft>
                <a:spcPct val="0"/>
              </a:spcAft>
              <a:buClrTx/>
              <a:buSzTx/>
              <a:tabLst>
                <a:tab pos="1828800" algn="l"/>
              </a:tabLst>
            </a:pPr>
            <a:r>
              <a:rPr kumimoji="0" lang="en-US" altLang="en-US" sz="2400" b="0" i="0" u="none" strike="noStrike" cap="none" normalizeH="0" baseline="0" dirty="0" smtClean="0">
                <a:ln>
                  <a:noFill/>
                </a:ln>
                <a:solidFill>
                  <a:schemeClr val="tx1"/>
                </a:solidFill>
                <a:effectLst/>
                <a:latin typeface="Courier New" panose="02070309020205020404" pitchFamily="49" charset="0"/>
                <a:ea typeface="Times New Roman" pitchFamily="18" charset="0"/>
                <a:cs typeface="Courier New" panose="02070309020205020404" pitchFamily="49" charset="0"/>
              </a:rPr>
              <a:t>This was realistic because we could </a:t>
            </a:r>
          </a:p>
          <a:p>
            <a:pPr marL="1828800" marR="0" lvl="4" indent="0" algn="l" defTabSz="914400" rtl="0" eaLnBrk="0" fontAlgn="base" latinLnBrk="0" hangingPunct="0">
              <a:lnSpc>
                <a:spcPct val="200000"/>
              </a:lnSpc>
              <a:spcBef>
                <a:spcPct val="0"/>
              </a:spcBef>
              <a:spcAft>
                <a:spcPct val="0"/>
              </a:spcAft>
              <a:buClrTx/>
              <a:buSzTx/>
              <a:tabLst>
                <a:tab pos="1828800" algn="l"/>
              </a:tabLst>
            </a:pPr>
            <a:r>
              <a:rPr kumimoji="0" lang="en-US" altLang="en-US" sz="2400" b="0" i="0" u="none" strike="noStrike" cap="none" normalizeH="0" baseline="0" dirty="0" smtClean="0">
                <a:ln>
                  <a:noFill/>
                </a:ln>
                <a:solidFill>
                  <a:schemeClr val="tx1"/>
                </a:solidFill>
                <a:effectLst/>
                <a:latin typeface="Courier New" panose="02070309020205020404" pitchFamily="49" charset="0"/>
                <a:ea typeface="Times New Roman" pitchFamily="18" charset="0"/>
                <a:cs typeface="Courier New" panose="02070309020205020404" pitchFamily="49" charset="0"/>
              </a:rPr>
              <a:t>Have sided with France </a:t>
            </a:r>
          </a:p>
        </p:txBody>
      </p:sp>
    </p:spTree>
    <p:extLst>
      <p:ext uri="{BB962C8B-B14F-4D97-AF65-F5344CB8AC3E}">
        <p14:creationId xmlns:p14="http://schemas.microsoft.com/office/powerpoint/2010/main" val="36239043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6790" y="-40441"/>
            <a:ext cx="9137210" cy="4801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1828800" algn="l"/>
              </a:tabLst>
              <a:defRPr>
                <a:solidFill>
                  <a:schemeClr val="tx1"/>
                </a:solidFill>
                <a:latin typeface="Arial" pitchFamily="34" charset="0"/>
                <a:cs typeface="Arial" pitchFamily="34" charset="0"/>
              </a:defRPr>
            </a:lvl1pPr>
            <a:lvl2pPr fontAlgn="base">
              <a:spcBef>
                <a:spcPct val="0"/>
              </a:spcBef>
              <a:spcAft>
                <a:spcPct val="0"/>
              </a:spcAft>
              <a:tabLst>
                <a:tab pos="1828800" algn="l"/>
              </a:tabLst>
              <a:defRPr>
                <a:solidFill>
                  <a:schemeClr val="tx1"/>
                </a:solidFill>
                <a:latin typeface="Arial" pitchFamily="34" charset="0"/>
                <a:cs typeface="Arial" pitchFamily="34" charset="0"/>
              </a:defRPr>
            </a:lvl2pPr>
            <a:lvl3pPr fontAlgn="base">
              <a:spcBef>
                <a:spcPct val="0"/>
              </a:spcBef>
              <a:spcAft>
                <a:spcPct val="0"/>
              </a:spcAft>
              <a:tabLst>
                <a:tab pos="1828800" algn="l"/>
              </a:tabLst>
              <a:defRPr>
                <a:solidFill>
                  <a:schemeClr val="tx1"/>
                </a:solidFill>
                <a:latin typeface="Arial" pitchFamily="34" charset="0"/>
                <a:cs typeface="Arial" pitchFamily="34" charset="0"/>
              </a:defRPr>
            </a:lvl3pPr>
            <a:lvl4pPr fontAlgn="base">
              <a:spcBef>
                <a:spcPct val="0"/>
              </a:spcBef>
              <a:spcAft>
                <a:spcPct val="0"/>
              </a:spcAft>
              <a:tabLst>
                <a:tab pos="1828800" algn="l"/>
              </a:tabLst>
              <a:defRPr>
                <a:solidFill>
                  <a:schemeClr val="tx1"/>
                </a:solidFill>
                <a:latin typeface="Arial" pitchFamily="34" charset="0"/>
                <a:cs typeface="Arial" pitchFamily="34" charset="0"/>
              </a:defRPr>
            </a:lvl4pPr>
            <a:lvl5pPr fontAlgn="base">
              <a:spcBef>
                <a:spcPct val="0"/>
              </a:spcBef>
              <a:spcAft>
                <a:spcPct val="0"/>
              </a:spcAft>
              <a:tabLst>
                <a:tab pos="1828800" algn="l"/>
              </a:tabLst>
              <a:defRPr>
                <a:solidFill>
                  <a:schemeClr val="tx1"/>
                </a:solidFill>
                <a:latin typeface="Arial" pitchFamily="34" charset="0"/>
                <a:cs typeface="Arial" pitchFamily="34" charset="0"/>
              </a:defRPr>
            </a:lvl5pPr>
            <a:lvl6pPr fontAlgn="base">
              <a:spcBef>
                <a:spcPct val="0"/>
              </a:spcBef>
              <a:spcAft>
                <a:spcPct val="0"/>
              </a:spcAft>
              <a:tabLst>
                <a:tab pos="1828800" algn="l"/>
              </a:tabLst>
              <a:defRPr>
                <a:solidFill>
                  <a:schemeClr val="tx1"/>
                </a:solidFill>
                <a:latin typeface="Arial" pitchFamily="34" charset="0"/>
                <a:cs typeface="Arial" pitchFamily="34" charset="0"/>
              </a:defRPr>
            </a:lvl6pPr>
            <a:lvl7pPr fontAlgn="base">
              <a:spcBef>
                <a:spcPct val="0"/>
              </a:spcBef>
              <a:spcAft>
                <a:spcPct val="0"/>
              </a:spcAft>
              <a:tabLst>
                <a:tab pos="1828800" algn="l"/>
              </a:tabLst>
              <a:defRPr>
                <a:solidFill>
                  <a:schemeClr val="tx1"/>
                </a:solidFill>
                <a:latin typeface="Arial" pitchFamily="34" charset="0"/>
                <a:cs typeface="Arial" pitchFamily="34" charset="0"/>
              </a:defRPr>
            </a:lvl7pPr>
            <a:lvl8pPr fontAlgn="base">
              <a:spcBef>
                <a:spcPct val="0"/>
              </a:spcBef>
              <a:spcAft>
                <a:spcPct val="0"/>
              </a:spcAft>
              <a:tabLst>
                <a:tab pos="1828800" algn="l"/>
              </a:tabLst>
              <a:defRPr>
                <a:solidFill>
                  <a:schemeClr val="tx1"/>
                </a:solidFill>
                <a:latin typeface="Arial" pitchFamily="34" charset="0"/>
                <a:cs typeface="Arial" pitchFamily="34" charset="0"/>
              </a:defRPr>
            </a:lvl8pPr>
            <a:lvl9pPr fontAlgn="base">
              <a:spcBef>
                <a:spcPct val="0"/>
              </a:spcBef>
              <a:spcAft>
                <a:spcPct val="0"/>
              </a:spcAft>
              <a:tabLst>
                <a:tab pos="1828800"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1828800" algn="l"/>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a:p>
            <a:pPr marL="914400" marR="0" lvl="2" indent="0" algn="l" defTabSz="914400" rtl="0" eaLnBrk="0" fontAlgn="base" latinLnBrk="0" hangingPunct="0">
              <a:lnSpc>
                <a:spcPct val="200000"/>
              </a:lnSpc>
              <a:spcBef>
                <a:spcPct val="0"/>
              </a:spcBef>
              <a:spcAft>
                <a:spcPct val="0"/>
              </a:spcAft>
              <a:buClrTx/>
              <a:buSzTx/>
              <a:tabLst>
                <a:tab pos="1828800" algn="l"/>
              </a:tabLst>
            </a:pPr>
            <a:r>
              <a:rPr kumimoji="0" lang="en-US" altLang="en-US" sz="2400" b="1" i="0" u="none" strike="noStrike" cap="none" normalizeH="0" baseline="0" dirty="0" smtClean="0">
                <a:ln>
                  <a:noFill/>
                </a:ln>
                <a:solidFill>
                  <a:srgbClr val="0000FF"/>
                </a:solidFill>
                <a:effectLst/>
                <a:latin typeface="Courier New" panose="02070309020205020404" pitchFamily="49" charset="0"/>
                <a:ea typeface="Times New Roman" pitchFamily="18" charset="0"/>
                <a:cs typeface="Courier New" panose="02070309020205020404" pitchFamily="49" charset="0"/>
              </a:rPr>
              <a:t>Jay’s Treaty</a:t>
            </a:r>
            <a:r>
              <a:rPr kumimoji="0" lang="en-US" altLang="en-US" sz="2400" b="0" i="0" u="none" strike="noStrike" cap="none" normalizeH="0" baseline="0" dirty="0" smtClean="0">
                <a:ln>
                  <a:noFill/>
                </a:ln>
                <a:solidFill>
                  <a:schemeClr val="tx1"/>
                </a:solidFill>
                <a:effectLst/>
                <a:latin typeface="Courier New" panose="02070309020205020404" pitchFamily="49" charset="0"/>
                <a:ea typeface="Times New Roman" pitchFamily="18" charset="0"/>
                <a:cs typeface="Courier New" panose="02070309020205020404" pitchFamily="49" charset="0"/>
              </a:rPr>
              <a:t> (</a:t>
            </a:r>
            <a:r>
              <a:rPr kumimoji="0" lang="en-US" altLang="en-US" sz="2400" b="1" i="0" u="none" strike="noStrike" cap="none" normalizeH="0" baseline="0" dirty="0" smtClean="0">
                <a:ln>
                  <a:noFill/>
                </a:ln>
                <a:solidFill>
                  <a:srgbClr val="FF0000"/>
                </a:solidFill>
                <a:effectLst/>
                <a:latin typeface="Courier New" panose="02070309020205020404" pitchFamily="49" charset="0"/>
                <a:ea typeface="Times New Roman" pitchFamily="18" charset="0"/>
                <a:cs typeface="Courier New" panose="02070309020205020404" pitchFamily="49" charset="0"/>
              </a:rPr>
              <a:t>agreed to 19 November 1794</a:t>
            </a:r>
            <a:r>
              <a:rPr kumimoji="0" lang="en-US" altLang="en-US" sz="2400" b="0" i="0" u="none" strike="noStrike" cap="none" normalizeH="0" baseline="0" dirty="0" smtClean="0">
                <a:ln>
                  <a:noFill/>
                </a:ln>
                <a:solidFill>
                  <a:schemeClr val="tx1"/>
                </a:solidFill>
                <a:effectLst/>
                <a:latin typeface="Courier New" panose="02070309020205020404" pitchFamily="49" charset="0"/>
                <a:ea typeface="Times New Roman" pitchFamily="18" charset="0"/>
                <a:cs typeface="Courier New" panose="02070309020205020404" pitchFamily="49" charset="0"/>
              </a:rPr>
              <a:t> – </a:t>
            </a:r>
          </a:p>
          <a:p>
            <a:pPr marL="914400" marR="0" lvl="2" indent="0" algn="l" defTabSz="914400" rtl="0" eaLnBrk="0" fontAlgn="base" latinLnBrk="0" hangingPunct="0">
              <a:lnSpc>
                <a:spcPct val="200000"/>
              </a:lnSpc>
              <a:spcBef>
                <a:spcPct val="0"/>
              </a:spcBef>
              <a:spcAft>
                <a:spcPct val="0"/>
              </a:spcAft>
              <a:buClrTx/>
              <a:buSzTx/>
              <a:tabLst>
                <a:tab pos="1828800" algn="l"/>
              </a:tabLst>
            </a:pPr>
            <a:r>
              <a:rPr kumimoji="0" lang="en-US" altLang="en-US" sz="2400" b="0" i="0" u="none" strike="noStrike" cap="none" normalizeH="0" baseline="0" dirty="0" smtClean="0">
                <a:ln>
                  <a:noFill/>
                </a:ln>
                <a:solidFill>
                  <a:schemeClr val="tx1"/>
                </a:solidFill>
                <a:effectLst/>
                <a:latin typeface="Courier New" panose="02070309020205020404" pitchFamily="49" charset="0"/>
                <a:ea typeface="Times New Roman" pitchFamily="18" charset="0"/>
                <a:cs typeface="Courier New" panose="02070309020205020404" pitchFamily="49" charset="0"/>
              </a:rPr>
              <a:t>approved by the Senate </a:t>
            </a:r>
            <a:r>
              <a:rPr kumimoji="0" lang="en-US" altLang="en-US" sz="2400" b="1" i="0" u="none" strike="noStrike" cap="none" normalizeH="0" baseline="0" dirty="0" smtClean="0">
                <a:ln>
                  <a:noFill/>
                </a:ln>
                <a:solidFill>
                  <a:srgbClr val="0000FF"/>
                </a:solidFill>
                <a:effectLst/>
                <a:latin typeface="Courier New" panose="02070309020205020404" pitchFamily="49" charset="0"/>
                <a:ea typeface="Times New Roman" pitchFamily="18" charset="0"/>
                <a:cs typeface="Courier New" panose="02070309020205020404" pitchFamily="49" charset="0"/>
              </a:rPr>
              <a:t>25 June 1795 </a:t>
            </a:r>
          </a:p>
          <a:p>
            <a:pPr marL="914400" marR="0" lvl="2" indent="0" algn="l" defTabSz="914400" rtl="0" eaLnBrk="0" fontAlgn="base" latinLnBrk="0" hangingPunct="0">
              <a:lnSpc>
                <a:spcPct val="200000"/>
              </a:lnSpc>
              <a:spcBef>
                <a:spcPct val="0"/>
              </a:spcBef>
              <a:spcAft>
                <a:spcPct val="0"/>
              </a:spcAft>
              <a:buClrTx/>
              <a:buSzTx/>
              <a:tabLst>
                <a:tab pos="1828800" algn="l"/>
              </a:tabLst>
            </a:pPr>
            <a:r>
              <a:rPr kumimoji="0" lang="en-US" altLang="en-US" sz="2400" b="1" i="0" u="none" strike="noStrike" cap="none" normalizeH="0" baseline="0" dirty="0" smtClean="0">
                <a:ln>
                  <a:noFill/>
                </a:ln>
                <a:solidFill>
                  <a:srgbClr val="FF00FF"/>
                </a:solidFill>
                <a:effectLst/>
                <a:latin typeface="Courier New" panose="02070309020205020404" pitchFamily="49" charset="0"/>
                <a:ea typeface="Times New Roman" pitchFamily="18" charset="0"/>
                <a:cs typeface="Courier New" panose="02070309020205020404" pitchFamily="49" charset="0"/>
              </a:rPr>
              <a:t>by 20-10 vote, exactly 2/3rds</a:t>
            </a:r>
            <a:r>
              <a:rPr kumimoji="0" lang="en-US" altLang="en-US" sz="2400" b="0" i="0" u="none" strike="noStrike" cap="none" normalizeH="0" baseline="0" dirty="0" smtClean="0">
                <a:ln>
                  <a:noFill/>
                </a:ln>
                <a:solidFill>
                  <a:schemeClr val="tx1"/>
                </a:solidFill>
                <a:effectLst/>
                <a:latin typeface="Courier New" panose="02070309020205020404" pitchFamily="49" charset="0"/>
                <a:ea typeface="Times New Roman" pitchFamily="18" charset="0"/>
                <a:cs typeface="Courier New" panose="02070309020205020404" pitchFamily="49" charset="0"/>
              </a:rPr>
              <a:t>) – </a:t>
            </a:r>
            <a:r>
              <a:rPr kumimoji="0" lang="en-US" altLang="en-US" sz="2400" b="1" i="0" u="none" strike="noStrike" cap="none" normalizeH="0" baseline="0" dirty="0" smtClean="0">
                <a:ln>
                  <a:noFill/>
                </a:ln>
                <a:solidFill>
                  <a:srgbClr val="C00000"/>
                </a:solidFill>
                <a:effectLst/>
                <a:latin typeface="Courier New" panose="02070309020205020404" pitchFamily="49" charset="0"/>
                <a:ea typeface="Times New Roman" pitchFamily="18" charset="0"/>
                <a:cs typeface="Courier New" panose="02070309020205020404" pitchFamily="49" charset="0"/>
              </a:rPr>
              <a:t>Became </a:t>
            </a:r>
          </a:p>
          <a:p>
            <a:pPr marL="914400" marR="0" lvl="2" indent="0" algn="l" defTabSz="914400" rtl="0" eaLnBrk="0" fontAlgn="base" latinLnBrk="0" hangingPunct="0">
              <a:lnSpc>
                <a:spcPct val="200000"/>
              </a:lnSpc>
              <a:spcBef>
                <a:spcPct val="0"/>
              </a:spcBef>
              <a:spcAft>
                <a:spcPct val="0"/>
              </a:spcAft>
              <a:buClrTx/>
              <a:buSzTx/>
              <a:tabLst>
                <a:tab pos="1828800" algn="l"/>
              </a:tabLst>
            </a:pPr>
            <a:r>
              <a:rPr kumimoji="0" lang="en-US" altLang="en-US" sz="2400" b="1" i="0" u="none" strike="noStrike" cap="none" normalizeH="0" baseline="0" dirty="0" smtClean="0">
                <a:ln>
                  <a:noFill/>
                </a:ln>
                <a:solidFill>
                  <a:srgbClr val="C00000"/>
                </a:solidFill>
                <a:effectLst/>
                <a:latin typeface="Courier New" panose="02070309020205020404" pitchFamily="49" charset="0"/>
                <a:ea typeface="Times New Roman" pitchFamily="18" charset="0"/>
                <a:cs typeface="Courier New" panose="02070309020205020404" pitchFamily="49" charset="0"/>
              </a:rPr>
              <a:t>a political HOT POTATO</a:t>
            </a:r>
            <a:r>
              <a:rPr kumimoji="0" lang="en-US" altLang="en-US" sz="2400" b="0" i="0" u="none" strike="noStrike" cap="none" normalizeH="0" baseline="0" dirty="0" smtClean="0">
                <a:ln>
                  <a:noFill/>
                </a:ln>
                <a:solidFill>
                  <a:schemeClr val="tx1"/>
                </a:solidFill>
                <a:effectLst/>
                <a:latin typeface="Courier New" panose="02070309020205020404" pitchFamily="49" charset="0"/>
                <a:ea typeface="Times New Roman" pitchFamily="18" charset="0"/>
                <a:cs typeface="Courier New" panose="02070309020205020404" pitchFamily="49" charset="0"/>
              </a:rPr>
              <a:t> –</a:t>
            </a:r>
            <a:endParaRPr kumimoji="0" lang="en-US" altLang="en-US" sz="24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endParaRPr>
          </a:p>
          <a:p>
            <a:pPr marL="1828800" marR="0" lvl="4" indent="0" algn="l" defTabSz="914400" rtl="0" eaLnBrk="0" fontAlgn="base" latinLnBrk="0" hangingPunct="0">
              <a:lnSpc>
                <a:spcPct val="200000"/>
              </a:lnSpc>
              <a:spcBef>
                <a:spcPct val="0"/>
              </a:spcBef>
              <a:spcAft>
                <a:spcPct val="0"/>
              </a:spcAft>
              <a:buClrTx/>
              <a:buSzTx/>
              <a:buFontTx/>
              <a:buAutoNum type="arabicPeriod"/>
              <a:tabLst>
                <a:tab pos="1828800" algn="l"/>
              </a:tabLst>
            </a:pPr>
            <a:r>
              <a:rPr kumimoji="0" lang="en-US" altLang="en-US" sz="2400" b="1" i="0" u="none" strike="noStrike" cap="none" normalizeH="0" baseline="0" dirty="0" smtClean="0">
                <a:ln>
                  <a:noFill/>
                </a:ln>
                <a:solidFill>
                  <a:schemeClr val="tx1"/>
                </a:solidFill>
                <a:effectLst/>
                <a:latin typeface="Courier New" panose="02070309020205020404" pitchFamily="49" charset="0"/>
                <a:ea typeface="Times New Roman" pitchFamily="18" charset="0"/>
                <a:cs typeface="Courier New" panose="02070309020205020404" pitchFamily="49" charset="0"/>
              </a:rPr>
              <a:t>Britain did surrender the N.W. Posts</a:t>
            </a:r>
            <a:endParaRPr kumimoji="0" lang="en-US" altLang="en-US" sz="2400" b="1"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endParaRPr>
          </a:p>
          <a:p>
            <a:pPr marL="1828800" marR="0" lvl="4" indent="0" algn="l" defTabSz="914400" rtl="0" eaLnBrk="0" fontAlgn="base" latinLnBrk="0" hangingPunct="0">
              <a:lnSpc>
                <a:spcPct val="200000"/>
              </a:lnSpc>
              <a:spcBef>
                <a:spcPct val="0"/>
              </a:spcBef>
              <a:spcAft>
                <a:spcPct val="0"/>
              </a:spcAft>
              <a:buClrTx/>
              <a:buSzTx/>
              <a:buFontTx/>
              <a:buAutoNum type="arabicPeriod"/>
              <a:tabLst>
                <a:tab pos="1828800" algn="l"/>
              </a:tabLst>
            </a:pPr>
            <a:r>
              <a:rPr kumimoji="0" lang="en-US" altLang="en-US" sz="2400" b="1" i="0" u="none" strike="noStrike" cap="none" normalizeH="0" baseline="0" dirty="0" smtClean="0">
                <a:ln>
                  <a:noFill/>
                </a:ln>
                <a:solidFill>
                  <a:schemeClr val="tx1"/>
                </a:solidFill>
                <a:effectLst/>
                <a:latin typeface="Courier New" panose="02070309020205020404" pitchFamily="49" charset="0"/>
                <a:ea typeface="Times New Roman" pitchFamily="18" charset="0"/>
                <a:cs typeface="Courier New" panose="02070309020205020404" pitchFamily="49" charset="0"/>
              </a:rPr>
              <a:t>On other two points, no concessions.</a:t>
            </a:r>
            <a:endParaRPr kumimoji="0" lang="en-US" altLang="en-US" sz="2400" b="1"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6129599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upload.wikimedia.org/wikipedia/commons/7/72/John_Jay_%28Gilbert_Stuart_portrait%2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53348" y="-27160"/>
            <a:ext cx="5318941" cy="6885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38592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41240" y="344891"/>
            <a:ext cx="9219190" cy="4801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a:p>
            <a:pPr marL="914400" marR="0" lvl="2" indent="0" algn="l" defTabSz="914400" rtl="0" eaLnBrk="0" fontAlgn="base" latinLnBrk="0" hangingPunct="0">
              <a:lnSpc>
                <a:spcPct val="200000"/>
              </a:lnSpc>
              <a:spcBef>
                <a:spcPct val="0"/>
              </a:spcBef>
              <a:spcAft>
                <a:spcPct val="0"/>
              </a:spcAft>
              <a:buClrTx/>
              <a:buSzTx/>
              <a:tabLst/>
            </a:pPr>
            <a:r>
              <a:rPr kumimoji="0" lang="en-US" altLang="en-US" sz="2400" b="1" i="0" u="none" strike="noStrike" cap="none" normalizeH="0" baseline="0" dirty="0" smtClean="0">
                <a:ln>
                  <a:noFill/>
                </a:ln>
                <a:solidFill>
                  <a:schemeClr val="tx1"/>
                </a:solidFill>
                <a:effectLst/>
                <a:latin typeface="Courier New" panose="02070309020205020404" pitchFamily="49" charset="0"/>
                <a:ea typeface="Times New Roman" pitchFamily="18" charset="0"/>
                <a:cs typeface="Courier New" panose="02070309020205020404" pitchFamily="49" charset="0"/>
              </a:rPr>
              <a:t>French Reaction </a:t>
            </a:r>
            <a:r>
              <a:rPr kumimoji="0" lang="en-US" altLang="en-US" sz="2400" b="0" i="0" u="none" strike="noStrike" cap="none" normalizeH="0" baseline="0" dirty="0" smtClean="0">
                <a:ln>
                  <a:noFill/>
                </a:ln>
                <a:solidFill>
                  <a:schemeClr val="tx1"/>
                </a:solidFill>
                <a:effectLst/>
                <a:latin typeface="Courier New" panose="02070309020205020404" pitchFamily="49" charset="0"/>
                <a:ea typeface="Times New Roman" pitchFamily="18" charset="0"/>
                <a:cs typeface="Courier New" panose="02070309020205020404" pitchFamily="49" charset="0"/>
              </a:rPr>
              <a:t>– Were outraged by Jay’s </a:t>
            </a:r>
          </a:p>
          <a:p>
            <a:pPr marL="914400" marR="0" lvl="2" indent="0" algn="l" defTabSz="914400" rtl="0" eaLnBrk="0" fontAlgn="base" latinLnBrk="0" hangingPunct="0">
              <a:lnSpc>
                <a:spcPct val="200000"/>
              </a:lnSpc>
              <a:spcBef>
                <a:spcPct val="0"/>
              </a:spcBef>
              <a:spcAft>
                <a:spcPct val="0"/>
              </a:spcAft>
              <a:buClrTx/>
              <a:buSzTx/>
              <a:tabLst/>
            </a:pPr>
            <a:r>
              <a:rPr kumimoji="0" lang="en-US" altLang="en-US" sz="2400" b="0" i="0" u="none" strike="noStrike" cap="none" normalizeH="0" baseline="0" dirty="0" smtClean="0">
                <a:ln>
                  <a:noFill/>
                </a:ln>
                <a:solidFill>
                  <a:schemeClr val="tx1"/>
                </a:solidFill>
                <a:effectLst/>
                <a:latin typeface="Courier New" panose="02070309020205020404" pitchFamily="49" charset="0"/>
                <a:ea typeface="Times New Roman" pitchFamily="18" charset="0"/>
                <a:cs typeface="Courier New" panose="02070309020205020404" pitchFamily="49" charset="0"/>
              </a:rPr>
              <a:t>Treaty.  </a:t>
            </a:r>
            <a:r>
              <a:rPr kumimoji="0" lang="en-US" altLang="en-US" sz="2400" b="1" i="0" u="none" strike="noStrike" cap="none" normalizeH="0" baseline="0" dirty="0" smtClean="0">
                <a:ln>
                  <a:noFill/>
                </a:ln>
                <a:solidFill>
                  <a:srgbClr val="0000FF"/>
                </a:solidFill>
                <a:effectLst/>
                <a:latin typeface="Courier New" panose="02070309020205020404" pitchFamily="49" charset="0"/>
                <a:ea typeface="Times New Roman" pitchFamily="18" charset="0"/>
                <a:cs typeface="Courier New" panose="02070309020205020404" pitchFamily="49" charset="0"/>
              </a:rPr>
              <a:t>France now began to attack U.S. </a:t>
            </a:r>
          </a:p>
          <a:p>
            <a:pPr marL="914400" marR="0" lvl="2" indent="0" algn="l" defTabSz="914400" rtl="0" eaLnBrk="0" fontAlgn="base" latinLnBrk="0" hangingPunct="0">
              <a:lnSpc>
                <a:spcPct val="200000"/>
              </a:lnSpc>
              <a:spcBef>
                <a:spcPct val="0"/>
              </a:spcBef>
              <a:spcAft>
                <a:spcPct val="0"/>
              </a:spcAft>
              <a:buClrTx/>
              <a:buSzTx/>
              <a:tabLst/>
            </a:pPr>
            <a:r>
              <a:rPr kumimoji="0" lang="en-US" altLang="en-US" sz="2400" b="1" i="0" u="none" strike="noStrike" cap="none" normalizeH="0" baseline="0" dirty="0" smtClean="0">
                <a:ln>
                  <a:noFill/>
                </a:ln>
                <a:solidFill>
                  <a:srgbClr val="0000FF"/>
                </a:solidFill>
                <a:effectLst/>
                <a:latin typeface="Courier New" panose="02070309020205020404" pitchFamily="49" charset="0"/>
                <a:ea typeface="Times New Roman" pitchFamily="18" charset="0"/>
                <a:cs typeface="Courier New" panose="02070309020205020404" pitchFamily="49" charset="0"/>
              </a:rPr>
              <a:t>ships headed for British ports</a:t>
            </a:r>
            <a:r>
              <a:rPr kumimoji="0" lang="en-US" altLang="en-US" sz="2400" b="0" i="0" u="none" strike="noStrike" cap="none" normalizeH="0" baseline="0" dirty="0" smtClean="0">
                <a:ln>
                  <a:noFill/>
                </a:ln>
                <a:solidFill>
                  <a:schemeClr val="tx1"/>
                </a:solidFill>
                <a:effectLst/>
                <a:latin typeface="Courier New" panose="02070309020205020404" pitchFamily="49" charset="0"/>
                <a:ea typeface="Times New Roman" pitchFamily="18" charset="0"/>
                <a:cs typeface="Courier New" panose="02070309020205020404" pitchFamily="49" charset="0"/>
              </a:rPr>
              <a:t>.  By </a:t>
            </a:r>
            <a:r>
              <a:rPr kumimoji="0" lang="en-US" altLang="en-US" sz="2400" b="1" i="0" u="none" strike="noStrike" cap="none" normalizeH="0" baseline="0" dirty="0" smtClean="0">
                <a:ln>
                  <a:noFill/>
                </a:ln>
                <a:solidFill>
                  <a:srgbClr val="FF0000"/>
                </a:solidFill>
                <a:effectLst/>
                <a:latin typeface="Courier New" panose="02070309020205020404" pitchFamily="49" charset="0"/>
                <a:ea typeface="Times New Roman" pitchFamily="18" charset="0"/>
                <a:cs typeface="Courier New" panose="02070309020205020404" pitchFamily="49" charset="0"/>
              </a:rPr>
              <a:t>March, </a:t>
            </a:r>
          </a:p>
          <a:p>
            <a:pPr marL="914400" marR="0" lvl="2" indent="0" algn="l" defTabSz="914400" rtl="0" eaLnBrk="0" fontAlgn="base" latinLnBrk="0" hangingPunct="0">
              <a:lnSpc>
                <a:spcPct val="200000"/>
              </a:lnSpc>
              <a:spcBef>
                <a:spcPct val="0"/>
              </a:spcBef>
              <a:spcAft>
                <a:spcPct val="0"/>
              </a:spcAft>
              <a:buClrTx/>
              <a:buSzTx/>
              <a:tabLst/>
            </a:pPr>
            <a:r>
              <a:rPr kumimoji="0" lang="en-US" altLang="en-US" sz="2400" b="1" i="0" u="none" strike="noStrike" cap="none" normalizeH="0" baseline="0" dirty="0" smtClean="0">
                <a:ln>
                  <a:noFill/>
                </a:ln>
                <a:solidFill>
                  <a:srgbClr val="FF0000"/>
                </a:solidFill>
                <a:effectLst/>
                <a:latin typeface="Courier New" panose="02070309020205020404" pitchFamily="49" charset="0"/>
                <a:ea typeface="Times New Roman" pitchFamily="18" charset="0"/>
                <a:cs typeface="Courier New" panose="02070309020205020404" pitchFamily="49" charset="0"/>
              </a:rPr>
              <a:t>1797</a:t>
            </a:r>
            <a:r>
              <a:rPr kumimoji="0" lang="en-US" altLang="en-US" sz="2400" b="0" i="0" u="none" strike="noStrike" cap="none" normalizeH="0" baseline="0" dirty="0" smtClean="0">
                <a:ln>
                  <a:noFill/>
                </a:ln>
                <a:solidFill>
                  <a:schemeClr val="tx1"/>
                </a:solidFill>
                <a:effectLst/>
                <a:latin typeface="Courier New" panose="02070309020205020404" pitchFamily="49" charset="0"/>
                <a:ea typeface="Times New Roman" pitchFamily="18" charset="0"/>
                <a:cs typeface="Courier New" panose="02070309020205020404" pitchFamily="49" charset="0"/>
              </a:rPr>
              <a:t> (John Adams’ inauguration), </a:t>
            </a:r>
            <a:r>
              <a:rPr kumimoji="0" lang="en-US" altLang="en-US" sz="2400" b="1" i="0" u="none" strike="noStrike" cap="none" normalizeH="0" baseline="0" dirty="0" smtClean="0">
                <a:ln>
                  <a:noFill/>
                </a:ln>
                <a:solidFill>
                  <a:srgbClr val="C00000"/>
                </a:solidFill>
                <a:effectLst/>
                <a:latin typeface="Courier New" panose="02070309020205020404" pitchFamily="49" charset="0"/>
                <a:ea typeface="Times New Roman" pitchFamily="18" charset="0"/>
                <a:cs typeface="Courier New" panose="02070309020205020404" pitchFamily="49" charset="0"/>
              </a:rPr>
              <a:t>the French </a:t>
            </a:r>
          </a:p>
          <a:p>
            <a:pPr marL="914400" marR="0" lvl="2" indent="0" algn="l" defTabSz="914400" rtl="0" eaLnBrk="0" fontAlgn="base" latinLnBrk="0" hangingPunct="0">
              <a:lnSpc>
                <a:spcPct val="200000"/>
              </a:lnSpc>
              <a:spcBef>
                <a:spcPct val="0"/>
              </a:spcBef>
              <a:spcAft>
                <a:spcPct val="0"/>
              </a:spcAft>
              <a:buClrTx/>
              <a:buSzTx/>
              <a:tabLst/>
            </a:pPr>
            <a:r>
              <a:rPr kumimoji="0" lang="en-US" altLang="en-US" sz="2400" b="1" i="0" u="none" strike="noStrike" cap="none" normalizeH="0" baseline="0" dirty="0" smtClean="0">
                <a:ln>
                  <a:noFill/>
                </a:ln>
                <a:solidFill>
                  <a:srgbClr val="C00000"/>
                </a:solidFill>
                <a:effectLst/>
                <a:latin typeface="Courier New" panose="02070309020205020404" pitchFamily="49" charset="0"/>
                <a:ea typeface="Times New Roman" pitchFamily="18" charset="0"/>
                <a:cs typeface="Courier New" panose="02070309020205020404" pitchFamily="49" charset="0"/>
              </a:rPr>
              <a:t>had captured 300 U.S. ships!</a:t>
            </a:r>
            <a:endParaRPr kumimoji="0" lang="en-US" altLang="en-US" sz="2400" b="1" i="0" u="none" strike="noStrike" cap="none" normalizeH="0" baseline="0" dirty="0" smtClean="0">
              <a:ln>
                <a:noFill/>
              </a:ln>
              <a:solidFill>
                <a:srgbClr val="C00000"/>
              </a:solidFill>
              <a:effectLst/>
              <a:latin typeface="Courier New" panose="02070309020205020404" pitchFamily="49" charset="0"/>
              <a:cs typeface="Courier New" panose="02070309020205020404" pitchFamily="49" charset="0"/>
            </a:endParaRPr>
          </a:p>
          <a:p>
            <a:pPr marL="0" marR="0" lvl="0" indent="0" algn="l" defTabSz="914400" rtl="0" eaLnBrk="0" fontAlgn="base" latinLnBrk="0" hangingPunct="0">
              <a:lnSpc>
                <a:spcPct val="2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5846377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upload.wikimedia.org/wikipedia/commons/2/25/US_Navy_031029-N-6236G-001_A_painting_of_President_John_Adams_%281735-1826%29%2C_2nd_president_of_the_United_States%2C_by_Asher_B._Durand_%281767-1845%29-crop.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2112" y="26767"/>
            <a:ext cx="5431137" cy="68312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91922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0" y="0"/>
            <a:ext cx="9144000" cy="58169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a:p>
            <a:pPr marL="914400" marR="0" lvl="2" indent="0" algn="l" defTabSz="914400" rtl="0" eaLnBrk="0" fontAlgn="base" latinLnBrk="0" hangingPunct="0">
              <a:lnSpc>
                <a:spcPct val="200000"/>
              </a:lnSpc>
              <a:spcBef>
                <a:spcPct val="0"/>
              </a:spcBef>
              <a:spcAft>
                <a:spcPct val="0"/>
              </a:spcAft>
              <a:buClrTx/>
              <a:buSzTx/>
              <a:tabLst/>
            </a:pPr>
            <a:r>
              <a:rPr kumimoji="0" lang="en-US" altLang="en-US" sz="2400" b="1" i="0" u="none" strike="noStrike" cap="none" normalizeH="0" baseline="0" dirty="0" smtClean="0">
                <a:ln>
                  <a:noFill/>
                </a:ln>
                <a:solidFill>
                  <a:schemeClr val="tx1"/>
                </a:solidFill>
                <a:effectLst/>
                <a:latin typeface="Courier New" panose="02070309020205020404" pitchFamily="49" charset="0"/>
                <a:ea typeface="Times New Roman" pitchFamily="18" charset="0"/>
                <a:cs typeface="Courier New" panose="02070309020205020404" pitchFamily="49" charset="0"/>
              </a:rPr>
              <a:t>Adams tried negotiating with France – </a:t>
            </a:r>
          </a:p>
          <a:p>
            <a:pPr marL="914400" marR="0" lvl="2" indent="0" algn="l" defTabSz="914400" rtl="0" eaLnBrk="0" fontAlgn="base" latinLnBrk="0" hangingPunct="0">
              <a:lnSpc>
                <a:spcPct val="200000"/>
              </a:lnSpc>
              <a:spcBef>
                <a:spcPct val="0"/>
              </a:spcBef>
              <a:spcAft>
                <a:spcPct val="0"/>
              </a:spcAft>
              <a:buClrTx/>
              <a:buSzTx/>
              <a:tabLst/>
            </a:pPr>
            <a:r>
              <a:rPr kumimoji="0" lang="en-US" altLang="en-US" sz="2400" b="1" i="0" u="none" strike="noStrike" cap="none" normalizeH="0" baseline="0" dirty="0" smtClean="0">
                <a:ln>
                  <a:noFill/>
                </a:ln>
                <a:solidFill>
                  <a:srgbClr val="0000FF"/>
                </a:solidFill>
                <a:effectLst/>
                <a:latin typeface="Courier New" panose="02070309020205020404" pitchFamily="49" charset="0"/>
                <a:ea typeface="Times New Roman" pitchFamily="18" charset="0"/>
                <a:cs typeface="Courier New" panose="02070309020205020404" pitchFamily="49" charset="0"/>
              </a:rPr>
              <a:t>XYZ Affair (1797-98)</a:t>
            </a:r>
            <a:r>
              <a:rPr kumimoji="0" lang="en-US" altLang="en-US" sz="2400" b="1" i="0" u="none" strike="noStrike" cap="none" normalizeH="0" baseline="0" dirty="0" smtClean="0">
                <a:ln>
                  <a:noFill/>
                </a:ln>
                <a:solidFill>
                  <a:schemeClr val="tx1"/>
                </a:solidFill>
                <a:effectLst/>
                <a:latin typeface="Courier New" panose="02070309020205020404" pitchFamily="49" charset="0"/>
                <a:ea typeface="Times New Roman" pitchFamily="18" charset="0"/>
                <a:cs typeface="Courier New" panose="02070309020205020404" pitchFamily="49" charset="0"/>
              </a:rPr>
              <a:t> – </a:t>
            </a:r>
            <a:r>
              <a:rPr kumimoji="0" lang="en-US" altLang="en-US" sz="2400" b="1" i="0" u="none" strike="noStrike" cap="none" normalizeH="0" baseline="0" dirty="0" smtClean="0">
                <a:ln>
                  <a:noFill/>
                </a:ln>
                <a:solidFill>
                  <a:srgbClr val="C00000"/>
                </a:solidFill>
                <a:effectLst/>
                <a:latin typeface="Courier New" panose="02070309020205020404" pitchFamily="49" charset="0"/>
                <a:ea typeface="Times New Roman" pitchFamily="18" charset="0"/>
                <a:cs typeface="Courier New" panose="02070309020205020404" pitchFamily="49" charset="0"/>
              </a:rPr>
              <a:t>“Millions for </a:t>
            </a:r>
          </a:p>
          <a:p>
            <a:pPr marL="914400" marR="0" lvl="2" indent="0" algn="l" defTabSz="914400" rtl="0" eaLnBrk="0" fontAlgn="base" latinLnBrk="0" hangingPunct="0">
              <a:lnSpc>
                <a:spcPct val="200000"/>
              </a:lnSpc>
              <a:spcBef>
                <a:spcPct val="0"/>
              </a:spcBef>
              <a:spcAft>
                <a:spcPct val="0"/>
              </a:spcAft>
              <a:buClrTx/>
              <a:buSzTx/>
              <a:tabLst/>
            </a:pPr>
            <a:r>
              <a:rPr kumimoji="0" lang="en-US" altLang="en-US" sz="2400" b="1" i="0" u="none" strike="noStrike" cap="none" normalizeH="0" baseline="0" dirty="0" smtClean="0">
                <a:ln>
                  <a:noFill/>
                </a:ln>
                <a:solidFill>
                  <a:srgbClr val="C00000"/>
                </a:solidFill>
                <a:effectLst/>
                <a:latin typeface="Courier New" panose="02070309020205020404" pitchFamily="49" charset="0"/>
                <a:ea typeface="Times New Roman" pitchFamily="18" charset="0"/>
                <a:cs typeface="Courier New" panose="02070309020205020404" pitchFamily="49" charset="0"/>
              </a:rPr>
              <a:t>Defense not One Cent for Tribute” </a:t>
            </a:r>
          </a:p>
          <a:p>
            <a:pPr marL="914400" marR="0" lvl="2" indent="0" algn="l" defTabSz="914400" rtl="0" eaLnBrk="0" fontAlgn="base" latinLnBrk="0" hangingPunct="0">
              <a:lnSpc>
                <a:spcPct val="200000"/>
              </a:lnSpc>
              <a:spcBef>
                <a:spcPct val="0"/>
              </a:spcBef>
              <a:spcAft>
                <a:spcPct val="0"/>
              </a:spcAft>
              <a:buClrTx/>
              <a:buSzTx/>
              <a:tabLst/>
            </a:pPr>
            <a:r>
              <a:rPr kumimoji="0" lang="en-US" altLang="en-US" sz="2400" b="1" i="0" u="none" strike="noStrike" cap="none" normalizeH="0" baseline="0" dirty="0" smtClean="0">
                <a:ln>
                  <a:noFill/>
                </a:ln>
                <a:solidFill>
                  <a:schemeClr val="tx1"/>
                </a:solidFill>
                <a:effectLst/>
                <a:latin typeface="Courier New" panose="02070309020205020404" pitchFamily="49" charset="0"/>
                <a:ea typeface="Times New Roman" pitchFamily="18" charset="0"/>
                <a:cs typeface="Courier New" panose="02070309020205020404" pitchFamily="49" charset="0"/>
              </a:rPr>
              <a:t>– XYZ were subordinates of Talleyrand, </a:t>
            </a:r>
          </a:p>
          <a:p>
            <a:pPr marL="914400" marR="0" lvl="2" indent="0" algn="l" defTabSz="914400" rtl="0" eaLnBrk="0" fontAlgn="base" latinLnBrk="0" hangingPunct="0">
              <a:lnSpc>
                <a:spcPct val="200000"/>
              </a:lnSpc>
              <a:spcBef>
                <a:spcPct val="0"/>
              </a:spcBef>
              <a:spcAft>
                <a:spcPct val="0"/>
              </a:spcAft>
              <a:buClrTx/>
              <a:buSzTx/>
              <a:tabLst/>
            </a:pPr>
            <a:r>
              <a:rPr kumimoji="0" lang="en-US" altLang="en-US" sz="2400" b="1" i="0" u="none" strike="noStrike" cap="none" normalizeH="0" baseline="0" dirty="0" smtClean="0">
                <a:ln>
                  <a:noFill/>
                </a:ln>
                <a:solidFill>
                  <a:schemeClr val="tx1"/>
                </a:solidFill>
                <a:effectLst/>
                <a:latin typeface="Courier New" panose="02070309020205020404" pitchFamily="49" charset="0"/>
                <a:ea typeface="Times New Roman" pitchFamily="18" charset="0"/>
                <a:cs typeface="Courier New" panose="02070309020205020404" pitchFamily="49" charset="0"/>
              </a:rPr>
              <a:t>foreign minister of Directory ruling </a:t>
            </a:r>
          </a:p>
          <a:p>
            <a:pPr marL="914400" marR="0" lvl="2" indent="0" algn="l" defTabSz="914400" rtl="0" eaLnBrk="0" fontAlgn="base" latinLnBrk="0" hangingPunct="0">
              <a:lnSpc>
                <a:spcPct val="200000"/>
              </a:lnSpc>
              <a:spcBef>
                <a:spcPct val="0"/>
              </a:spcBef>
              <a:spcAft>
                <a:spcPct val="0"/>
              </a:spcAft>
              <a:buClrTx/>
              <a:buSzTx/>
              <a:tabLst/>
            </a:pPr>
            <a:r>
              <a:rPr kumimoji="0" lang="en-US" altLang="en-US" sz="2400" b="1" i="0" u="none" strike="noStrike" cap="none" normalizeH="0" baseline="0" dirty="0" smtClean="0">
                <a:ln>
                  <a:noFill/>
                </a:ln>
                <a:solidFill>
                  <a:schemeClr val="tx1"/>
                </a:solidFill>
                <a:effectLst/>
                <a:latin typeface="Courier New" panose="02070309020205020404" pitchFamily="49" charset="0"/>
                <a:ea typeface="Times New Roman" pitchFamily="18" charset="0"/>
                <a:cs typeface="Courier New" panose="02070309020205020404" pitchFamily="49" charset="0"/>
              </a:rPr>
              <a:t>France – they demanded bribes – </a:t>
            </a:r>
          </a:p>
          <a:p>
            <a:pPr marL="914400" marR="0" lvl="2" indent="0" algn="l" defTabSz="914400" rtl="0" eaLnBrk="0" fontAlgn="base" latinLnBrk="0" hangingPunct="0">
              <a:lnSpc>
                <a:spcPct val="200000"/>
              </a:lnSpc>
              <a:spcBef>
                <a:spcPct val="0"/>
              </a:spcBef>
              <a:spcAft>
                <a:spcPct val="0"/>
              </a:spcAft>
              <a:buClrTx/>
              <a:buSzTx/>
              <a:tabLst/>
            </a:pPr>
            <a:r>
              <a:rPr kumimoji="0" lang="en-US" altLang="en-US" sz="2400" b="1" i="0" u="none" strike="noStrike" cap="none" normalizeH="0" baseline="0" dirty="0" smtClean="0">
                <a:ln>
                  <a:noFill/>
                </a:ln>
                <a:solidFill>
                  <a:schemeClr val="tx1"/>
                </a:solidFill>
                <a:effectLst/>
                <a:latin typeface="Courier New" panose="02070309020205020404" pitchFamily="49" charset="0"/>
                <a:ea typeface="Times New Roman" pitchFamily="18" charset="0"/>
                <a:cs typeface="Courier New" panose="02070309020205020404" pitchFamily="49" charset="0"/>
              </a:rPr>
              <a:t>Americans were outraged!</a:t>
            </a:r>
            <a:endParaRPr kumimoji="0" lang="en-US" altLang="en-US" sz="2400" b="1"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1366298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2" y="0"/>
            <a:ext cx="9034846" cy="6555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a:p>
            <a:pPr marL="914400" marR="0" lvl="2" indent="0" algn="l" defTabSz="914400" rtl="0" eaLnBrk="0" fontAlgn="base" latinLnBrk="0" hangingPunct="0">
              <a:lnSpc>
                <a:spcPct val="200000"/>
              </a:lnSpc>
              <a:spcBef>
                <a:spcPct val="0"/>
              </a:spcBef>
              <a:spcAft>
                <a:spcPct val="0"/>
              </a:spcAft>
              <a:buClrTx/>
              <a:buSzTx/>
              <a:tabLst/>
            </a:pPr>
            <a:r>
              <a:rPr kumimoji="0" lang="en-US" altLang="en-US" sz="2400" b="1" i="0" u="none" strike="noStrike" cap="none" normalizeH="0" baseline="0" dirty="0" smtClean="0">
                <a:ln>
                  <a:noFill/>
                </a:ln>
                <a:solidFill>
                  <a:schemeClr val="tx1"/>
                </a:solidFill>
                <a:effectLst/>
                <a:latin typeface="Courier New" panose="02070309020205020404" pitchFamily="49" charset="0"/>
                <a:ea typeface="Times New Roman" pitchFamily="18" charset="0"/>
                <a:cs typeface="Courier New" panose="02070309020205020404" pitchFamily="49" charset="0"/>
              </a:rPr>
              <a:t>Congress finally voted money for the </a:t>
            </a:r>
          </a:p>
          <a:p>
            <a:pPr marL="914400" marR="0" lvl="2" indent="0" algn="l" defTabSz="914400" rtl="0" eaLnBrk="0" fontAlgn="base" latinLnBrk="0" hangingPunct="0">
              <a:lnSpc>
                <a:spcPct val="200000"/>
              </a:lnSpc>
              <a:spcBef>
                <a:spcPct val="0"/>
              </a:spcBef>
              <a:spcAft>
                <a:spcPct val="0"/>
              </a:spcAft>
              <a:buClrTx/>
              <a:buSzTx/>
              <a:tabLst/>
            </a:pPr>
            <a:r>
              <a:rPr kumimoji="0" lang="en-US" altLang="en-US" sz="2400" b="1" i="0" u="none" strike="noStrike" cap="none" normalizeH="0" baseline="0" dirty="0" smtClean="0">
                <a:ln>
                  <a:noFill/>
                </a:ln>
                <a:solidFill>
                  <a:schemeClr val="tx1"/>
                </a:solidFill>
                <a:effectLst/>
                <a:latin typeface="Courier New" panose="02070309020205020404" pitchFamily="49" charset="0"/>
                <a:ea typeface="Times New Roman" pitchFamily="18" charset="0"/>
                <a:cs typeface="Courier New" panose="02070309020205020404" pitchFamily="49" charset="0"/>
              </a:rPr>
              <a:t>expansion of the Navy in 1798 and 1799 and </a:t>
            </a:r>
          </a:p>
          <a:p>
            <a:pPr marL="914400" marR="0" lvl="2" indent="0" algn="l" defTabSz="914400" rtl="0" eaLnBrk="0" fontAlgn="base" latinLnBrk="0" hangingPunct="0">
              <a:lnSpc>
                <a:spcPct val="200000"/>
              </a:lnSpc>
              <a:spcBef>
                <a:spcPct val="0"/>
              </a:spcBef>
              <a:spcAft>
                <a:spcPct val="0"/>
              </a:spcAft>
              <a:buClrTx/>
              <a:buSzTx/>
              <a:tabLst/>
            </a:pPr>
            <a:r>
              <a:rPr kumimoji="0" lang="en-US" altLang="en-US" sz="2400" b="1" i="0" u="none" strike="noStrike" cap="none" normalizeH="0" baseline="0" dirty="0" smtClean="0">
                <a:ln>
                  <a:noFill/>
                </a:ln>
                <a:solidFill>
                  <a:schemeClr val="tx1"/>
                </a:solidFill>
                <a:effectLst/>
                <a:latin typeface="Courier New" panose="02070309020205020404" pitchFamily="49" charset="0"/>
                <a:ea typeface="Times New Roman" pitchFamily="18" charset="0"/>
                <a:cs typeface="Courier New" panose="02070309020205020404" pitchFamily="49" charset="0"/>
              </a:rPr>
              <a:t>created Navy Department.  </a:t>
            </a:r>
          </a:p>
          <a:p>
            <a:pPr marL="914400" marR="0" lvl="2" indent="0" algn="l" defTabSz="914400" rtl="0" eaLnBrk="0" fontAlgn="base" latinLnBrk="0" hangingPunct="0">
              <a:lnSpc>
                <a:spcPct val="200000"/>
              </a:lnSpc>
              <a:spcBef>
                <a:spcPct val="0"/>
              </a:spcBef>
              <a:spcAft>
                <a:spcPct val="0"/>
              </a:spcAft>
              <a:buClrTx/>
              <a:buSzTx/>
              <a:tabLst/>
            </a:pPr>
            <a:r>
              <a:rPr kumimoji="0" lang="en-US" altLang="en-US" sz="2400" b="1" i="0" u="none" strike="noStrike" cap="none" normalizeH="0" baseline="0" dirty="0" smtClean="0">
                <a:ln>
                  <a:noFill/>
                </a:ln>
                <a:solidFill>
                  <a:srgbClr val="3333FF"/>
                </a:solidFill>
                <a:effectLst/>
                <a:latin typeface="Courier New" panose="02070309020205020404" pitchFamily="49" charset="0"/>
                <a:ea typeface="Times New Roman" pitchFamily="18" charset="0"/>
                <a:cs typeface="Courier New" panose="02070309020205020404" pitchFamily="49" charset="0"/>
              </a:rPr>
              <a:t>U.S. also repudiated treaty with France.</a:t>
            </a:r>
          </a:p>
          <a:p>
            <a:pPr marL="914400" marR="0" lvl="2" indent="0" algn="l" defTabSz="914400" rtl="0" eaLnBrk="0" fontAlgn="base" latinLnBrk="0" hangingPunct="0">
              <a:lnSpc>
                <a:spcPct val="200000"/>
              </a:lnSpc>
              <a:spcBef>
                <a:spcPct val="0"/>
              </a:spcBef>
              <a:spcAft>
                <a:spcPct val="0"/>
              </a:spcAft>
              <a:buClrTx/>
              <a:buSzTx/>
              <a:tabLst/>
            </a:pPr>
            <a:r>
              <a:rPr kumimoji="0" lang="en-US" altLang="en-US" sz="2400" b="1" i="0" u="none" strike="noStrike" cap="none" normalizeH="0" baseline="0" dirty="0" smtClean="0">
                <a:ln>
                  <a:noFill/>
                </a:ln>
                <a:solidFill>
                  <a:srgbClr val="FF0000"/>
                </a:solidFill>
                <a:effectLst/>
                <a:latin typeface="Courier New" panose="02070309020205020404" pitchFamily="49" charset="0"/>
                <a:ea typeface="Times New Roman" pitchFamily="18" charset="0"/>
                <a:cs typeface="Courier New" panose="02070309020205020404" pitchFamily="49" charset="0"/>
              </a:rPr>
              <a:t>1798-1799 undeclared naval War but Adams </a:t>
            </a:r>
          </a:p>
          <a:p>
            <a:pPr marL="914400" marR="0" lvl="2" indent="0" algn="l" defTabSz="914400" rtl="0" eaLnBrk="0" fontAlgn="base" latinLnBrk="0" hangingPunct="0">
              <a:lnSpc>
                <a:spcPct val="200000"/>
              </a:lnSpc>
              <a:spcBef>
                <a:spcPct val="0"/>
              </a:spcBef>
              <a:spcAft>
                <a:spcPct val="0"/>
              </a:spcAft>
              <a:buClrTx/>
              <a:buSzTx/>
              <a:tabLst/>
            </a:pPr>
            <a:r>
              <a:rPr kumimoji="0" lang="en-US" altLang="en-US" sz="2400" b="1" i="0" u="none" strike="noStrike" cap="none" normalizeH="0" baseline="0" dirty="0" smtClean="0">
                <a:ln>
                  <a:noFill/>
                </a:ln>
                <a:solidFill>
                  <a:srgbClr val="FF0000"/>
                </a:solidFill>
                <a:effectLst/>
                <a:latin typeface="Courier New" panose="02070309020205020404" pitchFamily="49" charset="0"/>
                <a:ea typeface="Times New Roman" pitchFamily="18" charset="0"/>
                <a:cs typeface="Courier New" panose="02070309020205020404" pitchFamily="49" charset="0"/>
              </a:rPr>
              <a:t>would not support a formal declaration </a:t>
            </a:r>
          </a:p>
          <a:p>
            <a:pPr marL="914400" marR="0" lvl="2" indent="0" algn="l" defTabSz="914400" rtl="0" eaLnBrk="0" fontAlgn="base" latinLnBrk="0" hangingPunct="0">
              <a:lnSpc>
                <a:spcPct val="200000"/>
              </a:lnSpc>
              <a:spcBef>
                <a:spcPct val="0"/>
              </a:spcBef>
              <a:spcAft>
                <a:spcPct val="0"/>
              </a:spcAft>
              <a:buClrTx/>
              <a:buSzTx/>
              <a:tabLst/>
            </a:pPr>
            <a:r>
              <a:rPr kumimoji="0" lang="en-US" altLang="en-US" sz="2400" b="1" i="0" u="none" strike="noStrike" cap="none" normalizeH="0" baseline="0" dirty="0" smtClean="0">
                <a:ln>
                  <a:noFill/>
                </a:ln>
                <a:solidFill>
                  <a:srgbClr val="FF0000"/>
                </a:solidFill>
                <a:effectLst/>
                <a:latin typeface="Courier New" panose="02070309020205020404" pitchFamily="49" charset="0"/>
                <a:ea typeface="Times New Roman" pitchFamily="18" charset="0"/>
                <a:cs typeface="Courier New" panose="02070309020205020404" pitchFamily="49" charset="0"/>
              </a:rPr>
              <a:t>of War!</a:t>
            </a:r>
            <a:r>
              <a:rPr kumimoji="0" lang="en-US" altLang="en-US" sz="2400" b="0" i="0" u="none" strike="noStrike" cap="none" normalizeH="0" baseline="0" dirty="0" smtClean="0">
                <a:ln>
                  <a:noFill/>
                </a:ln>
                <a:solidFill>
                  <a:schemeClr val="tx1"/>
                </a:solidFill>
                <a:effectLst/>
                <a:latin typeface="Courier New" panose="02070309020205020404" pitchFamily="49" charset="0"/>
                <a:ea typeface="Times New Roman" pitchFamily="18" charset="0"/>
                <a:cs typeface="Courier New" panose="02070309020205020404" pitchFamily="49" charset="0"/>
              </a:rPr>
              <a:t>  </a:t>
            </a:r>
          </a:p>
          <a:p>
            <a:pPr marL="914400" marR="0" lvl="2" indent="0" algn="l" defTabSz="914400" rtl="0" eaLnBrk="0" fontAlgn="base" latinLnBrk="0" hangingPunct="0">
              <a:lnSpc>
                <a:spcPct val="200000"/>
              </a:lnSpc>
              <a:spcBef>
                <a:spcPct val="0"/>
              </a:spcBef>
              <a:spcAft>
                <a:spcPct val="0"/>
              </a:spcAft>
              <a:buClrTx/>
              <a:buSzTx/>
              <a:tabLst/>
            </a:pPr>
            <a:r>
              <a:rPr kumimoji="0" lang="en-US" altLang="en-US" sz="2400" b="1" i="0" u="none" strike="noStrike" cap="none" normalizeH="0" baseline="0" dirty="0" smtClean="0">
                <a:ln>
                  <a:noFill/>
                </a:ln>
                <a:solidFill>
                  <a:srgbClr val="FF00FF"/>
                </a:solidFill>
                <a:effectLst/>
                <a:latin typeface="Courier New" panose="02070309020205020404" pitchFamily="49" charset="0"/>
                <a:ea typeface="Times New Roman" pitchFamily="18" charset="0"/>
                <a:cs typeface="Courier New" panose="02070309020205020404" pitchFamily="49" charset="0"/>
              </a:rPr>
              <a:t>A wise and brave act!!</a:t>
            </a:r>
            <a:endParaRPr kumimoji="0" lang="en-US" altLang="en-US" sz="2400" b="1" i="0" u="none" strike="noStrike" cap="none" normalizeH="0" baseline="0" dirty="0" smtClean="0">
              <a:ln>
                <a:noFill/>
              </a:ln>
              <a:solidFill>
                <a:srgbClr val="FF00FF"/>
              </a:solidFill>
              <a:effectLst/>
              <a:latin typeface="Courier New" panose="02070309020205020404" pitchFamily="49" charset="0"/>
              <a:cs typeface="Courier New" panose="020703090202050204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1720193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retroplanet.com/mm5/graphics/prods/35782-s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48228"/>
            <a:ext cx="9144000" cy="36285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49516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0" y="228600"/>
            <a:ext cx="9144000" cy="5293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200000"/>
              </a:lnSpc>
              <a:spcBef>
                <a:spcPct val="0"/>
              </a:spcBef>
              <a:spcAft>
                <a:spcPct val="0"/>
              </a:spcAft>
              <a:buClrTx/>
              <a:buSzTx/>
              <a:buFontTx/>
              <a:buNone/>
              <a:tabLst/>
            </a:pPr>
            <a:r>
              <a:rPr kumimoji="0" lang="en-US" altLang="en-US" sz="2000" b="1" i="0" u="none" strike="noStrike" cap="none" normalizeH="0" baseline="0" dirty="0" smtClean="0">
                <a:ln>
                  <a:noFill/>
                </a:ln>
                <a:solidFill>
                  <a:srgbClr val="0000FF"/>
                </a:solidFill>
                <a:effectLst/>
                <a:latin typeface="Courier New" panose="02070309020205020404" pitchFamily="49" charset="0"/>
                <a:ea typeface="Times New Roman" pitchFamily="18" charset="0"/>
                <a:cs typeface="Courier New" panose="02070309020205020404" pitchFamily="49" charset="0"/>
              </a:rPr>
              <a:t>1790</a:t>
            </a:r>
            <a:r>
              <a:rPr kumimoji="0" lang="en-US" altLang="en-US" sz="2000" b="0" i="0" u="none" strike="noStrike" cap="none" normalizeH="0" baseline="0" dirty="0" smtClean="0">
                <a:ln>
                  <a:noFill/>
                </a:ln>
                <a:solidFill>
                  <a:schemeClr val="tx1"/>
                </a:solidFill>
                <a:effectLst/>
                <a:latin typeface="Courier New" panose="02070309020205020404" pitchFamily="49" charset="0"/>
                <a:ea typeface="Times New Roman" pitchFamily="18" charset="0"/>
                <a:cs typeface="Courier New" panose="02070309020205020404" pitchFamily="49" charset="0"/>
              </a:rPr>
              <a:t> – </a:t>
            </a:r>
            <a:r>
              <a:rPr kumimoji="0" lang="en-US" altLang="en-US" sz="2000" b="1" i="0" u="none" strike="noStrike" cap="none" normalizeH="0" baseline="0" dirty="0" smtClean="0">
                <a:ln>
                  <a:noFill/>
                </a:ln>
                <a:solidFill>
                  <a:srgbClr val="FF00FF"/>
                </a:solidFill>
                <a:effectLst/>
                <a:latin typeface="Courier New" panose="02070309020205020404" pitchFamily="49" charset="0"/>
                <a:ea typeface="Times New Roman" pitchFamily="18" charset="0"/>
                <a:cs typeface="Courier New" panose="02070309020205020404" pitchFamily="49" charset="0"/>
              </a:rPr>
              <a:t>Lafayette</a:t>
            </a:r>
            <a:r>
              <a:rPr kumimoji="0" lang="en-US" altLang="en-US" sz="2000" b="0" i="0" u="none" strike="noStrike" cap="none" normalizeH="0" baseline="0" dirty="0" smtClean="0">
                <a:ln>
                  <a:noFill/>
                </a:ln>
                <a:solidFill>
                  <a:schemeClr val="tx1"/>
                </a:solidFill>
                <a:effectLst/>
                <a:latin typeface="Courier New" panose="02070309020205020404" pitchFamily="49" charset="0"/>
                <a:ea typeface="Times New Roman" pitchFamily="18" charset="0"/>
                <a:cs typeface="Courier New" panose="02070309020205020404" pitchFamily="49" charset="0"/>
              </a:rPr>
              <a:t> sent </a:t>
            </a:r>
            <a:r>
              <a:rPr kumimoji="0" lang="en-US" altLang="en-US" sz="2000" b="1" i="0" u="none" strike="noStrike" cap="none" normalizeH="0" baseline="0" dirty="0" smtClean="0">
                <a:ln>
                  <a:noFill/>
                </a:ln>
                <a:solidFill>
                  <a:schemeClr val="tx1"/>
                </a:solidFill>
                <a:effectLst/>
                <a:latin typeface="Courier New" panose="02070309020205020404" pitchFamily="49" charset="0"/>
                <a:ea typeface="Times New Roman" pitchFamily="18" charset="0"/>
                <a:cs typeface="Courier New" panose="02070309020205020404" pitchFamily="49" charset="0"/>
              </a:rPr>
              <a:t>Washington</a:t>
            </a:r>
            <a:r>
              <a:rPr kumimoji="0" lang="en-US" altLang="en-US" sz="2000" b="0" i="0" u="none" strike="noStrike" cap="none" normalizeH="0" baseline="0" dirty="0" smtClean="0">
                <a:ln>
                  <a:noFill/>
                </a:ln>
                <a:solidFill>
                  <a:schemeClr val="tx1"/>
                </a:solidFill>
                <a:effectLst/>
                <a:latin typeface="Courier New" panose="02070309020205020404" pitchFamily="49" charset="0"/>
                <a:ea typeface="Times New Roman" pitchFamily="18" charset="0"/>
                <a:cs typeface="Courier New" panose="02070309020205020404" pitchFamily="49" charset="0"/>
              </a:rPr>
              <a:t> the key to the Bastille – </a:t>
            </a:r>
          </a:p>
          <a:p>
            <a:pPr marL="0" marR="0" lvl="0" indent="0" algn="l" defTabSz="914400" rtl="0" eaLnBrk="1" fontAlgn="base" latinLnBrk="0" hangingPunct="1">
              <a:lnSpc>
                <a:spcPct val="200000"/>
              </a:lnSpc>
              <a:spcBef>
                <a:spcPct val="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Courier New" panose="02070309020205020404" pitchFamily="49" charset="0"/>
                <a:ea typeface="Times New Roman" pitchFamily="18" charset="0"/>
                <a:cs typeface="Courier New" panose="02070309020205020404" pitchFamily="49" charset="0"/>
              </a:rPr>
              <a:t>Americans were enthusiastic about French Revolution.</a:t>
            </a:r>
            <a:endParaRPr lang="en-US" altLang="en-US" sz="2000" dirty="0">
              <a:latin typeface="Courier New" panose="02070309020205020404" pitchFamily="49" charset="0"/>
              <a:cs typeface="Courier New" panose="02070309020205020404" pitchFamily="49" charset="0"/>
            </a:endParaRPr>
          </a:p>
          <a:p>
            <a:pPr marL="0" marR="0" lvl="0" indent="0" algn="l" defTabSz="914400" rtl="0" eaLnBrk="1" fontAlgn="base" latinLnBrk="0" hangingPunct="1">
              <a:lnSpc>
                <a:spcPct val="200000"/>
              </a:lnSpc>
              <a:spcBef>
                <a:spcPct val="0"/>
              </a:spcBef>
              <a:spcAft>
                <a:spcPct val="0"/>
              </a:spcAft>
              <a:buClrTx/>
              <a:buSzTx/>
              <a:buFontTx/>
              <a:buNone/>
              <a:tabLst/>
            </a:pPr>
            <a:endParaRPr kumimoji="0" lang="en-US" altLang="en-US" sz="2000" b="0" i="0" u="none" strike="noStrike" cap="none" normalizeH="0" baseline="0" dirty="0" smtClean="0">
              <a:ln>
                <a:noFill/>
              </a:ln>
              <a:solidFill>
                <a:schemeClr val="tx1"/>
              </a:solidFill>
              <a:effectLst/>
              <a:latin typeface="Courier New" panose="02070309020205020404" pitchFamily="49" charset="0"/>
              <a:ea typeface="Times New Roman" pitchFamily="18" charset="0"/>
              <a:cs typeface="Courier New" panose="02070309020205020404" pitchFamily="49" charset="0"/>
            </a:endParaRPr>
          </a:p>
          <a:p>
            <a:pPr marL="0" marR="0" lvl="0" indent="0" algn="l" defTabSz="914400" rtl="0" eaLnBrk="1" fontAlgn="base" latinLnBrk="0" hangingPunct="1">
              <a:lnSpc>
                <a:spcPct val="200000"/>
              </a:lnSpc>
              <a:spcBef>
                <a:spcPct val="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Courier New" panose="02070309020205020404" pitchFamily="49" charset="0"/>
                <a:ea typeface="Times New Roman" pitchFamily="18" charset="0"/>
                <a:cs typeface="Courier New" panose="02070309020205020404" pitchFamily="49" charset="0"/>
              </a:rPr>
              <a:t>However, even before the execution of Louis XVI on </a:t>
            </a:r>
            <a:r>
              <a:rPr kumimoji="0" lang="en-US" altLang="en-US" sz="2000" b="1" i="0" u="none" strike="noStrike" cap="none" normalizeH="0" baseline="0" dirty="0" smtClean="0">
                <a:ln>
                  <a:noFill/>
                </a:ln>
                <a:solidFill>
                  <a:srgbClr val="3333FF"/>
                </a:solidFill>
                <a:effectLst/>
                <a:latin typeface="Courier New" panose="02070309020205020404" pitchFamily="49" charset="0"/>
                <a:ea typeface="Times New Roman" pitchFamily="18" charset="0"/>
                <a:cs typeface="Courier New" panose="02070309020205020404" pitchFamily="49" charset="0"/>
              </a:rPr>
              <a:t>21 January 1793</a:t>
            </a:r>
            <a:r>
              <a:rPr kumimoji="0" lang="en-US" altLang="en-US" sz="2000" b="0" i="0" u="none" strike="noStrike" cap="none" normalizeH="0" baseline="0" dirty="0" smtClean="0">
                <a:ln>
                  <a:noFill/>
                </a:ln>
                <a:solidFill>
                  <a:schemeClr val="tx1"/>
                </a:solidFill>
                <a:effectLst/>
                <a:latin typeface="Courier New" panose="02070309020205020404" pitchFamily="49" charset="0"/>
                <a:ea typeface="Times New Roman" pitchFamily="18" charset="0"/>
                <a:cs typeface="Courier New" panose="02070309020205020404" pitchFamily="49" charset="0"/>
              </a:rPr>
              <a:t> and Marie Antoinette on </a:t>
            </a:r>
            <a:r>
              <a:rPr kumimoji="0" lang="en-US" altLang="en-US" sz="2000" b="1" i="0" u="none" strike="noStrike" cap="none" normalizeH="0" baseline="0" dirty="0" smtClean="0">
                <a:ln>
                  <a:noFill/>
                </a:ln>
                <a:solidFill>
                  <a:srgbClr val="3333FF"/>
                </a:solidFill>
                <a:effectLst/>
                <a:latin typeface="Courier New" panose="02070309020205020404" pitchFamily="49" charset="0"/>
                <a:ea typeface="Times New Roman" pitchFamily="18" charset="0"/>
                <a:cs typeface="Courier New" panose="02070309020205020404" pitchFamily="49" charset="0"/>
              </a:rPr>
              <a:t>16</a:t>
            </a:r>
            <a:r>
              <a:rPr kumimoji="0" lang="en-US" altLang="en-US" sz="2000" b="1" i="0" u="none" strike="noStrike" cap="none" normalizeH="0" dirty="0" smtClean="0">
                <a:ln>
                  <a:noFill/>
                </a:ln>
                <a:solidFill>
                  <a:srgbClr val="3333FF"/>
                </a:solidFill>
                <a:effectLst/>
                <a:latin typeface="Courier New" panose="02070309020205020404" pitchFamily="49" charset="0"/>
                <a:ea typeface="Times New Roman" pitchFamily="18" charset="0"/>
                <a:cs typeface="Courier New" panose="02070309020205020404" pitchFamily="49" charset="0"/>
              </a:rPr>
              <a:t> October</a:t>
            </a:r>
            <a:r>
              <a:rPr kumimoji="0" lang="en-US" altLang="en-US" sz="2000" b="1" i="0" u="none" strike="noStrike" cap="none" normalizeH="0" baseline="0" dirty="0" smtClean="0">
                <a:ln>
                  <a:noFill/>
                </a:ln>
                <a:solidFill>
                  <a:srgbClr val="3333FF"/>
                </a:solidFill>
                <a:effectLst/>
                <a:latin typeface="Courier New" panose="02070309020205020404" pitchFamily="49" charset="0"/>
                <a:ea typeface="Times New Roman" pitchFamily="18" charset="0"/>
                <a:cs typeface="Courier New" panose="02070309020205020404" pitchFamily="49" charset="0"/>
              </a:rPr>
              <a:t> </a:t>
            </a:r>
            <a:r>
              <a:rPr kumimoji="0" lang="en-US" altLang="en-US" sz="2000" b="1" i="0" u="none" strike="noStrike" cap="none" normalizeH="0" baseline="0" dirty="0" smtClean="0">
                <a:ln>
                  <a:noFill/>
                </a:ln>
                <a:solidFill>
                  <a:srgbClr val="0000FF"/>
                </a:solidFill>
                <a:effectLst/>
                <a:latin typeface="Courier New" panose="02070309020205020404" pitchFamily="49" charset="0"/>
                <a:ea typeface="Times New Roman" pitchFamily="18" charset="0"/>
                <a:cs typeface="Courier New" panose="02070309020205020404" pitchFamily="49" charset="0"/>
              </a:rPr>
              <a:t>1793</a:t>
            </a:r>
            <a:r>
              <a:rPr kumimoji="0" lang="en-US" altLang="en-US" sz="2000" b="0" i="0" u="none" strike="noStrike" cap="none" normalizeH="0" baseline="0" dirty="0" smtClean="0">
                <a:ln>
                  <a:noFill/>
                </a:ln>
                <a:solidFill>
                  <a:schemeClr val="tx1"/>
                </a:solidFill>
                <a:effectLst/>
                <a:latin typeface="Courier New" panose="02070309020205020404" pitchFamily="49" charset="0"/>
                <a:ea typeface="Times New Roman" pitchFamily="18" charset="0"/>
                <a:cs typeface="Courier New" panose="02070309020205020404" pitchFamily="49" charset="0"/>
              </a:rPr>
              <a:t>, </a:t>
            </a:r>
          </a:p>
          <a:p>
            <a:pPr marL="0" marR="0" lvl="0" indent="0" algn="l" defTabSz="914400" rtl="0" eaLnBrk="1" fontAlgn="base" latinLnBrk="0" hangingPunct="1">
              <a:lnSpc>
                <a:spcPct val="200000"/>
              </a:lnSpc>
              <a:spcBef>
                <a:spcPct val="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Courier New" panose="02070309020205020404" pitchFamily="49" charset="0"/>
                <a:ea typeface="Times New Roman" pitchFamily="18" charset="0"/>
                <a:cs typeface="Courier New" panose="02070309020205020404" pitchFamily="49" charset="0"/>
              </a:rPr>
              <a:t>John Adams criticized the French Unicameral </a:t>
            </a:r>
          </a:p>
          <a:p>
            <a:pPr marL="0" marR="0" lvl="0" indent="0" algn="l" defTabSz="914400" rtl="0" eaLnBrk="1" fontAlgn="base" latinLnBrk="0" hangingPunct="1">
              <a:lnSpc>
                <a:spcPct val="200000"/>
              </a:lnSpc>
              <a:spcBef>
                <a:spcPct val="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Courier New" panose="02070309020205020404" pitchFamily="49" charset="0"/>
                <a:ea typeface="Times New Roman" pitchFamily="18" charset="0"/>
                <a:cs typeface="Courier New" panose="02070309020205020404" pitchFamily="49" charset="0"/>
              </a:rPr>
              <a:t>legislature and other leveling features of the</a:t>
            </a:r>
            <a:r>
              <a:rPr kumimoji="0" lang="en-US" altLang="en-US" sz="2000" b="0" i="0" u="none" strike="noStrike" cap="none" normalizeH="0" dirty="0" smtClean="0">
                <a:ln>
                  <a:noFill/>
                </a:ln>
                <a:solidFill>
                  <a:schemeClr val="tx1"/>
                </a:solidFill>
                <a:effectLst/>
                <a:latin typeface="Courier New" panose="02070309020205020404" pitchFamily="49" charset="0"/>
                <a:ea typeface="Times New Roman" pitchFamily="18" charset="0"/>
                <a:cs typeface="Courier New" panose="02070309020205020404" pitchFamily="49" charset="0"/>
              </a:rPr>
              <a:t> </a:t>
            </a:r>
          </a:p>
          <a:p>
            <a:pPr marL="0" marR="0" lvl="0" indent="0" algn="l" defTabSz="914400" rtl="0" eaLnBrk="1" fontAlgn="base" latinLnBrk="0" hangingPunct="1">
              <a:lnSpc>
                <a:spcPct val="200000"/>
              </a:lnSpc>
              <a:spcBef>
                <a:spcPct val="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Courier New" panose="02070309020205020404" pitchFamily="49" charset="0"/>
                <a:ea typeface="Times New Roman" pitchFamily="18" charset="0"/>
                <a:cs typeface="Courier New" panose="02070309020205020404" pitchFamily="49" charset="0"/>
              </a:rPr>
              <a:t>French Revolution.</a:t>
            </a:r>
            <a:endParaRPr kumimoji="0" lang="en-US" altLang="en-US" sz="20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3989314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upload.wikimedia.org/wikipedia/commons/c/c4/Bastille%2C_1790_retouch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0676" y="1066800"/>
            <a:ext cx="6792600" cy="464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10062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ttp://upload.wikimedia.org/wikipedia/commons/3/3f/Gilbert_du_Motier_Marquis_de_Lafayett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09800" y="-29249"/>
            <a:ext cx="4873122" cy="68797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09504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61864" y="0"/>
            <a:ext cx="9205864" cy="67249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914400" marR="0" lvl="2" indent="0" algn="l" defTabSz="914400" rtl="0" eaLnBrk="0" fontAlgn="base" latinLnBrk="0" hangingPunct="0">
              <a:lnSpc>
                <a:spcPct val="200000"/>
              </a:lnSpc>
              <a:spcBef>
                <a:spcPct val="0"/>
              </a:spcBef>
              <a:spcAft>
                <a:spcPct val="0"/>
              </a:spcAft>
              <a:buClrTx/>
              <a:buSzTx/>
              <a:tabLst/>
            </a:pPr>
            <a:r>
              <a:rPr kumimoji="0" lang="en-US" altLang="en-US" b="0" i="0" u="none" strike="noStrike" cap="none" normalizeH="0" baseline="0" dirty="0" smtClean="0">
                <a:ln>
                  <a:noFill/>
                </a:ln>
                <a:solidFill>
                  <a:schemeClr val="tx1"/>
                </a:solidFill>
                <a:effectLst/>
                <a:latin typeface="Courier New" panose="02070309020205020404" pitchFamily="49" charset="0"/>
                <a:ea typeface="Times New Roman" pitchFamily="18" charset="0"/>
                <a:cs typeface="Courier New" panose="02070309020205020404" pitchFamily="49" charset="0"/>
              </a:rPr>
              <a:t>Adams (p.275 Hofstadter, Miller, &amp; Aaron):  “It is not to flatter the passions of the people … to tell them that in a single assembly they will act as arbitrarily as any despot, but it is a sacred truth … that</a:t>
            </a:r>
            <a:r>
              <a:rPr kumimoji="0" lang="en-US" altLang="en-US" b="1" i="0" u="none" strike="noStrike" cap="none" normalizeH="0" baseline="0" dirty="0" smtClean="0">
                <a:ln>
                  <a:noFill/>
                </a:ln>
                <a:solidFill>
                  <a:srgbClr val="FF0000"/>
                </a:solidFill>
                <a:effectLst/>
                <a:latin typeface="Courier New" panose="02070309020205020404" pitchFamily="49" charset="0"/>
                <a:ea typeface="Times New Roman" pitchFamily="18" charset="0"/>
                <a:cs typeface="Courier New" panose="02070309020205020404" pitchFamily="49" charset="0"/>
              </a:rPr>
              <a:t> a sovereignty in a single assembly must necessarily and will certainly be exercised by a majority, as tyrannically as any sovereignty was ever exercised by kings or nobles</a:t>
            </a:r>
            <a:r>
              <a:rPr kumimoji="0" lang="en-US" altLang="en-US" b="0" i="0" u="none" strike="noStrike" cap="none" normalizeH="0" baseline="0" dirty="0" smtClean="0">
                <a:ln>
                  <a:noFill/>
                </a:ln>
                <a:solidFill>
                  <a:schemeClr val="tx1"/>
                </a:solidFill>
                <a:effectLst/>
                <a:latin typeface="Courier New" panose="02070309020205020404" pitchFamily="49" charset="0"/>
                <a:ea typeface="Times New Roman" pitchFamily="18" charset="0"/>
                <a:cs typeface="Courier New" panose="02070309020205020404" pitchFamily="49" charset="0"/>
              </a:rPr>
              <a:t>.  And if a balance of passions and interests is not scientifically concerted, the present struggle in Europe will be little beneficial to mankind, and produce nothing but another thousand years of feudal fanaticism, under new and strange names.” (1793)</a:t>
            </a:r>
            <a:endParaRPr kumimoji="0" lang="en-US" altLang="en-US"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endParaRPr>
          </a:p>
          <a:p>
            <a:pPr marL="0" marR="0" lvl="0" indent="0" algn="l" defTabSz="914400" rtl="0" eaLnBrk="0" fontAlgn="base" latinLnBrk="0" hangingPunct="0">
              <a:lnSpc>
                <a:spcPct val="200000"/>
              </a:lnSpc>
              <a:spcBef>
                <a:spcPct val="0"/>
              </a:spcBef>
              <a:spcAft>
                <a:spcPct val="0"/>
              </a:spcAft>
              <a:buClrTx/>
              <a:buSzTx/>
              <a:buFontTx/>
              <a:buNone/>
              <a:tabLst/>
            </a:pPr>
            <a:endParaRPr kumimoji="0" lang="en-US" altLang="en-US" sz="20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1886238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3411" y="838200"/>
            <a:ext cx="6276589" cy="4572000"/>
          </a:xfrm>
          <a:prstGeom prst="rect">
            <a:avLst/>
          </a:prstGeom>
        </p:spPr>
      </p:pic>
    </p:spTree>
    <p:extLst>
      <p:ext uri="{BB962C8B-B14F-4D97-AF65-F5344CB8AC3E}">
        <p14:creationId xmlns:p14="http://schemas.microsoft.com/office/powerpoint/2010/main" val="23962206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upload.wikimedia.org/wikipedia/commons/d/d4/Execution_of_Louis_XVI.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33400"/>
            <a:ext cx="9144000" cy="54716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31767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769</TotalTime>
  <Words>725</Words>
  <Application>Microsoft Office PowerPoint</Application>
  <PresentationFormat>On-screen Show (4:3)</PresentationFormat>
  <Paragraphs>103</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Foreign Policy and the “Pop-Gun” Republic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Foreign Policy and the “Pop-Gun” Republic</dc:title>
  <dc:creator>keith</dc:creator>
  <cp:lastModifiedBy>keith</cp:lastModifiedBy>
  <cp:revision>36</cp:revision>
  <dcterms:created xsi:type="dcterms:W3CDTF">2014-01-15T22:36:30Z</dcterms:created>
  <dcterms:modified xsi:type="dcterms:W3CDTF">2014-01-27T03:12:28Z</dcterms:modified>
</cp:coreProperties>
</file>