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77" r:id="rId10"/>
    <p:sldId id="262" r:id="rId11"/>
    <p:sldId id="263" r:id="rId12"/>
    <p:sldId id="264" r:id="rId13"/>
    <p:sldId id="273" r:id="rId14"/>
    <p:sldId id="280" r:id="rId15"/>
    <p:sldId id="272" r:id="rId16"/>
    <p:sldId id="281" r:id="rId17"/>
    <p:sldId id="266" r:id="rId18"/>
    <p:sldId id="267" r:id="rId19"/>
    <p:sldId id="275" r:id="rId20"/>
    <p:sldId id="276" r:id="rId21"/>
    <p:sldId id="268" r:id="rId22"/>
    <p:sldId id="269" r:id="rId23"/>
    <p:sldId id="27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6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4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1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4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3CB5-175D-4034-B0B3-EFC013AF06B4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C86C-B223-4651-BE36-3D48E266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 smtClean="0"/>
              <a:t>2.  </a:t>
            </a:r>
            <a:r>
              <a:rPr lang="en-US" dirty="0" smtClean="0"/>
              <a:t>Part </a:t>
            </a:r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Hamilton’s Economic Program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9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295400"/>
            <a:ext cx="9143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State Debt: $26.6m (1791)</a:t>
            </a:r>
          </a:p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tabLst>
                <a:tab pos="1371600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81% of the State Debt was paid, or $22m</a:t>
            </a:r>
            <a:endParaRPr lang="en-US" sz="2400" b="1" dirty="0" smtClean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1371600" algn="l"/>
              </a:tabLst>
            </a:pPr>
            <a:endParaRPr lang="en-US" dirty="0">
              <a:latin typeface="Times New Roman"/>
              <a:ea typeface="Times New Roman"/>
              <a:cs typeface="Times New Roman"/>
            </a:endParaRP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1371600" algn="l"/>
              </a:tabLst>
            </a:pPr>
            <a:endParaRPr lang="en-US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312420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Paid with 3 types of coupon bonds (all for Principal + Interest):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0" lvl="3" indent="-342900">
              <a:buAutoNum type="arabicParenR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3/9 in 3% Coupon Bonds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2) 4/9 in 6% Coupon Bonds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3) 2/9 in 6% Coupon Bonds Deferred until 1800</a:t>
            </a:r>
          </a:p>
        </p:txBody>
      </p:sp>
    </p:spTree>
    <p:extLst>
      <p:ext uri="{BB962C8B-B14F-4D97-AF65-F5344CB8AC3E}">
        <p14:creationId xmlns:p14="http://schemas.microsoft.com/office/powerpoint/2010/main" val="123688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Importance of Bonds</a:t>
            </a:r>
          </a:p>
          <a:p>
            <a:endParaRPr lang="en-US" sz="2400" b="1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-- In Nov. 1790 6% bonds worth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$68.75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6% deferred worth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$28.75</a:t>
            </a:r>
            <a:r>
              <a:rPr lang="en-US" sz="2400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and 3% bonds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$35.42 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(Market price per $100 face value)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By late 1792 the 6% Bonds for Continental and State Debt were trading near par.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is Important Because these were negotiable securities and could be used to finance business transactions.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6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" y="762000"/>
            <a:ext cx="883146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11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" y="152400"/>
            <a:ext cx="909246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9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James Madison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 March 1751 – 28 June 1836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://upload.wikimedia.org/wikipedia/commons/1/1d/James_Madis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77" y="1524000"/>
            <a:ext cx="4329823" cy="52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1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graphy.com/imported/images/Biography/Images/Profiles/J/Thomas-Jefferson-9353715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1053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52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Thomas Jefferson</a:t>
            </a:r>
          </a:p>
          <a:p>
            <a:pPr algn="ctr"/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 April 1743 – 4 July 1826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0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Alexander Hamilton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 January 1755 – 12 July 1804</a:t>
            </a: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://upload.wikimedia.org/wikipedia/commons/0/05/Alexander_Hamilton_portrait_by_John_Trumbull_1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95" y="1600200"/>
            <a:ext cx="382101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0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894"/>
            <a:ext cx="9139051" cy="26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00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effectLst/>
                <a:latin typeface="Times New Roman"/>
                <a:ea typeface="Times New Roman"/>
              </a:rPr>
              <a:t>Whiskey Tax and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Whiskey Rebellion (1794)</a:t>
            </a:r>
            <a:r>
              <a:rPr lang="en-US" sz="2000" dirty="0" smtClean="0">
                <a:effectLst/>
                <a:latin typeface="Times New Roman"/>
                <a:ea typeface="Times New Roman"/>
              </a:rPr>
              <a:t> – </a:t>
            </a:r>
            <a:r>
              <a:rPr lang="en-US" sz="2000" b="1" dirty="0" smtClean="0">
                <a:effectLst/>
                <a:latin typeface="Times New Roman"/>
                <a:ea typeface="Times New Roman"/>
              </a:rPr>
              <a:t>Opposition was strong in Western PA because it was easier to ship Whiskey than the grain and with hard money scarce, Whiskey was a medium of exchange.  Hence, many viewed it as a tax on money!</a:t>
            </a:r>
            <a:r>
              <a:rPr lang="en-US" sz="2000" dirty="0" smtClean="0">
                <a:effectLst/>
                <a:latin typeface="Times New Roman"/>
                <a:ea typeface="Times New Roman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Violators were to stand trial in federal court.  The nearest to Pittsburgh was Philadelphia, 350 miles by rough road!  Later Congress permitted state Courts to hold the trials.</a:t>
            </a:r>
            <a:r>
              <a:rPr lang="en-US" sz="2000" dirty="0" smtClean="0">
                <a:effectLst/>
                <a:latin typeface="Times New Roman"/>
                <a:ea typeface="Times New Roman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26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ayloreason.com/corkscrew/wp-content/uploads/2011/04/vintage-whiskey-bar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914400"/>
            <a:ext cx="3585583" cy="46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4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" y="990600"/>
            <a:ext cx="903418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0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pi.ning.com/files/NDb2shrWhjzo1jW*SOMOUm5NOhx0Jodt9dSg9ku*x1aCKeT7M*15zCkgCo5-zlFC1B5*xMI8JT3XCu-*h3O2kw__/Pennsylvania_map_1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7" y="0"/>
            <a:ext cx="8416964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8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69332"/>
            <a:ext cx="9096016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Uprising in July, 1794 when federal marshals came to WPA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arrest warrants.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 13,000 man militia organized in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August, 1794 to put down the “Whiskey Insurrection”.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Hamilton rode west with the troops and Washington came out to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Carlisle, PA to inspect.  No organized opposition.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About 100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men rounded up, 2 convicted of Treason and sentenced to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death, but Washington eventually pardoned them.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Irony </a:t>
            </a:r>
          </a:p>
          <a:p>
            <a:pPr marL="914400" marR="0" lvl="2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that the cost of collection &gt; receipts, especially by 1794.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3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90382"/>
            <a:ext cx="832304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Excise Taxes on Salt, Coal, Boots, Shoes, etc.,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to pay Interest on Debt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Hamilton's Policies Favored New England and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Coastal Cities at Expense of Interior Farmers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69332"/>
            <a:ext cx="7744364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Tariffs (passed 1789)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1789 - 1860 Over 90% of U.S. Government </a:t>
            </a:r>
          </a:p>
          <a:p>
            <a:pPr lvl="2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Revenue From Tariffs</a:t>
            </a:r>
          </a:p>
          <a:p>
            <a:pPr lvl="2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 Tariff is a Tax Paid by Consumers on </a:t>
            </a:r>
          </a:p>
          <a:p>
            <a:pPr lvl="2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Imported Goods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0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400" b="1" dirty="0" smtClean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Tariffs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(passed 1789)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Debt Assumption </a:t>
            </a:r>
            <a:r>
              <a:rPr lang="en-US" sz="24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(Confederation Debt, 1790; State Debt, 1791)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National Bank 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(February, 1791)</a:t>
            </a:r>
          </a:p>
          <a:p>
            <a:endParaRPr lang="en-US" sz="2400" b="1" dirty="0" smtClean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Excise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Taxes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March,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1791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00100" lvl="1" indent="-342900">
              <a:buAutoNum type="arabicPeriod" startAt="2"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endParaRPr lang="en-US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94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93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dirty="0" smtClean="0">
              <a:effectLst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Debt Assumption (1791) –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Total Debt – CC-Domestic (27.4 principle + 13.0 interest), CC-Foreign (10.1 principle + 1.6 interest), State 26.6; TOTAL CC and State = $78.7 million – </a:t>
            </a:r>
            <a:r>
              <a:rPr lang="en-US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Annual Interest on the Bonds was about $2m yearly 1791-95 = ½ government’s total expenditures!!</a:t>
            </a:r>
            <a:endParaRPr lang="en-US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13716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Continental Congress Debt (1790)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tabLst>
                <a:tab pos="18288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Domestic Debt: $40.4m ($27.4 principal, $13 interest) Paid With 3 Types of Coupon Bonds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tabLst>
                <a:tab pos="18288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Foreign Debt: $11.7m ($10.1 principal, $1.6 interest) Paid With Specie to French and Dutch</a:t>
            </a: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137160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  <a:cs typeface="Times New Roman"/>
              </a:rPr>
              <a:t>State Debt: $26.6m (1791)</a:t>
            </a:r>
            <a:endParaRPr lang="en-US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251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5" y="137160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effectLst/>
            </a:endParaRPr>
          </a:p>
          <a:p>
            <a:pPr lvl="3"/>
            <a:r>
              <a:rPr lang="en-US" sz="2400" b="1" dirty="0" smtClean="0">
                <a:solidFill>
                  <a:srgbClr val="FF0000"/>
                </a:solidFill>
              </a:rPr>
              <a:t>Foreign </a:t>
            </a:r>
            <a:r>
              <a:rPr lang="en-US" sz="2400" b="1" dirty="0">
                <a:solidFill>
                  <a:srgbClr val="FF0000"/>
                </a:solidFill>
              </a:rPr>
              <a:t>Debt: </a:t>
            </a:r>
            <a:r>
              <a:rPr lang="en-US" sz="2400" b="1" dirty="0" smtClean="0">
                <a:solidFill>
                  <a:srgbClr val="FF0000"/>
                </a:solidFill>
              </a:rPr>
              <a:t>    $</a:t>
            </a:r>
            <a:r>
              <a:rPr lang="en-US" sz="2400" b="1" dirty="0">
                <a:solidFill>
                  <a:srgbClr val="FF0000"/>
                </a:solidFill>
              </a:rPr>
              <a:t>11.7m ($10.1 principal, $1.6 interest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lvl="3"/>
            <a:endParaRPr lang="en-US" dirty="0" smtClean="0"/>
          </a:p>
          <a:p>
            <a:pPr lvl="3">
              <a:lnSpc>
                <a:spcPct val="150000"/>
              </a:lnSpc>
            </a:pPr>
            <a:r>
              <a:rPr lang="en-US" sz="2000" b="1" dirty="0" smtClean="0"/>
              <a:t>60% Was to the French, 40% to the Dutch</a:t>
            </a:r>
          </a:p>
          <a:p>
            <a:pPr lvl="3">
              <a:lnSpc>
                <a:spcPct val="150000"/>
              </a:lnSpc>
            </a:pPr>
            <a:endParaRPr lang="en-US" sz="2000" b="1" dirty="0"/>
          </a:p>
          <a:p>
            <a:pPr lvl="3">
              <a:lnSpc>
                <a:spcPct val="150000"/>
              </a:lnSpc>
            </a:pPr>
            <a:r>
              <a:rPr lang="en-US" sz="2000" b="1" dirty="0" smtClean="0"/>
              <a:t>Funds were borrowed from the Dutch between Dec. 1790 to Sept. 1792 to pay off the debt to the French.  Because of depreciation of the French currency about 83% of the French debt was paid at full value.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562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Domestic Debt: $40.4m ($27.4 principal, $13 interest)</a:t>
            </a:r>
          </a:p>
          <a:p>
            <a:pPr lvl="3"/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Paid with 3 types of coupon bonds: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0" lvl="3" indent="-342900">
              <a:buAutoNum type="arabicParenR"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2/3 of the Principal in 6% Coupon Bonds</a:t>
            </a:r>
          </a:p>
          <a:p>
            <a:pPr lvl="3"/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2) 1/3 of the Principal in 6% Coupon Bonds 	deferred until 1800</a:t>
            </a:r>
          </a:p>
          <a:p>
            <a:pPr lvl="3"/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3) 3% Coupon Bonds for the Arrears of Interest</a:t>
            </a:r>
          </a:p>
          <a:p>
            <a:pPr lvl="3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13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yn1.heritagestatic.com/lf?set=path%5B6%2F7%2F6%2F7%2F6767227%5D%2Csizedata%5B450x2000%5D&amp;call=url%5Bfile%3Aproduct.chain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120"/>
            <a:ext cx="3962400" cy="68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2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glabarre.com/item_images/red_star_b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7150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5/58/EE_Savings_B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0709"/>
            <a:ext cx="819274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6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5682</TotalTime>
  <Words>640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Topic 2.  Part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James Madison 16 March 1751 – 28 June 1836</vt:lpstr>
      <vt:lpstr>PowerPoint Presentation</vt:lpstr>
      <vt:lpstr>Alexander Hamilton 11 January 1755 – 12 July 1804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  Part 2.</dc:title>
  <dc:creator>keith</dc:creator>
  <cp:lastModifiedBy>keith</cp:lastModifiedBy>
  <cp:revision>44</cp:revision>
  <cp:lastPrinted>2015-08-27T21:11:23Z</cp:lastPrinted>
  <dcterms:created xsi:type="dcterms:W3CDTF">2014-01-09T21:07:22Z</dcterms:created>
  <dcterms:modified xsi:type="dcterms:W3CDTF">2015-08-28T02:27:05Z</dcterms:modified>
</cp:coreProperties>
</file>