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1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122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9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828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96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70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186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88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517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04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843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9288B-29EB-4046-9A8C-72714C6D990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117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Madison’s </a:t>
            </a:r>
            <a:r>
              <a:rPr lang="en-US" i="1" dirty="0" smtClean="0"/>
              <a:t>Federalist #10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FF"/>
                </a:solidFill>
              </a:rPr>
              <a:t>Political and Economic Reality</a:t>
            </a:r>
            <a:endParaRPr lang="en-US" b="1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9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24000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Madison’s </a:t>
            </a:r>
            <a:r>
              <a:rPr lang="en-US" sz="2800" b="1" i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Federalist #10</a:t>
            </a:r>
            <a:r>
              <a:rPr lang="en-US" sz="2800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– </a:t>
            </a:r>
            <a:r>
              <a:rPr lang="en-US" sz="28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Cures For Faction – Essentially Reconciled the </a:t>
            </a:r>
            <a:r>
              <a:rPr lang="en-US" sz="28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Actual Politics </a:t>
            </a:r>
            <a:r>
              <a:rPr lang="en-US" sz="28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in the Colonies with an Ideal – Republican Government.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187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592487"/>
            <a:ext cx="914400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0" algn="l"/>
              </a:tabLst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HOW DO YOU CONTROL THE VIOLENCE OF FACTIONS?</a:t>
            </a: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0" algn="l"/>
              </a:tabLst>
            </a:pPr>
            <a:endParaRPr lang="en-US" altLang="en-US" sz="2800" b="1" dirty="0">
              <a:solidFill>
                <a:srgbClr val="FF0000"/>
              </a:solidFill>
              <a:ea typeface="Times New Roman" pitchFamily="18" charset="0"/>
            </a:endParaRP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>
                <a:tab pos="2286000" algn="l"/>
              </a:tabLst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ea typeface="Times New Roman" pitchFamily="18" charset="0"/>
              </a:rPr>
              <a:t>Remove Causes</a:t>
            </a:r>
          </a:p>
          <a:p>
            <a:pPr marR="0" lvl="2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0" algn="l"/>
              </a:tabLst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286000" algn="l"/>
              </a:tabLst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  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FF"/>
                </a:solidFill>
                <a:effectLst/>
                <a:ea typeface="Times New Roman" pitchFamily="18" charset="0"/>
              </a:rPr>
              <a:t>Destroy Liberty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0" algn="l"/>
              </a:tabLst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0" algn="l"/>
              </a:tabLst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2.  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FF"/>
                </a:solidFill>
                <a:effectLst/>
                <a:ea typeface="Times New Roman" pitchFamily="18" charset="0"/>
              </a:rPr>
              <a:t>Make Everyone the Same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rgbClr val="3333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03902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" y="304800"/>
            <a:ext cx="9144000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914400" marR="0" lvl="2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514600" algn="l"/>
              </a:tabLst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B. Control the Effects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(How do you Protect Minority </a:t>
            </a:r>
          </a:p>
          <a:p>
            <a:pPr marL="914400" marR="0" lvl="2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514600" algn="l"/>
              </a:tabLst>
            </a:pPr>
            <a:r>
              <a:rPr lang="en-US" altLang="en-US" dirty="0"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	</a:t>
            </a:r>
            <a:r>
              <a:rPr lang="en-US" altLang="en-US" dirty="0" smtClean="0"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	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from the Majority?)</a:t>
            </a:r>
          </a:p>
          <a:p>
            <a:pPr marL="1828800" marR="0" lvl="4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514600" algn="l"/>
              </a:tabLst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Faction is Minority (No Problem)</a:t>
            </a:r>
            <a:endParaRPr lang="en-US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057400" marR="0" lvl="4" indent="-2286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2"/>
              <a:tabLst>
                <a:tab pos="2514600" algn="l"/>
              </a:tabLst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Faction is Majority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5" eaLnBrk="0" hangingPunct="0">
              <a:lnSpc>
                <a:spcPct val="200000"/>
              </a:lnSpc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a.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3333FF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Pure Democracy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(VERY BAD)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5" eaLnBrk="0" hangingPunct="0">
              <a:lnSpc>
                <a:spcPct val="200000"/>
              </a:lnSpc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b.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3333FF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Small Republic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rgbClr val="3333FF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5" eaLnBrk="0" hangingPunct="0">
              <a:lnSpc>
                <a:spcPct val="200000"/>
              </a:lnSpc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c.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3333FF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Large Republic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--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</a:t>
            </a:r>
          </a:p>
          <a:p>
            <a:pPr lvl="6" eaLnBrk="0" hangingPunct="0">
              <a:lnSpc>
                <a:spcPct val="200000"/>
              </a:lnSpc>
            </a:pPr>
            <a:r>
              <a:rPr lang="en-US" altLang="en-US" dirty="0" err="1"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)  With large Republic more able people to be Representatives; </a:t>
            </a:r>
          </a:p>
          <a:p>
            <a:pPr lvl="6" eaLnBrk="0" hangingPunct="0">
              <a:lnSpc>
                <a:spcPct val="200000"/>
              </a:lnSpc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ii) Larger Constituencies Dampen Down Factions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667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886486"/>
            <a:ext cx="9144000" cy="340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914400" marR="0" lvl="2" indent="0" algn="ctr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0" algn="l"/>
              </a:tabLst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Problems With The Argument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0" marR="0" lvl="4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286000" algn="l"/>
              </a:tabLst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Tension in Argument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– He wanted Energetic Government – How was that going to happen and still guard against majority Tyranny?</a:t>
            </a:r>
          </a:p>
          <a:p>
            <a:pPr marL="1828800" marR="0" lvl="4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0" algn="l"/>
              </a:tabLst>
            </a:pP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 </a:t>
            </a:r>
            <a:r>
              <a:rPr lang="en-US" alt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Why do you need Separation of Powers </a:t>
            </a: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a Large Republic takes care of the Problem?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006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0370" y="609600"/>
            <a:ext cx="914400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Conceptions of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Party (Hofstadter, pp. 16-33): </a:t>
            </a:r>
          </a:p>
          <a:p>
            <a:endParaRPr lang="en-US" dirty="0"/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1)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Hamiltonian View (British)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-- parties are evils and the only proper one is one which eliminates all parties; 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2) 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Madisonian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--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parties are the price one pays for liberty, they can be checked but not eliminated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  View that of Hume.  Jefferson &amp; Adams had same view; 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3) 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Burkean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(Van Buren)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-- parties inevitable &amp; good--no important American thinker took this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view at the time of the writing of #10.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767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35846"/>
            <a:ext cx="9144000" cy="4812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2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24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People hold </a:t>
            </a:r>
            <a:r>
              <a:rPr lang="en-US" sz="2400" b="1" i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Opinions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with </a:t>
            </a:r>
            <a:r>
              <a:rPr lang="en-US" sz="2400" b="1" i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Passion</a:t>
            </a:r>
            <a:r>
              <a:rPr lang="en-US" sz="2400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-- "the former will be the objects to which the latter will attach themselves."  In the extreme case of a </a:t>
            </a:r>
            <a:r>
              <a:rPr lang="en-US" b="1" i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mass movement</a:t>
            </a: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: </a:t>
            </a:r>
          </a:p>
          <a:p>
            <a:pPr marL="9144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kern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"the facts on which the true believer bases his</a:t>
            </a:r>
            <a:br>
              <a:rPr lang="en-US" b="1" kern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kern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conclusions must not be derived from his experience or </a:t>
            </a:r>
            <a:br>
              <a:rPr lang="en-US" b="1" kern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kern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observation but from holy writ ... </a:t>
            </a:r>
            <a:r>
              <a:rPr lang="en-US" b="1" kern="0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it is startling to realize how much unbelief is necessary to make belief possible</a:t>
            </a:r>
            <a:r>
              <a:rPr lang="en-US" b="1" kern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 What we know as </a:t>
            </a:r>
            <a:r>
              <a:rPr lang="en-US" b="1" kern="0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blind faith is sustained by innumerable </a:t>
            </a:r>
            <a:r>
              <a:rPr lang="en-US" b="1" kern="0" dirty="0" err="1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unbeliefs</a:t>
            </a:r>
            <a:r>
              <a:rPr lang="en-US" b="1" kern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 (Eric Hoffer, </a:t>
            </a:r>
            <a:r>
              <a:rPr lang="en-US" b="1" i="1" kern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The True Believer</a:t>
            </a:r>
            <a:r>
              <a:rPr lang="en-US" b="1" kern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1951, p.79).</a:t>
            </a:r>
            <a:endParaRPr lang="en-US" b="1" kern="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847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8580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various and unequal distributions of property (broadly defined) divides the citizenry into classes and these form the bases of politics.</a:t>
            </a:r>
          </a:p>
          <a:p>
            <a:endParaRPr lang="en-US" sz="2000" dirty="0" smtClean="0"/>
          </a:p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Founders (Jefferson, Washington, Monroe, Adams,</a:t>
            </a:r>
          </a:p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Madison, etc.) all believed this.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Liberty meant</a:t>
            </a:r>
          </a:p>
          <a:p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0100" lvl="1" indent="-342900">
              <a:buAutoNum type="alphaLcPeriod"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Freedom of Speech</a:t>
            </a:r>
          </a:p>
          <a:p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0100" lvl="1" indent="-342900">
              <a:buAutoNum type="alphaLcPeriod" startAt="2"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Freedom of Association</a:t>
            </a:r>
          </a:p>
          <a:p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0100" lvl="1" indent="-342900">
              <a:buAutoNum type="alphaLcPeriod" startAt="3"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 Property Rights in Land</a:t>
            </a:r>
          </a:p>
          <a:p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0100" lvl="1" indent="-342900">
              <a:buAutoNum type="alphaLcPeriod" startAt="4"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Government Protection of Private Property Rights in General</a:t>
            </a:r>
          </a:p>
          <a:p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e.	…and all the Rights Listed in the First 10 	Amendments to the Constitution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168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7144</TotalTime>
  <Words>313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Madison’s Federalist #10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Madison’s Federalist #10</dc:title>
  <dc:creator>keith</dc:creator>
  <cp:lastModifiedBy>keith</cp:lastModifiedBy>
  <cp:revision>23</cp:revision>
  <dcterms:created xsi:type="dcterms:W3CDTF">2014-01-09T19:31:44Z</dcterms:created>
  <dcterms:modified xsi:type="dcterms:W3CDTF">2014-01-14T18:43:59Z</dcterms:modified>
</cp:coreProperties>
</file>