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7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8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7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0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0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3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3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7EDF-3C49-46FE-93BD-AE82417520F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0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47EDF-3C49-46FE-93BD-AE82417520F7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1DE8B-AC7E-4E4D-8729-C84CB9B07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2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1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English Context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0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914400"/>
            <a:ext cx="5943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English Context -- American Institutions are </a:t>
            </a:r>
            <a:r>
              <a:rPr lang="en-US" sz="2800" b="1" i="1" dirty="0" smtClean="0">
                <a:solidFill>
                  <a:srgbClr val="FF0000"/>
                </a:solidFill>
              </a:rPr>
              <a:t>English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1.  Political -- Representative Government; Separation of Powers; the Common Law</a:t>
            </a:r>
          </a:p>
          <a:p>
            <a:endParaRPr lang="en-US" dirty="0" smtClean="0"/>
          </a:p>
          <a:p>
            <a:r>
              <a:rPr lang="en-US" sz="2400" b="1" dirty="0" smtClean="0">
                <a:solidFill>
                  <a:srgbClr val="FF00FF"/>
                </a:solidFill>
              </a:rPr>
              <a:t>2.  Economic -- Private Property Rights Enforced by Government </a:t>
            </a:r>
            <a:r>
              <a:rPr lang="en-US" sz="2400" b="1" i="1" dirty="0" smtClean="0">
                <a:solidFill>
                  <a:srgbClr val="FF00FF"/>
                </a:solidFill>
              </a:rPr>
              <a:t>are necessary for long-run, real, per-capita income growth</a:t>
            </a:r>
            <a:r>
              <a:rPr lang="en-US" sz="2400" b="1" dirty="0" smtClean="0">
                <a:solidFill>
                  <a:srgbClr val="FF00FF"/>
                </a:solidFill>
              </a:rPr>
              <a:t>.</a:t>
            </a:r>
          </a:p>
          <a:p>
            <a:endParaRPr lang="en-US" dirty="0" smtClean="0"/>
          </a:p>
          <a:p>
            <a:r>
              <a:rPr lang="en-US" sz="2400" b="1" dirty="0" smtClean="0"/>
              <a:t>3.  General Theme -- The interaction of Private Property Rights and Representative Democracy.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43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55" y="2286000"/>
            <a:ext cx="630452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94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171575"/>
            <a:ext cx="88868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7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8100"/>
            <a:ext cx="90487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78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41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24" y="2276474"/>
            <a:ext cx="2471776" cy="270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4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774" y="228600"/>
            <a:ext cx="7162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The interaction of Private Property Rights and Representative Democracy </a:t>
            </a:r>
            <a:r>
              <a:rPr lang="en-US" sz="2800" b="1" dirty="0"/>
              <a:t>is </a:t>
            </a:r>
            <a:r>
              <a:rPr lang="en-US" sz="2800" b="1" i="1" dirty="0"/>
              <a:t>dynamic</a:t>
            </a:r>
            <a:r>
              <a:rPr lang="en-US" sz="2800" b="1" dirty="0"/>
              <a:t> and produces feedback effects between the Political System and the Economic System.</a:t>
            </a:r>
            <a:br>
              <a:rPr lang="en-US" sz="2800" b="1" dirty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 smtClean="0">
                <a:solidFill>
                  <a:srgbClr val="FF0000"/>
                </a:solidFill>
              </a:rPr>
              <a:t>1. Inventors </a:t>
            </a:r>
            <a:r>
              <a:rPr lang="en-US" sz="2400" b="1" dirty="0">
                <a:solidFill>
                  <a:srgbClr val="FF0000"/>
                </a:solidFill>
              </a:rPr>
              <a:t>and Entrepreneurs Create things! These creations produce </a:t>
            </a:r>
            <a:r>
              <a:rPr lang="en-US" sz="2400" b="1" i="1" dirty="0">
                <a:solidFill>
                  <a:srgbClr val="FF0000"/>
                </a:solidFill>
              </a:rPr>
              <a:t>Unanticipated Structural Changes in the Economy and the social system!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 smtClean="0">
                <a:solidFill>
                  <a:srgbClr val="0000FF"/>
                </a:solidFill>
              </a:rPr>
              <a:t>2. These </a:t>
            </a:r>
            <a:r>
              <a:rPr lang="en-US" sz="2400" b="1" dirty="0">
                <a:solidFill>
                  <a:srgbClr val="0000FF"/>
                </a:solidFill>
              </a:rPr>
              <a:t>Unanticipated </a:t>
            </a:r>
            <a:r>
              <a:rPr lang="en-US" sz="2400" b="1" dirty="0" smtClean="0">
                <a:solidFill>
                  <a:srgbClr val="0000FF"/>
                </a:solidFill>
              </a:rPr>
              <a:t>Structural </a:t>
            </a:r>
            <a:r>
              <a:rPr lang="en-US" sz="2400" b="1" dirty="0">
                <a:solidFill>
                  <a:srgbClr val="0000FF"/>
                </a:solidFill>
              </a:rPr>
              <a:t>Changes Generate </a:t>
            </a:r>
            <a:r>
              <a:rPr lang="en-US" sz="2400" b="1" i="1" dirty="0">
                <a:solidFill>
                  <a:srgbClr val="0000FF"/>
                </a:solidFill>
              </a:rPr>
              <a:t>Massive Ripple Effects</a:t>
            </a:r>
            <a:r>
              <a:rPr lang="en-US" sz="2400" b="1" dirty="0">
                <a:solidFill>
                  <a:srgbClr val="0000FF"/>
                </a:solidFill>
              </a:rPr>
              <a:t> in the Economic and Political Systems.</a:t>
            </a:r>
            <a:br>
              <a:rPr lang="en-US" sz="2400" b="1" dirty="0">
                <a:solidFill>
                  <a:srgbClr val="0000FF"/>
                </a:solidFill>
              </a:rPr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 smtClean="0">
                <a:solidFill>
                  <a:srgbClr val="FF00FF"/>
                </a:solidFill>
              </a:rPr>
              <a:t>3.  These </a:t>
            </a:r>
            <a:r>
              <a:rPr lang="en-US" sz="2400" b="1" dirty="0">
                <a:solidFill>
                  <a:srgbClr val="FF00FF"/>
                </a:solidFill>
              </a:rPr>
              <a:t>Ripple Effects Produce a Political Response.</a:t>
            </a:r>
            <a:br>
              <a:rPr lang="en-US" sz="2400" b="1" dirty="0">
                <a:solidFill>
                  <a:srgbClr val="FF00FF"/>
                </a:solidFill>
              </a:rPr>
            </a:br>
            <a:endParaRPr lang="en-US" sz="2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2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66800"/>
            <a:ext cx="7239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4. The Political Reponses produces a Feedback into the Economic System by altering the structure of incentives.</a:t>
            </a:r>
          </a:p>
          <a:p>
            <a:endParaRPr lang="en-US" sz="2400" b="1" dirty="0" smtClean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5. The Nature of the Political Response is shaped by Ideology. The Glue that binds together the members of a Political Party is provided by a set of beliefs about what is "good" -- Who gets what, who should rule.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FF"/>
                </a:solidFill>
              </a:rPr>
              <a:t>6. The Effects of Shocks Go Both Ways -- There can be Political Shocks -- War -- that produce Economic Change.</a:t>
            </a:r>
            <a:endParaRPr lang="en-US" sz="2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07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177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Topic 1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 Part 1</dc:title>
  <dc:creator>keith</dc:creator>
  <cp:lastModifiedBy>keith</cp:lastModifiedBy>
  <cp:revision>10</cp:revision>
  <dcterms:created xsi:type="dcterms:W3CDTF">2014-01-07T21:53:27Z</dcterms:created>
  <dcterms:modified xsi:type="dcterms:W3CDTF">2015-08-11T18:51:00Z</dcterms:modified>
</cp:coreProperties>
</file>