
<file path=[Content_Types].xml><?xml version="1.0" encoding="utf-8"?>
<Types xmlns="http://schemas.openxmlformats.org/package/2006/content-types"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  <p:sldId id="263" r:id="rId9"/>
    <p:sldId id="267" r:id="rId10"/>
    <p:sldId id="268" r:id="rId11"/>
    <p:sldId id="264" r:id="rId12"/>
    <p:sldId id="265" r:id="rId13"/>
    <p:sldId id="266" r:id="rId14"/>
  </p:sldIdLst>
  <p:sldSz cx="9144000" cy="6858000" type="screen4x3"/>
  <p:notesSz cx="68580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0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3E70-469B-4EC0-9B33-2A8DD7A4EEAF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642D-3449-4BCB-931B-02D1CEEC5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93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3E70-469B-4EC0-9B33-2A8DD7A4EEAF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642D-3449-4BCB-931B-02D1CEEC5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82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3E70-469B-4EC0-9B33-2A8DD7A4EEAF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642D-3449-4BCB-931B-02D1CEEC5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5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3E70-469B-4EC0-9B33-2A8DD7A4EEAF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642D-3449-4BCB-931B-02D1CEEC5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451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3E70-469B-4EC0-9B33-2A8DD7A4EEAF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642D-3449-4BCB-931B-02D1CEEC5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00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3E70-469B-4EC0-9B33-2A8DD7A4EEAF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642D-3449-4BCB-931B-02D1CEEC5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62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3E70-469B-4EC0-9B33-2A8DD7A4EEAF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642D-3449-4BCB-931B-02D1CEEC5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959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3E70-469B-4EC0-9B33-2A8DD7A4EEAF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642D-3449-4BCB-931B-02D1CEEC5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77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3E70-469B-4EC0-9B33-2A8DD7A4EEAF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642D-3449-4BCB-931B-02D1CEEC5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57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3E70-469B-4EC0-9B33-2A8DD7A4EEAF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642D-3449-4BCB-931B-02D1CEEC5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99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93E70-469B-4EC0-9B33-2A8DD7A4EEAF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0642D-3449-4BCB-931B-02D1CEEC5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25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93E70-469B-4EC0-9B33-2A8DD7A4EEAF}" type="datetimeFigureOut">
              <a:rPr lang="en-US" smtClean="0"/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0642D-3449-4BCB-931B-02D1CEEC5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75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Polarized America (2006)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Figures and Tables for Chapters 2 and 3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801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759185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5017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990600"/>
            <a:ext cx="5867400" cy="5867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19200" y="457200"/>
            <a:ext cx="693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Annual Income Effect Using Pew Data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301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947159"/>
            <a:ext cx="5943600" cy="5943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4800" y="457200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Republican Identification, Religion, and Income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571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539" y="457200"/>
            <a:ext cx="5416062" cy="6400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4800" y="76200"/>
            <a:ext cx="8534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Party-Income Stratification by State: White Respondents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736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533400"/>
            <a:ext cx="5867400" cy="5867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9697" y="1524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Labor and Minimum Wage Votes, 1937 - 2000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801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609600"/>
            <a:ext cx="5867400" cy="58674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9697" y="1524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2000 Bush Two-Party Vote by Counties and Districts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879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609600"/>
            <a:ext cx="5791200" cy="5791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9697" y="1524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1992 Bush Two-Party Vote by Counties and Districts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122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609600"/>
            <a:ext cx="5562600" cy="5562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9697" y="1524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1980 Reagan Two-Party Vote by Counties and Districts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199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685800"/>
            <a:ext cx="5562600" cy="5562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9697" y="1524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1972 Nixon Two-Party Vote by Counties and Districts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275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533400"/>
            <a:ext cx="5715000" cy="5715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9697" y="152400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Ideological Self Placement Liberal-Conservative 7-Point Scales  1,2 and 6,7 = Ideological;  3,4,5 = Moderate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548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914400"/>
            <a:ext cx="5943600" cy="5943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6800" y="76200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Party Stratification by Income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857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806226"/>
              </p:ext>
            </p:extLst>
          </p:nvPr>
        </p:nvGraphicFramePr>
        <p:xfrm>
          <a:off x="609600" y="1295400"/>
          <a:ext cx="5791200" cy="3053556"/>
        </p:xfrm>
        <a:graphic>
          <a:graphicData uri="http://schemas.openxmlformats.org/drawingml/2006/table">
            <a:tbl>
              <a:tblPr/>
              <a:tblGrid>
                <a:gridCol w="965200"/>
                <a:gridCol w="965200"/>
                <a:gridCol w="965200"/>
                <a:gridCol w="965200"/>
                <a:gridCol w="965200"/>
                <a:gridCol w="965200"/>
              </a:tblGrid>
              <a:tr h="508926"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Income Quintile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89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Year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/>
                          <a:ea typeface="Times New Roman"/>
                        </a:rPr>
                        <a:t>1</a:t>
                      </a:r>
                      <a:endParaRPr lang="en-US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2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/>
                          <a:ea typeface="Times New Roman"/>
                        </a:rPr>
                        <a:t>3</a:t>
                      </a:r>
                      <a:endParaRPr lang="en-US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/>
                          <a:ea typeface="Times New Roman"/>
                        </a:rPr>
                        <a:t>4</a:t>
                      </a:r>
                      <a:endParaRPr lang="en-US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/>
                          <a:ea typeface="Times New Roman"/>
                        </a:rPr>
                        <a:t>5</a:t>
                      </a:r>
                      <a:endParaRPr lang="en-US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9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1996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/>
                          <a:ea typeface="Times New Roman"/>
                        </a:rPr>
                        <a:t>0.187</a:t>
                      </a:r>
                      <a:endParaRPr lang="en-US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0.184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/>
                          <a:ea typeface="Times New Roman"/>
                        </a:rPr>
                        <a:t>0.282</a:t>
                      </a:r>
                      <a:endParaRPr lang="en-US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/>
                          <a:ea typeface="Times New Roman"/>
                        </a:rPr>
                        <a:t>0.290</a:t>
                      </a:r>
                      <a:endParaRPr lang="en-US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/>
                          <a:ea typeface="Times New Roman"/>
                        </a:rPr>
                        <a:t>0.411</a:t>
                      </a:r>
                      <a:endParaRPr lang="en-US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089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1998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/>
                          <a:ea typeface="Times New Roman"/>
                        </a:rPr>
                        <a:t>0.233</a:t>
                      </a:r>
                      <a:endParaRPr lang="en-US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0.234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/>
                          <a:ea typeface="Times New Roman"/>
                        </a:rPr>
                        <a:t>0.266</a:t>
                      </a:r>
                      <a:endParaRPr lang="en-US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/>
                          <a:ea typeface="Times New Roman"/>
                        </a:rPr>
                        <a:t>0.252</a:t>
                      </a:r>
                      <a:endParaRPr lang="en-US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/>
                          <a:ea typeface="Times New Roman"/>
                        </a:rPr>
                        <a:t>0.374</a:t>
                      </a:r>
                      <a:endParaRPr lang="en-US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9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2000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ial"/>
                          <a:ea typeface="Times New Roman"/>
                        </a:rPr>
                        <a:t>0.144</a:t>
                      </a:r>
                      <a:endParaRPr lang="en-US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0.222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0.215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0.294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0.324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89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2002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0.197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0.248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0.301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0.362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ial"/>
                          <a:ea typeface="Times New Roman"/>
                        </a:rPr>
                        <a:t>0.401</a:t>
                      </a:r>
                      <a:endParaRPr lang="en-US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575846"/>
            <a:ext cx="8001000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MS Mincho" pitchFamily="49" charset="-128"/>
                <a:cs typeface="Arial" pitchFamily="34" charset="0"/>
              </a:rPr>
              <a:t>Table 3.7:  Republican Identification by Quintile 1996-2002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488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22076</TotalTime>
  <Words>133</Words>
  <Application>Microsoft Office PowerPoint</Application>
  <PresentationFormat>On-screen Show (4:3)</PresentationFormat>
  <Paragraphs>44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Polarized America (2006)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Polarized America (2006)</dc:title>
  <dc:creator>keith</dc:creator>
  <cp:lastModifiedBy>keith</cp:lastModifiedBy>
  <cp:revision>24</cp:revision>
  <cp:lastPrinted>2014-09-02T18:55:24Z</cp:lastPrinted>
  <dcterms:created xsi:type="dcterms:W3CDTF">2014-08-27T19:11:56Z</dcterms:created>
  <dcterms:modified xsi:type="dcterms:W3CDTF">2014-09-12T19:16:56Z</dcterms:modified>
</cp:coreProperties>
</file>