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22"/>
  </p:notesMasterIdLst>
  <p:sldIdLst>
    <p:sldId id="256" r:id="rId5"/>
    <p:sldId id="257" r:id="rId6"/>
    <p:sldId id="258" r:id="rId7"/>
    <p:sldId id="259" r:id="rId8"/>
    <p:sldId id="266" r:id="rId9"/>
    <p:sldId id="267" r:id="rId10"/>
    <p:sldId id="268" r:id="rId11"/>
    <p:sldId id="273" r:id="rId12"/>
    <p:sldId id="272" r:id="rId13"/>
    <p:sldId id="271" r:id="rId14"/>
    <p:sldId id="260" r:id="rId15"/>
    <p:sldId id="263" r:id="rId16"/>
    <p:sldId id="264" r:id="rId17"/>
    <p:sldId id="265" r:id="rId18"/>
    <p:sldId id="269" r:id="rId19"/>
    <p:sldId id="261" r:id="rId20"/>
    <p:sldId id="262" r:id="rId21"/>
  </p:sldIdLst>
  <p:sldSz cx="9144000" cy="6858000" type="screen4x3"/>
  <p:notesSz cx="68580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0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222F4C-7CA8-4C3A-8810-38FD14A9D6F1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20775" y="692150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87136"/>
            <a:ext cx="5486400" cy="41562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72668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8387BE-F24D-4872-A8D8-4D4E36179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180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83D5D-60E1-4C08-9281-D0FD8B3407C0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8387BE-F24D-4872-A8D8-4D4E36179F3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676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E7A6-D44D-410B-AF97-870A89DC644B}" type="datetimeFigureOut">
              <a:rPr lang="en-US" smtClean="0"/>
              <a:t>8/18/2014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1212-10AF-4908-BB11-0A2F2C844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65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E7A6-D44D-410B-AF97-870A89DC644B}" type="datetimeFigureOut">
              <a:rPr lang="en-US" smtClean="0"/>
              <a:t>8/18/2014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1212-10AF-4908-BB11-0A2F2C844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516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E7A6-D44D-410B-AF97-870A89DC644B}" type="datetimeFigureOut">
              <a:rPr lang="en-US" smtClean="0"/>
              <a:t>8/18/2014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1212-10AF-4908-BB11-0A2F2C844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330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8508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2800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004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8698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2882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0179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4431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827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E7A6-D44D-410B-AF97-870A89DC644B}" type="datetimeFigureOut">
              <a:rPr lang="en-US" smtClean="0"/>
              <a:t>8/18/2014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1212-10AF-4908-BB11-0A2F2C844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6713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8227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0158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5930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3051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2935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4804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2200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0187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2182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363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E7A6-D44D-410B-AF97-870A89DC644B}" type="datetimeFigureOut">
              <a:rPr lang="en-US" smtClean="0"/>
              <a:t>8/18/2014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1212-10AF-4908-BB11-0A2F2C844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294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7734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04987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0817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501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247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6066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47201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2756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37761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673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E7A6-D44D-410B-AF97-870A89DC644B}" type="datetimeFigureOut">
              <a:rPr lang="en-US" smtClean="0"/>
              <a:t>8/18/2014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1212-10AF-4908-BB11-0A2F2C844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80378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4610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38723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8011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75336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345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E7A6-D44D-410B-AF97-870A89DC644B}" type="datetimeFigureOut">
              <a:rPr lang="en-US" smtClean="0"/>
              <a:t>8/18/2014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1212-10AF-4908-BB11-0A2F2C844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189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E7A6-D44D-410B-AF97-870A89DC644B}" type="datetimeFigureOut">
              <a:rPr lang="en-US" smtClean="0"/>
              <a:t>8/18/2014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1212-10AF-4908-BB11-0A2F2C844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4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E7A6-D44D-410B-AF97-870A89DC644B}" type="datetimeFigureOut">
              <a:rPr lang="en-US" smtClean="0"/>
              <a:t>8/18/2014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1212-10AF-4908-BB11-0A2F2C844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277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E7A6-D44D-410B-AF97-870A89DC644B}" type="datetimeFigureOut">
              <a:rPr lang="en-US" smtClean="0"/>
              <a:t>8/18/2014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1212-10AF-4908-BB11-0A2F2C844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15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E7A6-D44D-410B-AF97-870A89DC644B}" type="datetimeFigureOut">
              <a:rPr lang="en-US" smtClean="0"/>
              <a:t>8/18/2014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1212-10AF-4908-BB11-0A2F2C844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391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EE7A6-D44D-410B-AF97-870A89DC644B}" type="datetimeFigureOut">
              <a:rPr lang="en-US" smtClean="0"/>
              <a:t>8/18/2014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71212-10AF-4908-BB11-0A2F2C844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985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94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088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32C3B-7604-4F45-872D-4C14814F94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1BC55-C12F-44A7-BAEF-5213A3DBBC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480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Polarization Overview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What we know and What we do not know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327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1" y="1676400"/>
            <a:ext cx="7391400" cy="4314825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3333FF"/>
                </a:solidFill>
              </a:rPr>
              <a:t>Public Mood</a:t>
            </a:r>
            <a:br>
              <a:rPr lang="en-US" b="1" dirty="0" smtClean="0">
                <a:solidFill>
                  <a:srgbClr val="3333FF"/>
                </a:solidFill>
              </a:rPr>
            </a:br>
            <a:r>
              <a:rPr lang="en-US" sz="3600" b="1" dirty="0" smtClean="0"/>
              <a:t>James Stimson, UNC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949979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31335" y="152400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4.  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Elections Data </a:t>
            </a:r>
            <a:r>
              <a:rPr lang="en-US" sz="32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– Patterns within the Results of  Congressional and Presidential Elections</a:t>
            </a:r>
            <a:endParaRPr lang="en-US" sz="3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696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0" descr="2000_Elec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371600"/>
            <a:ext cx="5943600" cy="451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B0F0"/>
                </a:solidFill>
              </a:rPr>
              <a:t>2000 Presidential </a:t>
            </a:r>
            <a:r>
              <a:rPr lang="en-US" sz="3600" b="1" dirty="0" smtClean="0">
                <a:solidFill>
                  <a:srgbClr val="00B0F0"/>
                </a:solidFill>
              </a:rPr>
              <a:t>Election</a:t>
            </a:r>
            <a:br>
              <a:rPr lang="en-US" sz="3600" b="1" dirty="0" smtClean="0">
                <a:solidFill>
                  <a:srgbClr val="00B0F0"/>
                </a:solidFill>
              </a:rPr>
            </a:br>
            <a:r>
              <a:rPr lang="en-US" sz="2700" b="1" dirty="0" smtClean="0">
                <a:solidFill>
                  <a:srgbClr val="FF0000"/>
                </a:solidFill>
              </a:rPr>
              <a:t>Red</a:t>
            </a:r>
            <a:r>
              <a:rPr lang="en-US" sz="2700" b="1" dirty="0" smtClean="0">
                <a:solidFill>
                  <a:srgbClr val="00B0F0"/>
                </a:solidFill>
              </a:rPr>
              <a:t> for Bush, </a:t>
            </a:r>
            <a:r>
              <a:rPr lang="en-US" sz="2700" b="1" dirty="0" smtClean="0">
                <a:solidFill>
                  <a:srgbClr val="3333FF"/>
                </a:solidFill>
              </a:rPr>
              <a:t>Blue</a:t>
            </a:r>
            <a:r>
              <a:rPr lang="en-US" sz="2700" b="1" dirty="0" smtClean="0">
                <a:solidFill>
                  <a:srgbClr val="00B0F0"/>
                </a:solidFill>
              </a:rPr>
              <a:t> for Gore</a:t>
            </a:r>
            <a:endParaRPr lang="en-US" sz="27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71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B0F0"/>
                </a:solidFill>
              </a:rPr>
              <a:t>2004 Presidential </a:t>
            </a:r>
            <a:r>
              <a:rPr lang="en-US" sz="3600" b="1" dirty="0" smtClean="0">
                <a:solidFill>
                  <a:srgbClr val="00B0F0"/>
                </a:solidFill>
              </a:rPr>
              <a:t>Election</a:t>
            </a:r>
            <a:br>
              <a:rPr lang="en-US" sz="3600" b="1" dirty="0" smtClean="0">
                <a:solidFill>
                  <a:srgbClr val="00B0F0"/>
                </a:solidFill>
              </a:rPr>
            </a:br>
            <a:r>
              <a:rPr lang="en-US" sz="2700" b="1" dirty="0" smtClean="0">
                <a:solidFill>
                  <a:srgbClr val="FF0000"/>
                </a:solidFill>
              </a:rPr>
              <a:t>Red</a:t>
            </a:r>
            <a:r>
              <a:rPr lang="en-US" sz="2700" b="1" dirty="0" smtClean="0">
                <a:solidFill>
                  <a:srgbClr val="00B0F0"/>
                </a:solidFill>
              </a:rPr>
              <a:t> for Bush, </a:t>
            </a:r>
            <a:r>
              <a:rPr lang="en-US" sz="2700" b="1" dirty="0" smtClean="0">
                <a:solidFill>
                  <a:srgbClr val="3333FF"/>
                </a:solidFill>
              </a:rPr>
              <a:t>Blue</a:t>
            </a:r>
            <a:r>
              <a:rPr lang="en-US" sz="2700" b="1" dirty="0" smtClean="0">
                <a:solidFill>
                  <a:srgbClr val="00B0F0"/>
                </a:solidFill>
              </a:rPr>
              <a:t> for Kerry</a:t>
            </a:r>
            <a:endParaRPr lang="en-US" sz="2700" b="1" dirty="0">
              <a:solidFill>
                <a:srgbClr val="00B0F0"/>
              </a:solidFill>
            </a:endParaRPr>
          </a:p>
        </p:txBody>
      </p:sp>
      <p:pic>
        <p:nvPicPr>
          <p:cNvPr id="3074" name="Picture 2" descr="2004_ELECT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8957" y="1676400"/>
            <a:ext cx="6733443" cy="4523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97315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2008_election_map-counti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4738" y="759345"/>
            <a:ext cx="7212462" cy="5184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257422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upload.wikimedia.org/wikipedia/commons/thumb/8/8d/2012_Presidential_Election_by_County.svg/555px-2012_Presidential_Election_by_County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189343"/>
            <a:ext cx="7239000" cy="4591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2012 Presidential Election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>
                <a:solidFill>
                  <a:srgbClr val="3333FF"/>
                </a:solidFill>
              </a:rPr>
              <a:t>Blue</a:t>
            </a:r>
            <a:r>
              <a:rPr lang="en-US" sz="2800" dirty="0" smtClean="0"/>
              <a:t> for Obama, </a:t>
            </a:r>
            <a:r>
              <a:rPr lang="en-US" sz="2800" b="1" dirty="0" smtClean="0">
                <a:solidFill>
                  <a:srgbClr val="FF0000"/>
                </a:solidFill>
              </a:rPr>
              <a:t>Red</a:t>
            </a:r>
            <a:r>
              <a:rPr lang="en-US" sz="2800" dirty="0" smtClean="0"/>
              <a:t> for Romney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710106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What Causes Political Polarization?  Not Clear</a:t>
            </a:r>
            <a:r>
              <a:rPr lang="en-US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en-US" sz="3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3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1.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 the 20</a:t>
            </a:r>
            <a:r>
              <a:rPr lang="en-US" sz="2400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Century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Political polarization, income inequality, and immigration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increased dramatically in the United States from </a:t>
            </a:r>
            <a:r>
              <a:rPr lang="en-US" sz="2400" b="1" dirty="0">
                <a:solidFill>
                  <a:srgbClr val="3333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mid-late 1970s to </a:t>
            </a:r>
            <a:r>
              <a:rPr lang="en-US" sz="2400" b="1" dirty="0" smtClean="0">
                <a:solidFill>
                  <a:srgbClr val="3333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2014.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These increases followed an </a:t>
            </a:r>
            <a:r>
              <a:rPr lang="en-US" sz="2400" b="1" i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equally dramatic decline</a:t>
            </a:r>
            <a:r>
              <a:rPr lang="en-US" sz="24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 these three social indicators over the first seven decades of the twentieth century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1635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6409" y="1447800"/>
            <a:ext cx="9144000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2.  </a:t>
            </a:r>
            <a:r>
              <a:rPr lang="en-US" sz="24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 is more difficult to find the causes of polarization than to reject them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because social, economic, and political phenomena are </a:t>
            </a:r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mutually causal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For example, immigration might lead to policies that increase economic inequality if immigrants are at the bottom of the income distribution and do not have the right to vote. 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589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Political Polarization can be: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89154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1.  </a:t>
            </a:r>
            <a:r>
              <a:rPr lang="en-US" b="1" dirty="0" smtClean="0">
                <a:solidFill>
                  <a:srgbClr val="FF0000"/>
                </a:solidFill>
              </a:rPr>
              <a:t>Political Party Polarization </a:t>
            </a:r>
            <a:r>
              <a:rPr lang="en-US" dirty="0"/>
              <a:t>– The two major political parties are far apart on the major issues of the time.</a:t>
            </a:r>
            <a:endParaRPr lang="en-US" dirty="0" smtClean="0"/>
          </a:p>
          <a:p>
            <a:r>
              <a:rPr lang="en-US" dirty="0" smtClean="0"/>
              <a:t>2.  </a:t>
            </a:r>
            <a:r>
              <a:rPr lang="en-US" b="1" dirty="0" smtClean="0">
                <a:solidFill>
                  <a:srgbClr val="3333FF"/>
                </a:solidFill>
              </a:rPr>
              <a:t>Elite Polarization</a:t>
            </a:r>
            <a:r>
              <a:rPr lang="en-US" dirty="0"/>
              <a:t>– Cultural, political, economic elites can be polarized while the mass public is not.  Example, late 1980s into the 1990s. </a:t>
            </a:r>
            <a:endParaRPr lang="en-US" dirty="0" smtClean="0"/>
          </a:p>
          <a:p>
            <a:r>
              <a:rPr lang="en-US" dirty="0" smtClean="0"/>
              <a:t>3.  </a:t>
            </a:r>
            <a:r>
              <a:rPr lang="en-US" b="1" dirty="0" smtClean="0">
                <a:solidFill>
                  <a:srgbClr val="FF00FF"/>
                </a:solidFill>
              </a:rPr>
              <a:t>Mass Polarization</a:t>
            </a:r>
            <a:r>
              <a:rPr lang="en-US" dirty="0"/>
              <a:t>– The mass public can be polarized and the political parties are not.  Example, 1830s – 1850 on the issue of Slavery.</a:t>
            </a:r>
          </a:p>
        </p:txBody>
      </p:sp>
    </p:spTree>
    <p:extLst>
      <p:ext uri="{BB962C8B-B14F-4D97-AF65-F5344CB8AC3E}">
        <p14:creationId xmlns:p14="http://schemas.microsoft.com/office/powerpoint/2010/main" val="556458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447800"/>
            <a:ext cx="9144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Polarization 2014: Clearly 1, 2, and 3.</a:t>
            </a:r>
          </a:p>
          <a:p>
            <a:endParaRPr lang="en-US" sz="4400" dirty="0">
              <a:solidFill>
                <a:srgbClr val="FF0000"/>
              </a:solidFill>
            </a:endParaRPr>
          </a:p>
          <a:p>
            <a:r>
              <a:rPr lang="en-US" sz="4400" dirty="0" smtClean="0">
                <a:solidFill>
                  <a:srgbClr val="3333FF"/>
                </a:solidFill>
              </a:rPr>
              <a:t>It is the defining characteristic of our political system.</a:t>
            </a:r>
            <a:endParaRPr lang="en-US" sz="4400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815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How do we Measure Political Polarization?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1. </a:t>
            </a:r>
            <a:r>
              <a:rPr lang="en-US" dirty="0"/>
              <a:t>The primary evidence of </a:t>
            </a:r>
            <a:r>
              <a:rPr lang="en-US" b="1" dirty="0">
                <a:solidFill>
                  <a:srgbClr val="FF00FF"/>
                </a:solidFill>
              </a:rPr>
              <a:t>elite</a:t>
            </a:r>
            <a:r>
              <a:rPr lang="en-US" dirty="0"/>
              <a:t> political polarization comes from analysis of the voting patterns of members of the U.S. House of Representatives and Senate.</a:t>
            </a:r>
            <a:r>
              <a:rPr lang="en-US" b="1" dirty="0"/>
              <a:t>  </a:t>
            </a:r>
            <a:r>
              <a:rPr lang="en-US" b="1" i="1" dirty="0"/>
              <a:t>Very Long Time Series.</a:t>
            </a:r>
            <a:endParaRPr 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2. </a:t>
            </a:r>
            <a:r>
              <a:rPr lang="en-US" dirty="0"/>
              <a:t>We also have striking evidence from </a:t>
            </a:r>
            <a:r>
              <a:rPr lang="en-US" b="1" dirty="0">
                <a:solidFill>
                  <a:srgbClr val="FF00FF"/>
                </a:solidFill>
              </a:rPr>
              <a:t>campaign contributions data</a:t>
            </a:r>
            <a:r>
              <a:rPr lang="en-US" b="1" dirty="0"/>
              <a:t> that go back to the 1970s.  </a:t>
            </a:r>
            <a:r>
              <a:rPr lang="en-US" dirty="0"/>
              <a:t>Work done by</a:t>
            </a:r>
            <a:r>
              <a:rPr lang="en-US" b="1" dirty="0"/>
              <a:t> </a:t>
            </a:r>
            <a:r>
              <a:rPr lang="en-US" b="1" dirty="0">
                <a:solidFill>
                  <a:srgbClr val="FF0000"/>
                </a:solidFill>
              </a:rPr>
              <a:t>Adam Bonica of Stanford</a:t>
            </a:r>
            <a:r>
              <a:rPr lang="en-US" b="1" dirty="0"/>
              <a:t>.</a:t>
            </a:r>
            <a:endParaRPr 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3. </a:t>
            </a:r>
            <a:r>
              <a:rPr lang="en-US" b="1" dirty="0">
                <a:solidFill>
                  <a:srgbClr val="FF00FF"/>
                </a:solidFill>
              </a:rPr>
              <a:t>Survey Data </a:t>
            </a:r>
            <a:r>
              <a:rPr lang="en-US" b="1" dirty="0" smtClean="0">
                <a:solidFill>
                  <a:srgbClr val="FF00FF"/>
                </a:solidFill>
              </a:rPr>
              <a:t>is the primary way we measure mass polarization </a:t>
            </a:r>
            <a:r>
              <a:rPr lang="en-US" b="1" dirty="0" smtClean="0"/>
              <a:t>– PROBLEM </a:t>
            </a:r>
            <a:r>
              <a:rPr lang="en-US" b="1" dirty="0"/>
              <a:t>– </a:t>
            </a:r>
            <a:r>
              <a:rPr lang="en-US" dirty="0"/>
              <a:t>Surveys only go back into the 1950s and many only back into the 1970s.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647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8200"/>
            <a:ext cx="9144000" cy="4894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5293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 cstate="print"/>
          <a:srcRect t="4866"/>
          <a:stretch/>
        </p:blipFill>
        <p:spPr bwMode="auto">
          <a:xfrm>
            <a:off x="838200" y="609600"/>
            <a:ext cx="7467600" cy="563879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67825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 cstate="print"/>
          <a:srcRect t="5307"/>
          <a:stretch/>
        </p:blipFill>
        <p:spPr bwMode="auto">
          <a:xfrm>
            <a:off x="838200" y="304800"/>
            <a:ext cx="7315200" cy="6096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1527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52600"/>
            <a:ext cx="9113049" cy="2535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012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3" y="990600"/>
            <a:ext cx="8912307" cy="4837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639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2566</TotalTime>
  <Words>363</Words>
  <Application>Microsoft Office PowerPoint</Application>
  <PresentationFormat>On-screen Show (4:3)</PresentationFormat>
  <Paragraphs>24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Office Theme</vt:lpstr>
      <vt:lpstr>1_Office Theme</vt:lpstr>
      <vt:lpstr>2_Office Theme</vt:lpstr>
      <vt:lpstr>3_Office Theme</vt:lpstr>
      <vt:lpstr>Polarization Overview</vt:lpstr>
      <vt:lpstr>Political Polarization can be:</vt:lpstr>
      <vt:lpstr>PowerPoint Presentation</vt:lpstr>
      <vt:lpstr>How do we Measure Political Polarization?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Public Mood James Stimson, UNC</vt:lpstr>
      <vt:lpstr>PowerPoint Presentation</vt:lpstr>
      <vt:lpstr>2000 Presidential Election Red for Bush, Blue for Gore</vt:lpstr>
      <vt:lpstr>2004 Presidential Election Red for Bush, Blue for Kerry</vt:lpstr>
      <vt:lpstr>PowerPoint Presentation</vt:lpstr>
      <vt:lpstr>2012 Presidential Election</vt:lpstr>
      <vt:lpstr>What Causes Political Polarization?  Not Clear.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Polarization Overview</dc:title>
  <dc:creator>keith</dc:creator>
  <cp:lastModifiedBy>keith</cp:lastModifiedBy>
  <cp:revision>26</cp:revision>
  <cp:lastPrinted>2014-08-20T17:11:48Z</cp:lastPrinted>
  <dcterms:created xsi:type="dcterms:W3CDTF">2014-08-19T02:33:57Z</dcterms:created>
  <dcterms:modified xsi:type="dcterms:W3CDTF">2014-08-20T21:20:23Z</dcterms:modified>
</cp:coreProperties>
</file>