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3" r:id="rId10"/>
    <p:sldId id="264" r:id="rId11"/>
    <p:sldId id="269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9" r:id="rId22"/>
    <p:sldId id="278" r:id="rId23"/>
    <p:sldId id="28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93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7DC6-AB02-4A07-AA0A-F056C2E1AC16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8748E-A4B8-4EF9-9592-CEC67DD0E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7DC6-AB02-4A07-AA0A-F056C2E1AC16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8748E-A4B8-4EF9-9592-CEC67DD0E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7DC6-AB02-4A07-AA0A-F056C2E1AC16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8748E-A4B8-4EF9-9592-CEC67DD0E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7DC6-AB02-4A07-AA0A-F056C2E1AC16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8748E-A4B8-4EF9-9592-CEC67DD0E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7DC6-AB02-4A07-AA0A-F056C2E1AC16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8748E-A4B8-4EF9-9592-CEC67DD0E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7DC6-AB02-4A07-AA0A-F056C2E1AC16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8748E-A4B8-4EF9-9592-CEC67DD0E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7DC6-AB02-4A07-AA0A-F056C2E1AC16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8748E-A4B8-4EF9-9592-CEC67DD0E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7DC6-AB02-4A07-AA0A-F056C2E1AC16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8748E-A4B8-4EF9-9592-CEC67DD0E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7DC6-AB02-4A07-AA0A-F056C2E1AC16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8748E-A4B8-4EF9-9592-CEC67DD0E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7DC6-AB02-4A07-AA0A-F056C2E1AC16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8748E-A4B8-4EF9-9592-CEC67DD0E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7DC6-AB02-4A07-AA0A-F056C2E1AC16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8748E-A4B8-4EF9-9592-CEC67DD0E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F7DC6-AB02-4A07-AA0A-F056C2E1AC16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8748E-A4B8-4EF9-9592-CEC67DD0E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Public Policy Consequences of Political Polarization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The Financial Crisis 2007-2008 and the Great Recession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57200" y="0"/>
            <a:ext cx="8001000" cy="6248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smtClean="0"/>
              <a:t>1. </a:t>
            </a:r>
            <a:r>
              <a:rPr lang="en-US" sz="3200" dirty="0" smtClean="0">
                <a:solidFill>
                  <a:srgbClr val="FF0000"/>
                </a:solidFill>
              </a:rPr>
              <a:t>Congress</a:t>
            </a:r>
            <a:r>
              <a:rPr lang="en-US" sz="3200" dirty="0" smtClean="0"/>
              <a:t> – Slowly deregulated the financial              	system.</a:t>
            </a:r>
            <a:br>
              <a:rPr lang="en-US" sz="3200" dirty="0" smtClean="0"/>
            </a:br>
            <a:r>
              <a:rPr lang="en-US" sz="3200" dirty="0" smtClean="0"/>
              <a:t>2. </a:t>
            </a:r>
            <a:r>
              <a:rPr lang="en-US" sz="3200" dirty="0" smtClean="0">
                <a:solidFill>
                  <a:srgbClr val="FF0000"/>
                </a:solidFill>
              </a:rPr>
              <a:t>Presidents Carter to Obama </a:t>
            </a:r>
            <a:r>
              <a:rPr lang="en-US" sz="3200" dirty="0" smtClean="0"/>
              <a:t>– Their choices for 	cabinet officers, regulatory agencies, 	and their advisors.</a:t>
            </a:r>
            <a:br>
              <a:rPr lang="en-US" sz="3200" dirty="0" smtClean="0"/>
            </a:br>
            <a:r>
              <a:rPr lang="en-US" sz="3200" dirty="0" smtClean="0"/>
              <a:t>3. </a:t>
            </a:r>
            <a:r>
              <a:rPr lang="en-US" sz="3200" dirty="0" smtClean="0">
                <a:solidFill>
                  <a:srgbClr val="FF0000"/>
                </a:solidFill>
              </a:rPr>
              <a:t>Banks and Financial Companies </a:t>
            </a:r>
            <a:r>
              <a:rPr lang="en-US" sz="3200" dirty="0" smtClean="0"/>
              <a:t>– “Infectious 	Greed” and “Irrational Exuberance.”</a:t>
            </a:r>
            <a:br>
              <a:rPr lang="en-US" sz="3200" dirty="0" smtClean="0"/>
            </a:br>
            <a:r>
              <a:rPr lang="en-US" sz="3200" dirty="0" smtClean="0"/>
              <a:t>4.  </a:t>
            </a:r>
            <a:r>
              <a:rPr lang="en-US" sz="3200" dirty="0" smtClean="0">
                <a:solidFill>
                  <a:srgbClr val="FF0000"/>
                </a:solidFill>
              </a:rPr>
              <a:t>The Rating Agencies </a:t>
            </a:r>
            <a:r>
              <a:rPr lang="en-US" sz="3200" dirty="0" smtClean="0"/>
              <a:t>– Moody’s, Standard &amp; 	Poor’s, Fitch.</a:t>
            </a:r>
            <a:br>
              <a:rPr lang="en-US" sz="3200" dirty="0" smtClean="0"/>
            </a:br>
            <a:r>
              <a:rPr lang="en-US" sz="3200" dirty="0" smtClean="0"/>
              <a:t>5. </a:t>
            </a:r>
            <a:r>
              <a:rPr lang="en-US" sz="3200" dirty="0" smtClean="0">
                <a:solidFill>
                  <a:srgbClr val="FF0000"/>
                </a:solidFill>
              </a:rPr>
              <a:t>The American Elite </a:t>
            </a:r>
            <a:r>
              <a:rPr lang="en-US" sz="3200" dirty="0" smtClean="0"/>
              <a:t>who served on various boards 	of directors and directly benefited from the 	Bubble.</a:t>
            </a:r>
            <a:br>
              <a:rPr lang="en-US" sz="3200" dirty="0" smtClean="0"/>
            </a:b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 Bubble??</a:t>
            </a:r>
          </a:p>
          <a:p>
            <a:r>
              <a:rPr lang="en-US" dirty="0" smtClean="0">
                <a:solidFill>
                  <a:srgbClr val="FF00FF"/>
                </a:solidFill>
              </a:rPr>
              <a:t>“This Dance Can go on Forever”</a:t>
            </a:r>
          </a:p>
          <a:p>
            <a:endParaRPr lang="en-US" dirty="0" smtClean="0">
              <a:solidFill>
                <a:srgbClr val="FF00FF"/>
              </a:solidFill>
            </a:endParaRPr>
          </a:p>
          <a:p>
            <a:r>
              <a:rPr lang="en-US" dirty="0" smtClean="0">
                <a:solidFill>
                  <a:srgbClr val="FF00FF"/>
                </a:solidFill>
              </a:rPr>
              <a:t>Basically – “If it is too good to be true…..it </a:t>
            </a:r>
            <a:r>
              <a:rPr lang="en-US" dirty="0" err="1" smtClean="0">
                <a:solidFill>
                  <a:srgbClr val="FF00FF"/>
                </a:solidFill>
              </a:rPr>
              <a:t>ain’t</a:t>
            </a:r>
            <a:r>
              <a:rPr lang="en-US" dirty="0" smtClean="0">
                <a:solidFill>
                  <a:srgbClr val="FF00FF"/>
                </a:solidFill>
              </a:rPr>
              <a:t>”</a:t>
            </a:r>
            <a:endParaRPr lang="en-US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Asset Bubbles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B0F0"/>
                </a:solidFill>
              </a:rPr>
              <a:t>Political Bubbles </a:t>
            </a:r>
            <a:r>
              <a:rPr lang="en-US" dirty="0" smtClean="0"/>
              <a:t>are shaped by:  </a:t>
            </a:r>
            <a:r>
              <a:rPr lang="en-US" dirty="0" smtClean="0">
                <a:solidFill>
                  <a:srgbClr val="FF0000"/>
                </a:solidFill>
              </a:rPr>
              <a:t>Ideologies (Beliefs)</a:t>
            </a:r>
            <a:r>
              <a:rPr lang="en-US" dirty="0" smtClean="0"/>
              <a:t>; </a:t>
            </a:r>
            <a:r>
              <a:rPr lang="en-US" dirty="0" smtClean="0">
                <a:solidFill>
                  <a:srgbClr val="FF0000"/>
                </a:solidFill>
              </a:rPr>
              <a:t>Institutions</a:t>
            </a:r>
            <a:r>
              <a:rPr lang="en-US" dirty="0" smtClean="0"/>
              <a:t>; and </a:t>
            </a:r>
            <a:r>
              <a:rPr lang="en-US" dirty="0" smtClean="0">
                <a:solidFill>
                  <a:srgbClr val="FF0000"/>
                </a:solidFill>
              </a:rPr>
              <a:t>Interests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Economic Bubbles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Stock Market c. 1927 – 1929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“Irrational Exuberance”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Dot Com Bubble in the late 1990s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New Information Economy was emerging.  “Bricks and Mortar”  will be a thing of the past.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Housing Bubble late 1990s – 2006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Globalization and a Savings Glut from Developing countries could drive interest rates to permanently low levels.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FF"/>
                </a:solidFill>
              </a:rPr>
              <a:t>Political Bubbles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Stock Market c. 1927 – 1929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Not the Government’s Business.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Dot Com Bubble late 1990s</a:t>
            </a:r>
          </a:p>
          <a:p>
            <a:pPr lvl="1"/>
            <a:r>
              <a:rPr lang="en-US" dirty="0" smtClean="0"/>
              <a:t>If the information economy is the wave of the future it would be Luddism to tighten standards for public offerings or pricing of stock options.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Housing Bubble late 1990s – 2006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Markets self-correct (rational expectations).  If savings glut reduces interest rates it would be folly for monetary policy to interfere.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Almost Everyone Believes……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THIS TIME IS DIFFERENT!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Ideologies at Work in the latest Crisis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Free Market Conservatism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Fundamentalist Free Market Conservatism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Egalitarianism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Institutions (the 2</a:t>
            </a:r>
            <a:r>
              <a:rPr lang="en-US" baseline="30000" dirty="0" smtClean="0"/>
              <a:t>nd</a:t>
            </a:r>
            <a:r>
              <a:rPr lang="en-US" dirty="0" smtClean="0"/>
              <a:t> “I”)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Political Institutions – </a:t>
            </a:r>
          </a:p>
          <a:p>
            <a:r>
              <a:rPr lang="en-US" dirty="0" smtClean="0"/>
              <a:t>Regulatory Structures --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Interests (the 3</a:t>
            </a:r>
            <a:r>
              <a:rPr lang="en-US" baseline="30000" dirty="0" smtClean="0"/>
              <a:t>rd</a:t>
            </a:r>
            <a:r>
              <a:rPr lang="en-US" dirty="0" smtClean="0"/>
              <a:t> “I”)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Well organized, resourceful groups, such as those in the financial sector, are often able to exploit ideological allies and institutional structures to produce policy benefits for themselves.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the Two Types of Bubbles Differ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are similar during the Bubble phase because of beliefs</a:t>
            </a:r>
          </a:p>
          <a:p>
            <a:r>
              <a:rPr lang="en-US" dirty="0" smtClean="0"/>
              <a:t>There are important differences when the Bubble pops:</a:t>
            </a:r>
          </a:p>
          <a:p>
            <a:pPr lvl="1"/>
            <a:r>
              <a:rPr lang="en-US" dirty="0" smtClean="0"/>
              <a:t>Economic expectations can change dramatically and decisively in a short time.</a:t>
            </a:r>
          </a:p>
          <a:p>
            <a:pPr lvl="1"/>
            <a:r>
              <a:rPr lang="en-US" dirty="0" smtClean="0"/>
              <a:t>Political beliefs change very slowly because of </a:t>
            </a:r>
            <a:r>
              <a:rPr lang="en-US" b="1" dirty="0" smtClean="0">
                <a:solidFill>
                  <a:srgbClr val="FF0000"/>
                </a:solidFill>
              </a:rPr>
              <a:t>ideological rigidity</a:t>
            </a:r>
            <a:r>
              <a:rPr lang="en-US" dirty="0" smtClean="0"/>
              <a:t>.  </a:t>
            </a:r>
            <a:r>
              <a:rPr lang="en-US" b="1" dirty="0" smtClean="0">
                <a:solidFill>
                  <a:srgbClr val="0000FF"/>
                </a:solidFill>
              </a:rPr>
              <a:t>IN THE CURRENT CRISIS THIS WAS EXACERBATED BY POLITICAL POLARIZATION.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se-Shiller-updated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311" y="0"/>
            <a:ext cx="8983378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Three Pillars of the Financial Crisis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Bad paper widely written in the form of sub-prime mortgages.</a:t>
            </a:r>
          </a:p>
          <a:p>
            <a:r>
              <a:rPr lang="en-US" dirty="0" smtClean="0"/>
              <a:t>These sub-prime mortgages were securitized and given high ratings.  The securities were then pushed to investors around the world.</a:t>
            </a:r>
          </a:p>
          <a:p>
            <a:r>
              <a:rPr lang="en-US" dirty="0" smtClean="0"/>
              <a:t>These securities were insured by </a:t>
            </a:r>
            <a:r>
              <a:rPr lang="en-US" b="1" dirty="0" smtClean="0">
                <a:solidFill>
                  <a:srgbClr val="FF0000"/>
                </a:solidFill>
              </a:rPr>
              <a:t>Credit Default Swaps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299085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1. </a:t>
            </a:r>
            <a:r>
              <a:rPr lang="en-US" dirty="0" smtClean="0">
                <a:solidFill>
                  <a:srgbClr val="FF0000"/>
                </a:solidFill>
              </a:rPr>
              <a:t>Securitization</a:t>
            </a:r>
            <a:r>
              <a:rPr lang="en-US" dirty="0" smtClean="0"/>
              <a:t>, plus …</a:t>
            </a:r>
            <a:br>
              <a:rPr lang="en-US" dirty="0" smtClean="0"/>
            </a:br>
            <a:r>
              <a:rPr lang="en-US" dirty="0" smtClean="0"/>
              <a:t>2. </a:t>
            </a:r>
            <a:r>
              <a:rPr lang="en-US" dirty="0" smtClean="0">
                <a:solidFill>
                  <a:srgbClr val="FF0000"/>
                </a:solidFill>
              </a:rPr>
              <a:t>Huge World Capital Surplus </a:t>
            </a:r>
            <a:r>
              <a:rPr lang="en-US" dirty="0" smtClean="0"/>
              <a:t>produced …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FF00FF"/>
                </a:solidFill>
              </a:rPr>
              <a:t>The Shadow Banking System </a:t>
            </a:r>
            <a:endParaRPr lang="en-US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Securitization and the Shadow Banking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These securities (along with many other securities – private &amp; </a:t>
            </a:r>
            <a:r>
              <a:rPr lang="en-US" b="1" dirty="0" smtClean="0">
                <a:solidFill>
                  <a:srgbClr val="FF00FF"/>
                </a:solidFill>
              </a:rPr>
              <a:t>Fannie Mae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rgbClr val="FF00FF"/>
                </a:solidFill>
              </a:rPr>
              <a:t>Freddie Mac</a:t>
            </a:r>
            <a:r>
              <a:rPr lang="en-US" dirty="0" smtClean="0"/>
              <a:t>) were used as collateral in the Shadow Banking System.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Sale and Repurchase Market (“REPO”) </a:t>
            </a:r>
            <a:r>
              <a:rPr lang="en-US" dirty="0" smtClean="0"/>
              <a:t>– The essence of “Shadow” Banking.  Shadow Banks (1) do not take deposits; (2) provide credit and liquidity; (3) no access to central bank funding or the FDIC.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“REPO”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Market only works if you have access to Collateral that is seen as </a:t>
            </a:r>
            <a:r>
              <a:rPr lang="en-US" b="1" dirty="0" smtClean="0">
                <a:solidFill>
                  <a:srgbClr val="FF00FF"/>
                </a:solidFill>
              </a:rPr>
              <a:t>“Good as Gold.”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Collateral must be SAFE </a:t>
            </a:r>
            <a:r>
              <a:rPr lang="en-US" dirty="0" smtClean="0"/>
              <a:t>– so safe that you do not have to worry about it or make much of an effort to investigate it.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ile:Case-Shiller index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1" y="317756"/>
            <a:ext cx="8355612" cy="59115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upload.wikimedia.org/wikipedia/commons/thumb/f/fe/Cshpi-peak.svg/1000px-Cshpi-peak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134" y="1"/>
            <a:ext cx="663726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Securitization_Market_Activit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064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457200"/>
            <a:ext cx="8130768" cy="5495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03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299085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1. </a:t>
            </a:r>
            <a:r>
              <a:rPr lang="en-US" dirty="0" smtClean="0">
                <a:solidFill>
                  <a:srgbClr val="FF0000"/>
                </a:solidFill>
              </a:rPr>
              <a:t>Securitization</a:t>
            </a:r>
            <a:r>
              <a:rPr lang="en-US" dirty="0" smtClean="0"/>
              <a:t>, plus …</a:t>
            </a:r>
            <a:br>
              <a:rPr lang="en-US" dirty="0" smtClean="0"/>
            </a:br>
            <a:r>
              <a:rPr lang="en-US" dirty="0" smtClean="0"/>
              <a:t>2. </a:t>
            </a:r>
            <a:r>
              <a:rPr lang="en-US" dirty="0" smtClean="0">
                <a:solidFill>
                  <a:srgbClr val="FF0000"/>
                </a:solidFill>
              </a:rPr>
              <a:t>Huge World Capital Surplus </a:t>
            </a:r>
            <a:r>
              <a:rPr lang="en-US" dirty="0" smtClean="0"/>
              <a:t>produced …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FF00FF"/>
                </a:solidFill>
              </a:rPr>
              <a:t>The Shadow Banking System </a:t>
            </a:r>
            <a:endParaRPr lang="en-US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4162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When the </a:t>
            </a:r>
            <a:r>
              <a:rPr lang="en-US" dirty="0" smtClean="0">
                <a:solidFill>
                  <a:srgbClr val="FF0000"/>
                </a:solidFill>
              </a:rPr>
              <a:t>Housing Bubble </a:t>
            </a:r>
            <a:r>
              <a:rPr lang="en-US" dirty="0" smtClean="0"/>
              <a:t>Popped it triggered a classic </a:t>
            </a:r>
            <a:r>
              <a:rPr lang="en-US" i="1" dirty="0" smtClean="0">
                <a:solidFill>
                  <a:srgbClr val="FF00FF"/>
                </a:solidFill>
              </a:rPr>
              <a:t>Bank Run</a:t>
            </a:r>
            <a:r>
              <a:rPr lang="en-US" i="1" dirty="0" smtClean="0"/>
              <a:t>.</a:t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dirty="0" smtClean="0"/>
              <a:t>Only it was </a:t>
            </a:r>
            <a:r>
              <a:rPr lang="en-US" dirty="0" smtClean="0">
                <a:solidFill>
                  <a:srgbClr val="FF00FF"/>
                </a:solidFill>
              </a:rPr>
              <a:t>a Run on the Shadow Banking System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This Brought the Economy Down.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Who is to Blame for the Financial Meltdown and the Great Recession?</a:t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18484</TotalTime>
  <Words>558</Words>
  <Application>Microsoft Office PowerPoint</Application>
  <PresentationFormat>On-screen Show (4:3)</PresentationFormat>
  <Paragraphs>52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The Public Policy Consequences of Political Polarization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Securitization, plus … 2. Huge World Capital Surplus produced …  The Shadow Banking System </vt:lpstr>
      <vt:lpstr>When the Housing Bubble Popped it triggered a classic Bank Run.  Only it was a Run on the Shadow Banking System.  This Brought the Economy Down.</vt:lpstr>
      <vt:lpstr>Who is to Blame for the Financial Meltdown and the Great Recession? </vt:lpstr>
      <vt:lpstr>1. Congress – Slowly deregulated the financial               system. 2. Presidents Carter to Obama – Their choices for  cabinet officers, regulatory agencies,  and their advisors. 3. Banks and Financial Companies – “Infectious  Greed” and “Irrational Exuberance.” 4.  The Rating Agencies – Moody’s, Standard &amp;  Poor’s, Fitch. 5. The American Elite who served on various boards  of directors and directly benefited from the  Bubble. </vt:lpstr>
      <vt:lpstr>PowerPoint Presentation</vt:lpstr>
      <vt:lpstr>PowerPoint Presentation</vt:lpstr>
      <vt:lpstr>Economic Bubbles</vt:lpstr>
      <vt:lpstr>Political Bubbles</vt:lpstr>
      <vt:lpstr>Almost Everyone Believes……</vt:lpstr>
      <vt:lpstr>The Ideologies at Work in the latest Crisis</vt:lpstr>
      <vt:lpstr>Institutions (the 2nd “I”)</vt:lpstr>
      <vt:lpstr>Interests (the 3rd “I”)</vt:lpstr>
      <vt:lpstr>How the Two Types of Bubbles Differ</vt:lpstr>
      <vt:lpstr>The Three Pillars of the Financial Crisis</vt:lpstr>
      <vt:lpstr>1. Securitization, plus … 2. Huge World Capital Surplus produced …  The Shadow Banking System </vt:lpstr>
      <vt:lpstr>Securitization and the Shadow Banking System</vt:lpstr>
      <vt:lpstr>“REPO” Market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keith</dc:creator>
  <cp:lastModifiedBy>keith</cp:lastModifiedBy>
  <cp:revision>52</cp:revision>
  <dcterms:created xsi:type="dcterms:W3CDTF">2012-11-06T20:10:06Z</dcterms:created>
  <dcterms:modified xsi:type="dcterms:W3CDTF">2014-11-30T19:03:20Z</dcterms:modified>
</cp:coreProperties>
</file>