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72" r:id="rId3"/>
    <p:sldId id="273" r:id="rId4"/>
    <p:sldId id="257" r:id="rId5"/>
    <p:sldId id="262" r:id="rId6"/>
    <p:sldId id="264" r:id="rId7"/>
    <p:sldId id="258" r:id="rId8"/>
    <p:sldId id="259" r:id="rId9"/>
    <p:sldId id="274" r:id="rId10"/>
    <p:sldId id="275" r:id="rId11"/>
    <p:sldId id="276" r:id="rId12"/>
    <p:sldId id="278" r:id="rId13"/>
    <p:sldId id="265" r:id="rId14"/>
    <p:sldId id="266" r:id="rId15"/>
    <p:sldId id="267" r:id="rId16"/>
    <p:sldId id="269" r:id="rId17"/>
    <p:sldId id="270" r:id="rId18"/>
    <p:sldId id="277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AA78E-3338-4B65-9A22-0B30F95A6184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360DC-4512-478E-BDBA-468BB104D7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7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83D5D-60E1-4C08-9281-D0FD8B3407C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387BE-F24D-4872-A8D8-4D4E36179F3B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7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C3B-7604-4F45-872D-4C14814F94B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BC55-C12F-44A7-BAEF-5213A3DBB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C3B-7604-4F45-872D-4C14814F94B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BC55-C12F-44A7-BAEF-5213A3DBB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C3B-7604-4F45-872D-4C14814F94B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BC55-C12F-44A7-BAEF-5213A3DBB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C3B-7604-4F45-872D-4C14814F94B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BC55-C12F-44A7-BAEF-5213A3DBB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C3B-7604-4F45-872D-4C14814F94B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BC55-C12F-44A7-BAEF-5213A3DBB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C3B-7604-4F45-872D-4C14814F94B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BC55-C12F-44A7-BAEF-5213A3DBB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C3B-7604-4F45-872D-4C14814F94B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BC55-C12F-44A7-BAEF-5213A3DBB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C3B-7604-4F45-872D-4C14814F94B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BC55-C12F-44A7-BAEF-5213A3DBB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C3B-7604-4F45-872D-4C14814F94B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BC55-C12F-44A7-BAEF-5213A3DBB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C3B-7604-4F45-872D-4C14814F94B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BC55-C12F-44A7-BAEF-5213A3DBB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32C3B-7604-4F45-872D-4C14814F94B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1BC55-C12F-44A7-BAEF-5213A3DBBC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32C3B-7604-4F45-872D-4C14814F94B3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1BC55-C12F-44A7-BAEF-5213A3DBBC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Fiorina Chapter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01000" cy="1752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Changes in American Politics Since 1960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77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cobson_Divider_Uniter_Figure_1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2374"/>
            <a:ext cx="9144000" cy="625325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cobson_Divider_Uniter_Figure_1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2374"/>
            <a:ext cx="9144000" cy="62532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813"/>
            <a:ext cx="9167020" cy="62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306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0" descr="2000_E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59436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2000 Presidential Election</a:t>
            </a:r>
            <a:endParaRPr lang="en-US" sz="3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2004 Presidential Election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3074" name="Picture 2" descr="2004_ELEC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957" y="1676400"/>
            <a:ext cx="6733443" cy="452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08_election_map-coun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738" y="759345"/>
            <a:ext cx="7212462" cy="518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2010 Senate Elections by County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File:2010 United States Senate election map by count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7530838" cy="477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2010 HOUSE ELECTIONS BY CONGRESSIONAL DISTRICT</a:t>
            </a:r>
            <a:endParaRPr lang="en-US" sz="3600" dirty="0">
              <a:solidFill>
                <a:srgbClr val="00B0F0"/>
              </a:solidFill>
            </a:endParaRPr>
          </a:p>
        </p:txBody>
      </p:sp>
      <p:pic>
        <p:nvPicPr>
          <p:cNvPr id="6146" name="Picture 2" descr="File:2010 House election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441184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8/8d/2012_Presidential_Election_by_County.svg/555px-2012_Presidential_Election_by_Count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89343"/>
            <a:ext cx="7239000" cy="459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2012 Presidential Election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3333FF"/>
                </a:solidFill>
              </a:rPr>
              <a:t>Blue</a:t>
            </a:r>
            <a:r>
              <a:rPr lang="en-US" sz="2800" dirty="0" smtClean="0"/>
              <a:t> for Obama, </a:t>
            </a:r>
            <a:r>
              <a:rPr lang="en-US" sz="2800" b="1" dirty="0" smtClean="0">
                <a:solidFill>
                  <a:srgbClr val="FF0000"/>
                </a:solidFill>
              </a:rPr>
              <a:t>Red</a:t>
            </a:r>
            <a:r>
              <a:rPr lang="en-US" sz="2800" dirty="0" smtClean="0"/>
              <a:t> for Romney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8410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814"/>
            <a:ext cx="9144000" cy="58063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524000"/>
          </a:xfrm>
        </p:spPr>
        <p:txBody>
          <a:bodyPr/>
          <a:lstStyle/>
          <a:p>
            <a:r>
              <a:rPr lang="en-US" sz="3600" b="1" dirty="0" smtClean="0"/>
              <a:t>Fiorina:  Chapter 10 --</a:t>
            </a:r>
            <a:r>
              <a:rPr lang="en-US" sz="3600" dirty="0" smtClean="0"/>
              <a:t> </a:t>
            </a:r>
            <a:r>
              <a:rPr lang="en-US" sz="3600" dirty="0"/>
              <a:t>Changes in American Politics Since 1960</a:t>
            </a:r>
            <a:endParaRPr lang="en-US" sz="36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33CC"/>
                </a:solidFill>
              </a:rPr>
              <a:t>The Ascendance of the Purists</a:t>
            </a:r>
            <a:r>
              <a:rPr lang="en-US" dirty="0">
                <a:solidFill>
                  <a:srgbClr val="FF33CC"/>
                </a:solidFill>
              </a:rPr>
              <a:t> </a:t>
            </a:r>
            <a:r>
              <a:rPr lang="en-US" dirty="0"/>
              <a:t>at the Expense of the Professionals. </a:t>
            </a:r>
            <a:endParaRPr lang="en-US" dirty="0" smtClean="0"/>
          </a:p>
          <a:p>
            <a:endParaRPr lang="en-US" dirty="0" smtClean="0"/>
          </a:p>
          <a:p>
            <a:pPr marL="342900" lvl="3" indent="-342900">
              <a:buFont typeface="Arial" pitchFamily="34" charset="0"/>
              <a:buChar char="•"/>
            </a:pPr>
            <a:r>
              <a:rPr lang="en-US" sz="3200" b="1" dirty="0">
                <a:solidFill>
                  <a:srgbClr val="FF0000"/>
                </a:solidFill>
              </a:rPr>
              <a:t>The Expansion of </a:t>
            </a:r>
            <a:r>
              <a:rPr lang="en-US" sz="3200" b="1" dirty="0" smtClean="0">
                <a:solidFill>
                  <a:srgbClr val="FF0000"/>
                </a:solidFill>
              </a:rPr>
              <a:t>Government</a:t>
            </a:r>
          </a:p>
          <a:p>
            <a:pPr marL="342900" lvl="3" indent="-342900">
              <a:buFont typeface="Arial" pitchFamily="34" charset="0"/>
              <a:buChar char="•"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marL="342900" lvl="3" indent="-3429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00FF"/>
                </a:solidFill>
              </a:rPr>
              <a:t>The Rise of Participatory </a:t>
            </a:r>
            <a:r>
              <a:rPr lang="en-US" sz="3200" b="1" dirty="0" smtClean="0">
                <a:solidFill>
                  <a:srgbClr val="0000FF"/>
                </a:solidFill>
              </a:rPr>
              <a:t>Democracy</a:t>
            </a:r>
          </a:p>
          <a:p>
            <a:pPr marL="342900" lvl="3" indent="-342900">
              <a:buFont typeface="Arial" pitchFamily="34" charset="0"/>
              <a:buChar char="•"/>
            </a:pPr>
            <a:endParaRPr lang="en-US" sz="3200" dirty="0" smtClean="0"/>
          </a:p>
          <a:p>
            <a:pPr marL="342900" lvl="3" indent="-342900">
              <a:buFont typeface="Arial" pitchFamily="34" charset="0"/>
              <a:buChar char="•"/>
            </a:pPr>
            <a:r>
              <a:rPr lang="en-US" sz="3200" b="1" dirty="0"/>
              <a:t>The Hijacking of American Democracy</a:t>
            </a:r>
            <a:endParaRPr lang="en-US" sz="3200" b="1" dirty="0" smtClean="0"/>
          </a:p>
          <a:p>
            <a:pPr marL="342900" lvl="3" indent="-342900">
              <a:buFont typeface="Arial" pitchFamily="34" charset="0"/>
              <a:buChar char="•"/>
            </a:pPr>
            <a:endParaRPr lang="en-US" sz="3200" dirty="0">
              <a:solidFill>
                <a:srgbClr val="FF0000"/>
              </a:solidFill>
            </a:endParaRP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orina_Culture_War_Table_1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260" y="0"/>
            <a:ext cx="792144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524000"/>
          </a:xfrm>
        </p:spPr>
        <p:txBody>
          <a:bodyPr/>
          <a:lstStyle/>
          <a:p>
            <a:pPr eaLnBrk="1" hangingPunct="1"/>
            <a:r>
              <a:rPr lang="en-US" sz="3600" b="1" smtClean="0"/>
              <a:t>Is The United States Really Polarized?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Elite Polarization – </a:t>
            </a:r>
            <a:r>
              <a:rPr lang="en-US" b="1" dirty="0" smtClean="0"/>
              <a:t>Yes.  The Evidence is 				Overwhelming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>
                <a:solidFill>
                  <a:srgbClr val="0000FF"/>
                </a:solidFill>
              </a:rPr>
              <a:t>Mass Polarization – </a:t>
            </a:r>
            <a:r>
              <a:rPr lang="en-US" b="1" dirty="0" smtClean="0"/>
              <a:t>Not Necessarily, but 			the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FF33CC"/>
                </a:solidFill>
              </a:rPr>
              <a:t>Partisans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/>
              <a:t>are</a:t>
            </a:r>
            <a:r>
              <a:rPr lang="en-US" b="1" i="1" dirty="0" smtClean="0"/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very</a:t>
            </a:r>
            <a:r>
              <a:rPr lang="en-US" b="1" i="1" dirty="0" smtClean="0"/>
              <a:t> 				</a:t>
            </a:r>
            <a:r>
              <a:rPr lang="en-US" b="1" dirty="0" smtClean="0"/>
              <a:t>Polarized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WNOM_Congress_1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teview.com/images/polar_house_dispers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31" y="914400"/>
            <a:ext cx="9161231" cy="49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 descr="Jacobson_Bush_by_Party_2001-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52438"/>
            <a:ext cx="9144000" cy="5902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Content Placeholder 3" descr="Jacobson_Support_for_Iraq_War_2001-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620713"/>
            <a:ext cx="9159875" cy="6237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cobson_Divider_Uniter_Figure_1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2374"/>
            <a:ext cx="9144000" cy="62532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4237</TotalTime>
  <Words>90</Words>
  <Application>Microsoft Office PowerPoint</Application>
  <PresentationFormat>On-screen Show (4:3)</PresentationFormat>
  <Paragraphs>22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Fiorina Chapter 10</vt:lpstr>
      <vt:lpstr>Fiorina:  Chapter 10 -- Changes in American Politics Since 1960</vt:lpstr>
      <vt:lpstr>PowerPoint Presentation</vt:lpstr>
      <vt:lpstr>Is The United States Really Polarized?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2000 Presidential Election</vt:lpstr>
      <vt:lpstr>2004 Presidential Election</vt:lpstr>
      <vt:lpstr>PowerPoint Presentation</vt:lpstr>
      <vt:lpstr>2010 Senate Elections by County</vt:lpstr>
      <vt:lpstr>2010 HOUSE ELECTIONS BY CONGRESSIONAL DISTRICT</vt:lpstr>
      <vt:lpstr>2012 Presidential Election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United States Really Polarized?</dc:title>
  <dc:creator>keith</dc:creator>
  <cp:lastModifiedBy>keith</cp:lastModifiedBy>
  <cp:revision>26</cp:revision>
  <dcterms:created xsi:type="dcterms:W3CDTF">2012-10-14T17:38:28Z</dcterms:created>
  <dcterms:modified xsi:type="dcterms:W3CDTF">2014-11-21T18:06:38Z</dcterms:modified>
</cp:coreProperties>
</file>