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93" r:id="rId6"/>
    <p:sldId id="260" r:id="rId7"/>
    <p:sldId id="261" r:id="rId8"/>
    <p:sldId id="258" r:id="rId9"/>
    <p:sldId id="259" r:id="rId10"/>
    <p:sldId id="262" r:id="rId11"/>
    <p:sldId id="263" r:id="rId12"/>
    <p:sldId id="265" r:id="rId13"/>
    <p:sldId id="266" r:id="rId14"/>
    <p:sldId id="267" r:id="rId15"/>
    <p:sldId id="268" r:id="rId16"/>
    <p:sldId id="272" r:id="rId17"/>
    <p:sldId id="294" r:id="rId18"/>
    <p:sldId id="274" r:id="rId19"/>
    <p:sldId id="298" r:id="rId20"/>
    <p:sldId id="275" r:id="rId21"/>
    <p:sldId id="300" r:id="rId22"/>
    <p:sldId id="276" r:id="rId23"/>
    <p:sldId id="299" r:id="rId24"/>
    <p:sldId id="270" r:id="rId25"/>
    <p:sldId id="271" r:id="rId26"/>
    <p:sldId id="301" r:id="rId27"/>
    <p:sldId id="302" r:id="rId28"/>
    <p:sldId id="310" r:id="rId29"/>
    <p:sldId id="279" r:id="rId30"/>
    <p:sldId id="280" r:id="rId31"/>
    <p:sldId id="281" r:id="rId32"/>
    <p:sldId id="282" r:id="rId33"/>
    <p:sldId id="273" r:id="rId34"/>
    <p:sldId id="283" r:id="rId35"/>
    <p:sldId id="284" r:id="rId36"/>
    <p:sldId id="285" r:id="rId37"/>
    <p:sldId id="308" r:id="rId38"/>
    <p:sldId id="309" r:id="rId39"/>
    <p:sldId id="303" r:id="rId40"/>
    <p:sldId id="289" r:id="rId41"/>
    <p:sldId id="290" r:id="rId42"/>
    <p:sldId id="292" r:id="rId43"/>
    <p:sldId id="291" r:id="rId44"/>
    <p:sldId id="304" r:id="rId45"/>
    <p:sldId id="306" r:id="rId46"/>
    <p:sldId id="307" r:id="rId47"/>
    <p:sldId id="277" r:id="rId48"/>
    <p:sldId id="278" r:id="rId49"/>
    <p:sldId id="311" r:id="rId50"/>
    <p:sldId id="312" r:id="rId51"/>
    <p:sldId id="313" r:id="rId52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A4E4-C8C8-41A0-AC7B-9DB4BF607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C6613-AB2B-4B77-91BF-BA83758A44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0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CFCA-E3CC-4104-9055-4C76503E4F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7C43-7D0D-486E-8C21-001F3A626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333A-5F06-499C-A5CA-E0D66E4DC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CCF9-F57F-43C4-9A89-5D3871720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56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329A-DD3C-4C05-88A4-C57EF60A6B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0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DD72-057D-4362-9BAB-93469A6AFA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60DC-4F93-459A-A43F-F98B196496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02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667A2-BD13-4565-BD6E-70DF0C3AFF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6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01396-3070-4A06-AA6B-EE7C310EB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6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0961-DA86-4F05-9B87-80533D39E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44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082A-FB1E-41DC-AA49-ED7A578A4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22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C6613-AB2B-4B77-91BF-BA83758A44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37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CFCA-E3CC-4104-9055-4C76503E4F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82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7C43-7D0D-486E-8C21-001F3A626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86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333A-5F06-499C-A5CA-E0D66E4DC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96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CCF9-F57F-43C4-9A89-5D3871720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9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329A-DD3C-4C05-88A4-C57EF60A6B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35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DD72-057D-4362-9BAB-93469A6AFA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49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60DC-4F93-459A-A43F-F98B196496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67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667A2-BD13-4565-BD6E-70DF0C3AFF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21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01396-3070-4A06-AA6B-EE7C310EB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95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0961-DA86-4F05-9B87-80533D39E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79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082A-FB1E-41DC-AA49-ED7A578A4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25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CF96-5057-4407-B77E-9D4485FFD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F978-717C-40DE-B1BB-C85776F781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33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C102-075A-4A32-ADF1-5526ACB092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7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EA5F-545F-4320-A0AC-BE9BB57F39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53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1681-6B7B-4D48-A184-6CDCAF160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28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D0F0-438C-43A2-B1D4-0FE67AE7B4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4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980E-4BDF-49CA-A961-0C1E3F32E7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2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58DCE-DE64-4039-9D05-25C090CF8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08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2140-E9F2-4D2A-8D8A-C21DE4543B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62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2533-80D0-4F76-A2FE-5948DC697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14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2ED1-21D2-4331-999D-C3ABA3D83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6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7846-42DA-4179-87C6-564EDE51B8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76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CF96-5057-4407-B77E-9D4485FFD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F978-717C-40DE-B1BB-C85776F781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82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C102-075A-4A32-ADF1-5526ACB092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52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EA5F-545F-4320-A0AC-BE9BB57F39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10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1681-6B7B-4D48-A184-6CDCAF1609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37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D0F0-438C-43A2-B1D4-0FE67AE7B4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70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980E-4BDF-49CA-A961-0C1E3F32E7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00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58DCE-DE64-4039-9D05-25C090CF8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77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2140-E9F2-4D2A-8D8A-C21DE4543B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66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2533-80D0-4F76-A2FE-5948DC697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88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2ED1-21D2-4331-999D-C3ABA3D838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9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7846-42DA-4179-87C6-564EDE51B8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4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45337-9673-468A-97AD-55DF0298BB91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BD57-C74B-4D71-8FD6-C785562C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648E3-D827-4DA2-8415-948AFD9F383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648E3-D827-4DA2-8415-948AFD9F383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BDAFE-7E2B-4021-964D-4859DBC2870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0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BDAFE-7E2B-4021-964D-4859DBC2870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http://voteview.ucsd.edu/images/Rehnquist_Court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Measuring Ideology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7C80"/>
                </a:solidFill>
              </a:rPr>
              <a:t>What Congressional Roll Call Votes Can Teach us About American Political-Economic History</a:t>
            </a:r>
            <a:endParaRPr lang="en-US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9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295400"/>
          <a:ext cx="8991600" cy="3505200"/>
        </p:xfrm>
        <a:graphic>
          <a:graphicData uri="http://schemas.openxmlformats.org/drawingml/2006/table">
            <a:tbl>
              <a:tblPr/>
              <a:tblGrid>
                <a:gridCol w="8991600"/>
              </a:tblGrid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     Roll Call  1  2  3  4  5  6  7  8  9 10 11 12 13 14 15 16 17 18 19 20  ETC.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Johnson (D-US)                                                          N  Y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Sparkman (D-AL)   N  Y  N  N  Y  N  Y     Y  N  N  Y  N           N  N  Y  Y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Hill (D-AL)       N  Y  N  N  Y  N  Y  Y  Y  Y  Y        Y  Y  Y  N  N  Y  Y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Gruening (D-AK)   N  Y  N     Y  N  Y  N  N  N  N  Y  Y           N     Y  Y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Bartlett (D-AK)   N  Y  N  N  Y  Y  Y  N  N  N  Y  N  Y  Y  Y  Y  Y  N     Y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Hayden (D-AZ)     N     N  Y  Y  N  Y  Y  Y  N  N  Y  N  Y  Y  Y  N  N  Y  Y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Fannin (R-AZ)     N  Y  N  Y  Y  N  Y  Y  N  Y  Y  N  Y  Y  Y  Y  N  N  N  N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Fulbright (D-AR)  N  Y  N     Y  N  Y  N                             N  Y   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McClellan (D-AR)  N  Y  N  N  Y  N  Y  Y  Y  N  Y  Y     Y  Y  Y  N  N  Y   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Kuchel (R-CA)     Y  N  Y  Y  Y  N  Y  N  N  N  N  N     Y  N  Y     N  Y  N 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ourier New"/>
                          <a:ea typeface="Times New Roman"/>
                        </a:rPr>
                        <a:t>Murphy (R-CA)     N  Y  N  Y  Y  N  Y  Y  N  N  Y  Y  Y  N  Y  Y  N  N  N  N    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85800"/>
            <a:ext cx="7614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2.4: Roll Call Voting as an Unfolding Problem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67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524000"/>
          </a:xfrm>
        </p:spPr>
        <p:txBody>
          <a:bodyPr/>
          <a:lstStyle/>
          <a:p>
            <a:pPr eaLnBrk="1" hangingPunct="1"/>
            <a:r>
              <a:rPr lang="en-US" sz="3600" b="1" smtClean="0"/>
              <a:t>The NOMINATE (</a:t>
            </a:r>
            <a:r>
              <a:rPr lang="en-US" sz="3600" b="1" smtClean="0">
                <a:solidFill>
                  <a:srgbClr val="FF0000"/>
                </a:solidFill>
              </a:rPr>
              <a:t>Nomina</a:t>
            </a:r>
            <a:r>
              <a:rPr lang="en-US" sz="3600" b="1" smtClean="0"/>
              <a:t>l </a:t>
            </a:r>
            <a:r>
              <a:rPr lang="en-US" sz="3600" b="1" smtClean="0">
                <a:solidFill>
                  <a:srgbClr val="FF0000"/>
                </a:solidFill>
              </a:rPr>
              <a:t>T</a:t>
            </a:r>
            <a:r>
              <a:rPr lang="en-US" sz="3600" b="1" smtClean="0"/>
              <a:t>hree-Step </a:t>
            </a:r>
            <a:r>
              <a:rPr lang="en-US" sz="3600" b="1" smtClean="0">
                <a:solidFill>
                  <a:srgbClr val="FF0000"/>
                </a:solidFill>
              </a:rPr>
              <a:t>E</a:t>
            </a:r>
            <a:r>
              <a:rPr lang="en-US" sz="3600" b="1" smtClean="0"/>
              <a:t>stimation)Voting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Each Legislator is represented by a Point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Each Roll Call Vote is represented by two points,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one corresponding to the </a:t>
            </a:r>
            <a:r>
              <a:rPr lang="en-US" sz="3200" b="1" smtClean="0">
                <a:solidFill>
                  <a:srgbClr val="CC0000"/>
                </a:solidFill>
              </a:rPr>
              <a:t>Yea</a:t>
            </a:r>
            <a:r>
              <a:rPr lang="en-US" sz="3200" smtClean="0"/>
              <a:t> Outcome,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and one corresponding to the </a:t>
            </a:r>
            <a:r>
              <a:rPr lang="en-US" sz="3200" b="1" smtClean="0">
                <a:solidFill>
                  <a:schemeClr val="accent2"/>
                </a:solidFill>
              </a:rPr>
              <a:t>Nay</a:t>
            </a:r>
            <a:r>
              <a:rPr lang="en-US" sz="3200" smtClean="0"/>
              <a:t> Outcome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Legislators vote </a:t>
            </a:r>
            <a:r>
              <a:rPr lang="en-US" b="1" i="1" smtClean="0"/>
              <a:t>Probabilistically</a:t>
            </a:r>
            <a:r>
              <a:rPr lang="en-US" smtClean="0"/>
              <a:t> for the closest Outcome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oole_Rosenthal_Figure_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95263"/>
            <a:ext cx="8104188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Hou74_Social_Securit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4250"/>
            <a:ext cx="9144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0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1964_Civil_Rights_A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13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H89_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063"/>
            <a:ext cx="91440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27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H89_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063"/>
            <a:ext cx="91440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H89_1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91440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828800"/>
            <a:ext cx="8534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1600" b="1" dirty="0">
                <a:latin typeface="Courier New" pitchFamily="49" charset="0"/>
              </a:rPr>
              <a:t>ATLANTA   </a:t>
            </a: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</a:rPr>
              <a:t>0000 2340 1084  715  481  826 1519 2252  662  641 2450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BOISE    </a:t>
            </a: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</a:rPr>
              <a:t>2340 0000 2797 1789 2018 1661  891  908 2974 2480  680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BOSTON    </a:t>
            </a:r>
            <a:r>
              <a:rPr lang="en-US" sz="1600" b="1" dirty="0" smtClean="0">
                <a:latin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</a:rPr>
              <a:t>1084 2797 0000  976  853 1868 2008 3130 1547  443 3160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CHICAGO   </a:t>
            </a: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</a:rPr>
              <a:t>715 1789  976 0000  301  936 1017 2189 1386  696 2200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</a:rPr>
              <a:t>CINCINNATI   </a:t>
            </a:r>
            <a:r>
              <a:rPr lang="en-US" sz="1600" b="1" dirty="0">
                <a:latin typeface="Courier New" pitchFamily="49" charset="0"/>
              </a:rPr>
              <a:t>481 2018  853  301 0000  988 1245 2292 1143  498 2330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DALLAS    </a:t>
            </a: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</a:rPr>
              <a:t>826 1661 1868  936  988 0000  797 1431 1394 1414 1720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DENVER    </a:t>
            </a:r>
            <a:r>
              <a:rPr lang="en-US" sz="1600" b="1" dirty="0" smtClean="0">
                <a:latin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</a:rPr>
              <a:t>1519  891 2008 1017 1245  797 0000 1189 2126 1707 1290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LOS </a:t>
            </a:r>
            <a:r>
              <a:rPr lang="en-US" sz="1600" b="1" dirty="0" smtClean="0">
                <a:latin typeface="Courier New" pitchFamily="49" charset="0"/>
              </a:rPr>
              <a:t>ANGELES </a:t>
            </a:r>
            <a:r>
              <a:rPr lang="en-US" sz="1600" b="1" dirty="0">
                <a:latin typeface="Courier New" pitchFamily="49" charset="0"/>
              </a:rPr>
              <a:t>2252  908 3130 2189 2292 1431 1189 0000 2885 2754  370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MIAMI      </a:t>
            </a:r>
            <a:r>
              <a:rPr lang="en-US" sz="1600" b="1" dirty="0" smtClean="0">
                <a:latin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</a:rPr>
              <a:t>662 2974 1547 1386 1143 1394 2126 2885 0000 1096 3110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WASHINGTON  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</a:rPr>
              <a:t>641 2480  443  696  498 1414 1707 2754 1096 0000 2870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>
                <a:latin typeface="Courier New" pitchFamily="49" charset="0"/>
              </a:rPr>
              <a:t>CASBS       </a:t>
            </a:r>
            <a:r>
              <a:rPr lang="en-US" sz="1600" b="1" smtClean="0">
                <a:latin typeface="Courier New" pitchFamily="49" charset="0"/>
              </a:rPr>
              <a:t>2450  </a:t>
            </a:r>
            <a:r>
              <a:rPr lang="en-US" sz="1600" b="1" dirty="0">
                <a:latin typeface="Courier New" pitchFamily="49" charset="0"/>
              </a:rPr>
              <a:t>680 3160 2200 2330 1720 1290  370 3110 2870 0000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Driving Distances Between 11 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07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07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Hou98_Social_Secur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0"/>
            <a:ext cx="91440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317"/>
            <a:ext cx="9144000" cy="53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36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16" y="0"/>
            <a:ext cx="686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108_Procedural_Motion_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08_Estrada_Procedural_Motion_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108_Late_Term_Abortion_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08_State_Fiscal_Relief_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10_House_Iraq_Su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7177"/>
            <a:ext cx="9144000" cy="53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152400"/>
            <a:ext cx="65627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House_111_69_Stimulus_Pack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1513"/>
            <a:ext cx="907732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S111_RC_3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7400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6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5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9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288"/>
            <a:ext cx="57912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525"/>
            <a:ext cx="9144000" cy="549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676400"/>
          <a:ext cx="10058400" cy="3429000"/>
        </p:xfrm>
        <a:graphic>
          <a:graphicData uri="http://schemas.openxmlformats.org/drawingml/2006/table">
            <a:tbl>
              <a:tblPr/>
              <a:tblGrid>
                <a:gridCol w="10058400"/>
              </a:tblGrid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               Bush  Sess.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Shel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Murk.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Stev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Kyl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McCa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Pryor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Linc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Boxer Fein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Bush (R-US)      0.000 0.048 0.111 0.130 0.084 0.024 0.169 0.687 0.634 0.925 0.852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Sessions (R-AL)  0.048 0.000 0.087 0.132 0.108 0.059 0.193 0.743 0.705 0.874 0.813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Shelby (R-AL)    0.111 0.087 0.000 0.099 0.084 0.117 0.228 0.694 0.661 0.822 0.757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Murkowski (R-AK) 0.130 0.132 0.099 0.000 0.064 0.144 0.235 0.672 0.639 0.797 0.733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Stevens (R-AK)   0.084 0.108 0.084 0.064 0.000 0.125 0.224 0.680 0.649 0.826 0.761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Kyl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(R-AZ)       0.024 0.059 0.117 0.144 0.125 0.000 0.172 0.771 0.738 0.884 0.820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McCain (R-AZ)    0.169 0.193 0.228 0.235 0.224 0.172 0.000 0.692 0.672 0.747 0.723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Pryor (D-AR)     0.687 0.743 0.694 0.672 0.680 0.771 0.692 0.000 0.074 0.180 0.177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Lincoln (D-AR)   0.634 0.705 0.661 0.639 0.649 0.738 0.672 0.074 0.000 0.208 0.177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Boxer (D-CA)     0.925 0.874 0.822 0.797 0.826 0.884 0.747 0.180 0.208 0.000 0.089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Feinstein (D-CA) 0.852 0.813 0.757 0.733 0.761 0.820 0.723 0.177 0.177 0.089 0.000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654378"/>
            <a:ext cx="89430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2.2 Disagreement Scores for 108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Senate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525"/>
            <a:ext cx="9144000" cy="54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96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90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WNOM_Congress_1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1762"/>
            <a:ext cx="9144000" cy="489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3635"/>
            <a:ext cx="8839199" cy="353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" y="802958"/>
            <a:ext cx="9144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 bmk="OLE_LINK48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The Configuration below accounts for 96.95 percent of 2,624 total choices on 263 non-unanimous decisions.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http://voteview.ucsd.edu/images/Rehnquist_Court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41972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19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447"/>
            <a:ext cx="91101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Ho, Daniel E. and Kevin M. Quinn. 2008. “Measuring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Explicit Political Positions of Media."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Quarterly Journal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of Political Science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. 3: 353-377.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</a:b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49" name="Picture 1" descr="Ho_Quinn_Newspapers_Figur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4768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87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_Quinn_Newspapers_Figure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602"/>
            <a:ext cx="9143999" cy="638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09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89" y="0"/>
            <a:ext cx="68682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990600"/>
          <a:ext cx="9144000" cy="608075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               LBJ   Spar. Hill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Grue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. Bart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Hayd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Fann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Fulb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McCl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Kuch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Murp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Johnson (D-US)   0.000 0.389 0.490 0.476 0.349 0.300 0.629 0.550 0.574 0.278 </a:t>
                      </a:r>
                      <a:r>
                        <a:rPr lang="en-US" sz="1400" b="1" dirty="0" smtClean="0">
                          <a:latin typeface="Courier New"/>
                          <a:ea typeface="Times New Roman"/>
                        </a:rPr>
                        <a:t>0.574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Sparkman (D-AL)  0.389 0.000 0.101 0.490 0.350 0.150 0.344 0.297 0.211 0.360 0.372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Hill (D-AL)      0.490 0.101 0.000 0.470 0.372 0.214 0.302 0.293 0.191 0.432 0.355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Gruening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(D-AK)  0.476 0.490 0.470 0.000 0.238 0.417 0.565 0.313 0.510 0.456 0.556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Bartlett (D-AK)  0.349 0.350 0.372 0.238 0.000 0.296 0.523 0.306 0.437 0.363 0.501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Hayden (D-AZ)    0.300 0.150 0.214 0.417 0.296 0.000 0.426 0.307 0.314 0.365 0.468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Fannin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(R-AZ)    0.629 0.344 0.302 0.565 0.523 0.426 0.000 0.416 0.215 0.378 0.124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Fulbright (D-AR) 0.550 0.297 0.293 0.313 0.306 0.307 0.416 0.000 0.327 0.472 0.430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McClellan (D-AR) 0.574 0.211 0.191 0.510 0.437 0.314 0.215 0.327 0.000 0.430 0.275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ourier New"/>
                          <a:ea typeface="Times New Roman"/>
                        </a:rPr>
                        <a:t>Kuchel</a:t>
                      </a: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 (R-CA)    0.278 0.360 0.432 0.456 0.363 0.365 0.378 0.472 0.430 0.000 0.324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2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ourier New"/>
                          <a:ea typeface="Times New Roman"/>
                        </a:rPr>
                        <a:t>Murphy (R-CA)    0.574 0.372 0.355 0.556 0.501 0.468 0.124 0.430 0.275 0.324 0.000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97603"/>
            <a:ext cx="7643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2.3 Disagreement Scores for 90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Senate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1"/>
            <a:ext cx="686793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733964"/>
            <a:ext cx="882485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Table 2.4  Driving Distances as an </a:t>
            </a:r>
            <a:r>
              <a:rPr lang="en-US" sz="16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Unfolding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Problem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  Houston     NYC   Orlando  Portland  St Louis  San Diego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Atlanta         790      850      430     2660      570     2150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Boise          1820     2490     2640      430     1670      980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Boston         1830      210     1300     3140     1210     2880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Chicago        1090      810     1150     2120      290     2090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Cincinnati     1150      470     1000     2430      320     2290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Dallas          250     1560     1100     2040      660     1350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Denver         1030     1790     1880     1260      860     1100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Los Angeles    1540     2790     2430      960     1840      130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Miami          1190     1330      230     3260     1230     2680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Washington     1370      240      850     2780      860     2600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San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Francisco  1890     2960     2850      670     2150      490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858000" cy="684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14586</TotalTime>
  <Words>961</Words>
  <Application>Microsoft Office PowerPoint</Application>
  <PresentationFormat>On-screen Show (4:3)</PresentationFormat>
  <Paragraphs>78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Office Theme</vt:lpstr>
      <vt:lpstr>Default Design</vt:lpstr>
      <vt:lpstr>1_Default Design</vt:lpstr>
      <vt:lpstr>2_Default Design</vt:lpstr>
      <vt:lpstr>3_Default Design</vt:lpstr>
      <vt:lpstr>Measuring Ideology</vt:lpstr>
      <vt:lpstr>Driving Distances Between 11 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NOMINATE (Nominal Three-Step Estimation)Voting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</dc:creator>
  <cp:lastModifiedBy>keith</cp:lastModifiedBy>
  <cp:revision>61</cp:revision>
  <cp:lastPrinted>2014-08-21T02:55:07Z</cp:lastPrinted>
  <dcterms:created xsi:type="dcterms:W3CDTF">2012-08-19T19:27:19Z</dcterms:created>
  <dcterms:modified xsi:type="dcterms:W3CDTF">2014-09-03T19:14:31Z</dcterms:modified>
</cp:coreProperties>
</file>