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7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s_congress\Minimum_Wage_1937-2014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 b="1" i="0" u="none" strike="noStrike" baseline="0">
                <a:solidFill>
                  <a:srgbClr val="000000"/>
                </a:solidFill>
                <a:latin typeface="Times New Roman"/>
                <a:cs typeface="Times New Roman"/>
              </a:rPr>
              <a:t>The Minimum Wage 1930-2013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 b="1" i="0" u="none" strike="noStrike" baseline="0">
                <a:solidFill>
                  <a:srgbClr val="000000"/>
                </a:solidFill>
                <a:latin typeface="Times New Roman"/>
                <a:cs typeface="Times New Roman"/>
              </a:rPr>
              <a:t>(In Real Dollars)</a:t>
            </a:r>
            <a:r>
              <a:rPr lang="en-US" sz="1150" b="1" i="0" u="none" strike="noStrike" baseline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</a:p>
        </c:rich>
      </c:tx>
      <c:layout>
        <c:manualLayout>
          <c:xMode val="edge"/>
          <c:yMode val="edge"/>
          <c:x val="0.26898432614443468"/>
          <c:y val="2.392422150452772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8812430632630414E-2"/>
          <c:y val="0.12071778140293637"/>
          <c:w val="0.79578246392896779"/>
          <c:h val="0.75040783034257752"/>
        </c:manualLayout>
      </c:layout>
      <c:scatterChart>
        <c:scatterStyle val="lineMarker"/>
        <c:varyColors val="0"/>
        <c:ser>
          <c:idx val="3"/>
          <c:order val="0"/>
          <c:tx>
            <c:v>1966 Farm Workers</c:v>
          </c:tx>
          <c:spPr>
            <a:ln w="38100">
              <a:solidFill>
                <a:srgbClr val="339966"/>
              </a:solidFill>
              <a:prstDash val="solid"/>
            </a:ln>
          </c:spPr>
          <c:marker>
            <c:symbol val="none"/>
          </c:marker>
          <c:xVal>
            <c:numRef>
              <c:f>'[Minimum_Wage_1937-2014.xls]Sheet1'!$A$5:$A$101</c:f>
              <c:numCache>
                <c:formatCode>General</c:formatCode>
                <c:ptCount val="97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1928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1946</c:v>
                </c:pt>
                <c:pt idx="31">
                  <c:v>1947</c:v>
                </c:pt>
                <c:pt idx="32">
                  <c:v>1948</c:v>
                </c:pt>
                <c:pt idx="33">
                  <c:v>1949</c:v>
                </c:pt>
                <c:pt idx="34">
                  <c:v>1950</c:v>
                </c:pt>
                <c:pt idx="35">
                  <c:v>1951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1960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1974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1978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>
                  <c:v>1985</c:v>
                </c:pt>
                <c:pt idx="70">
                  <c:v>1986</c:v>
                </c:pt>
                <c:pt idx="71">
                  <c:v>1987</c:v>
                </c:pt>
                <c:pt idx="72">
                  <c:v>1988</c:v>
                </c:pt>
                <c:pt idx="73">
                  <c:v>1989</c:v>
                </c:pt>
                <c:pt idx="74">
                  <c:v>1990</c:v>
                </c:pt>
                <c:pt idx="75">
                  <c:v>1991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1995</c:v>
                </c:pt>
                <c:pt idx="80">
                  <c:v>1996</c:v>
                </c:pt>
                <c:pt idx="81">
                  <c:v>1997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2001</c:v>
                </c:pt>
                <c:pt idx="86">
                  <c:v>2002</c:v>
                </c:pt>
                <c:pt idx="87">
                  <c:v>2003</c:v>
                </c:pt>
                <c:pt idx="88">
                  <c:v>2004</c:v>
                </c:pt>
                <c:pt idx="89">
                  <c:v>2005</c:v>
                </c:pt>
                <c:pt idx="90">
                  <c:v>2006</c:v>
                </c:pt>
                <c:pt idx="91">
                  <c:v>2007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</c:numCache>
            </c:numRef>
          </c:xVal>
          <c:yVal>
            <c:numRef>
              <c:f>'[Minimum_Wage_1937-2014.xls]Sheet1'!$R$5:$R$101</c:f>
              <c:numCache>
                <c:formatCode>General</c:formatCode>
                <c:ptCount val="9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5.38622754491018</c:v>
                </c:pt>
                <c:pt idx="52">
                  <c:v>5.9449712643678163</c:v>
                </c:pt>
                <c:pt idx="53">
                  <c:v>6.3724795640326972</c:v>
                </c:pt>
                <c:pt idx="54">
                  <c:v>6.0275773195876292</c:v>
                </c:pt>
                <c:pt idx="55">
                  <c:v>5.7745679012345681</c:v>
                </c:pt>
                <c:pt idx="56">
                  <c:v>5.5949760765550245</c:v>
                </c:pt>
                <c:pt idx="57">
                  <c:v>5.2673423423423422</c:v>
                </c:pt>
                <c:pt idx="58">
                  <c:v>5.8385395537525362</c:v>
                </c:pt>
                <c:pt idx="59">
                  <c:v>6.0189591078066913</c:v>
                </c:pt>
                <c:pt idx="60">
                  <c:v>6.3233743409490337</c:v>
                </c:pt>
                <c:pt idx="61">
                  <c:v>6.5310231023102316</c:v>
                </c:pt>
                <c:pt idx="62">
                  <c:v>7.3118865030674849</c:v>
                </c:pt>
                <c:pt idx="63">
                  <c:v>7.1860881542699735</c:v>
                </c:pt>
                <c:pt idx="64">
                  <c:v>6.7680825242718452</c:v>
                </c:pt>
                <c:pt idx="65">
                  <c:v>6.6299779977997808</c:v>
                </c:pt>
                <c:pt idx="66">
                  <c:v>6.2452331606217628</c:v>
                </c:pt>
                <c:pt idx="67">
                  <c:v>6.0508534136546199</c:v>
                </c:pt>
                <c:pt idx="68">
                  <c:v>5.8004331087584218</c:v>
                </c:pt>
                <c:pt idx="69">
                  <c:v>5.6009758364312274</c:v>
                </c:pt>
                <c:pt idx="70">
                  <c:v>5.4987682481751836</c:v>
                </c:pt>
                <c:pt idx="71">
                  <c:v>5.3051496478873252</c:v>
                </c:pt>
                <c:pt idx="72">
                  <c:v>5.0943786982248529</c:v>
                </c:pt>
                <c:pt idx="73">
                  <c:v>4.8602016129032268</c:v>
                </c:pt>
                <c:pt idx="74">
                  <c:v>5.2304514154552413</c:v>
                </c:pt>
                <c:pt idx="75">
                  <c:v>5.6136196769456692</c:v>
                </c:pt>
                <c:pt idx="76">
                  <c:v>5.4495723449750537</c:v>
                </c:pt>
                <c:pt idx="77">
                  <c:v>5.291176470588236</c:v>
                </c:pt>
                <c:pt idx="78">
                  <c:v>5.1590755735492584</c:v>
                </c:pt>
                <c:pt idx="79">
                  <c:v>5.0168963254593173</c:v>
                </c:pt>
                <c:pt idx="80">
                  <c:v>4.8730082855321859</c:v>
                </c:pt>
                <c:pt idx="81">
                  <c:v>5.3241433021806852</c:v>
                </c:pt>
                <c:pt idx="82">
                  <c:v>5.6839570552147247</c:v>
                </c:pt>
                <c:pt idx="83">
                  <c:v>5.5611344537815137</c:v>
                </c:pt>
                <c:pt idx="84">
                  <c:v>5.3802845528455299</c:v>
                </c:pt>
                <c:pt idx="85">
                  <c:v>5.231422924901187</c:v>
                </c:pt>
                <c:pt idx="86">
                  <c:v>5.15</c:v>
                </c:pt>
                <c:pt idx="87">
                  <c:v>5.0352445652173916</c:v>
                </c:pt>
                <c:pt idx="88">
                  <c:v>4.9046320804658556</c:v>
                </c:pt>
                <c:pt idx="89">
                  <c:v>4.7439068100358428</c:v>
                </c:pt>
                <c:pt idx="90">
                  <c:v>4.5956597222222229</c:v>
                </c:pt>
                <c:pt idx="91">
                  <c:v>5.0767727930535456</c:v>
                </c:pt>
                <c:pt idx="92">
                  <c:v>5.4729613614301709</c:v>
                </c:pt>
                <c:pt idx="93">
                  <c:v>6.0794874543784987</c:v>
                </c:pt>
                <c:pt idx="94">
                  <c:v>5.9813763436915286</c:v>
                </c:pt>
                <c:pt idx="95">
                  <c:v>5.7983497748278428</c:v>
                </c:pt>
                <c:pt idx="96">
                  <c:v>5.680788696568726</c:v>
                </c:pt>
              </c:numCache>
            </c:numRef>
          </c:yVal>
          <c:smooth val="0"/>
        </c:ser>
        <c:ser>
          <c:idx val="2"/>
          <c:order val="1"/>
          <c:tx>
            <c:v>1966 Nonfarm Workers</c:v>
          </c:tx>
          <c:spPr>
            <a:ln w="38100">
              <a:solidFill>
                <a:srgbClr val="0000FF"/>
              </a:solidFill>
              <a:prstDash val="lgDashDot"/>
            </a:ln>
          </c:spPr>
          <c:marker>
            <c:symbol val="none"/>
          </c:marker>
          <c:xVal>
            <c:numRef>
              <c:f>'[Minimum_Wage_1937-2014.xls]Sheet1'!$A$5:$A$101</c:f>
              <c:numCache>
                <c:formatCode>General</c:formatCode>
                <c:ptCount val="97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1928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1946</c:v>
                </c:pt>
                <c:pt idx="31">
                  <c:v>1947</c:v>
                </c:pt>
                <c:pt idx="32">
                  <c:v>1948</c:v>
                </c:pt>
                <c:pt idx="33">
                  <c:v>1949</c:v>
                </c:pt>
                <c:pt idx="34">
                  <c:v>1950</c:v>
                </c:pt>
                <c:pt idx="35">
                  <c:v>1951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1960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1974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1978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>
                  <c:v>1985</c:v>
                </c:pt>
                <c:pt idx="70">
                  <c:v>1986</c:v>
                </c:pt>
                <c:pt idx="71">
                  <c:v>1987</c:v>
                </c:pt>
                <c:pt idx="72">
                  <c:v>1988</c:v>
                </c:pt>
                <c:pt idx="73">
                  <c:v>1989</c:v>
                </c:pt>
                <c:pt idx="74">
                  <c:v>1990</c:v>
                </c:pt>
                <c:pt idx="75">
                  <c:v>1991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1995</c:v>
                </c:pt>
                <c:pt idx="80">
                  <c:v>1996</c:v>
                </c:pt>
                <c:pt idx="81">
                  <c:v>1997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2001</c:v>
                </c:pt>
                <c:pt idx="86">
                  <c:v>2002</c:v>
                </c:pt>
                <c:pt idx="87">
                  <c:v>2003</c:v>
                </c:pt>
                <c:pt idx="88">
                  <c:v>2004</c:v>
                </c:pt>
                <c:pt idx="89">
                  <c:v>2005</c:v>
                </c:pt>
                <c:pt idx="90">
                  <c:v>2006</c:v>
                </c:pt>
                <c:pt idx="91">
                  <c:v>2007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</c:numCache>
            </c:numRef>
          </c:xVal>
          <c:yVal>
            <c:numRef>
              <c:f>'[Minimum_Wage_1937-2014.xls]Sheet1'!$Q$5:$Q$101</c:f>
              <c:numCache>
                <c:formatCode>General</c:formatCode>
                <c:ptCount val="9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5.38622754491018</c:v>
                </c:pt>
                <c:pt idx="52">
                  <c:v>5.9449712643678163</c:v>
                </c:pt>
                <c:pt idx="53">
                  <c:v>6.3724795640326972</c:v>
                </c:pt>
                <c:pt idx="54">
                  <c:v>6.7230670103092791</c:v>
                </c:pt>
                <c:pt idx="55">
                  <c:v>7.1071604938271609</c:v>
                </c:pt>
                <c:pt idx="56">
                  <c:v>6.886124401913877</c:v>
                </c:pt>
                <c:pt idx="57">
                  <c:v>6.4828828828828842</c:v>
                </c:pt>
                <c:pt idx="58">
                  <c:v>6.9332657200811365</c:v>
                </c:pt>
                <c:pt idx="59">
                  <c:v>6.6877323420074353</c:v>
                </c:pt>
                <c:pt idx="60">
                  <c:v>6.9557117750439375</c:v>
                </c:pt>
                <c:pt idx="61">
                  <c:v>6.8278877887788774</c:v>
                </c:pt>
                <c:pt idx="62">
                  <c:v>7.3118865030674849</c:v>
                </c:pt>
                <c:pt idx="63">
                  <c:v>7.1860881542699735</c:v>
                </c:pt>
                <c:pt idx="64">
                  <c:v>6.7680825242718452</c:v>
                </c:pt>
                <c:pt idx="65">
                  <c:v>6.6299779977997808</c:v>
                </c:pt>
                <c:pt idx="66">
                  <c:v>6.2452331606217628</c:v>
                </c:pt>
                <c:pt idx="67">
                  <c:v>6.0508534136546199</c:v>
                </c:pt>
                <c:pt idx="68">
                  <c:v>5.8004331087584218</c:v>
                </c:pt>
                <c:pt idx="69">
                  <c:v>5.6009758364312274</c:v>
                </c:pt>
                <c:pt idx="70">
                  <c:v>5.4987682481751836</c:v>
                </c:pt>
                <c:pt idx="71">
                  <c:v>5.3051496478873252</c:v>
                </c:pt>
                <c:pt idx="72">
                  <c:v>5.0943786982248529</c:v>
                </c:pt>
                <c:pt idx="73">
                  <c:v>4.8602016129032268</c:v>
                </c:pt>
                <c:pt idx="74">
                  <c:v>5.2304514154552413</c:v>
                </c:pt>
                <c:pt idx="75">
                  <c:v>5.6136196769456692</c:v>
                </c:pt>
                <c:pt idx="76">
                  <c:v>5.4495723449750537</c:v>
                </c:pt>
                <c:pt idx="77">
                  <c:v>5.291176470588236</c:v>
                </c:pt>
                <c:pt idx="78">
                  <c:v>5.1590755735492584</c:v>
                </c:pt>
                <c:pt idx="79">
                  <c:v>5.0168963254593173</c:v>
                </c:pt>
                <c:pt idx="80">
                  <c:v>4.8730082855321859</c:v>
                </c:pt>
                <c:pt idx="81">
                  <c:v>5.3241433021806852</c:v>
                </c:pt>
                <c:pt idx="82">
                  <c:v>5.6839570552147247</c:v>
                </c:pt>
                <c:pt idx="83">
                  <c:v>5.5611344537815137</c:v>
                </c:pt>
                <c:pt idx="84">
                  <c:v>5.3802845528455299</c:v>
                </c:pt>
                <c:pt idx="85">
                  <c:v>5.231422924901187</c:v>
                </c:pt>
                <c:pt idx="86">
                  <c:v>5.15</c:v>
                </c:pt>
                <c:pt idx="87">
                  <c:v>5.0352445652173916</c:v>
                </c:pt>
                <c:pt idx="88">
                  <c:v>4.9046320804658556</c:v>
                </c:pt>
                <c:pt idx="89">
                  <c:v>4.7439068100358428</c:v>
                </c:pt>
                <c:pt idx="90">
                  <c:v>4.5956597222222229</c:v>
                </c:pt>
                <c:pt idx="91">
                  <c:v>5.0767727930535456</c:v>
                </c:pt>
                <c:pt idx="92">
                  <c:v>5.4729613614301709</c:v>
                </c:pt>
                <c:pt idx="93">
                  <c:v>6.0794874543784987</c:v>
                </c:pt>
                <c:pt idx="94">
                  <c:v>5.9813763436915286</c:v>
                </c:pt>
                <c:pt idx="95">
                  <c:v>5.7983497748278428</c:v>
                </c:pt>
                <c:pt idx="96">
                  <c:v>5.680788696568726</c:v>
                </c:pt>
              </c:numCache>
            </c:numRef>
          </c:yVal>
          <c:smooth val="0"/>
        </c:ser>
        <c:ser>
          <c:idx val="1"/>
          <c:order val="2"/>
          <c:tx>
            <c:v>1961 Amendments Workers</c:v>
          </c:tx>
          <c:spPr>
            <a:ln w="38100">
              <a:solidFill>
                <a:srgbClr val="FF0000"/>
              </a:solidFill>
              <a:prstDash val="sysDash"/>
            </a:ln>
          </c:spPr>
          <c:marker>
            <c:symbol val="square"/>
            <c:size val="4"/>
            <c:spPr>
              <a:noFill/>
              <a:ln w="9525">
                <a:noFill/>
              </a:ln>
            </c:spPr>
          </c:marker>
          <c:xVal>
            <c:numRef>
              <c:f>'[Minimum_Wage_1937-2014.xls]Sheet1'!$A$5:$A$101</c:f>
              <c:numCache>
                <c:formatCode>General</c:formatCode>
                <c:ptCount val="97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1928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1946</c:v>
                </c:pt>
                <c:pt idx="31">
                  <c:v>1947</c:v>
                </c:pt>
                <c:pt idx="32">
                  <c:v>1948</c:v>
                </c:pt>
                <c:pt idx="33">
                  <c:v>1949</c:v>
                </c:pt>
                <c:pt idx="34">
                  <c:v>1950</c:v>
                </c:pt>
                <c:pt idx="35">
                  <c:v>1951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1960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1974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1978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>
                  <c:v>1985</c:v>
                </c:pt>
                <c:pt idx="70">
                  <c:v>1986</c:v>
                </c:pt>
                <c:pt idx="71">
                  <c:v>1987</c:v>
                </c:pt>
                <c:pt idx="72">
                  <c:v>1988</c:v>
                </c:pt>
                <c:pt idx="73">
                  <c:v>1989</c:v>
                </c:pt>
                <c:pt idx="74">
                  <c:v>1990</c:v>
                </c:pt>
                <c:pt idx="75">
                  <c:v>1991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1995</c:v>
                </c:pt>
                <c:pt idx="80">
                  <c:v>1996</c:v>
                </c:pt>
                <c:pt idx="81">
                  <c:v>1997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2001</c:v>
                </c:pt>
                <c:pt idx="86">
                  <c:v>2002</c:v>
                </c:pt>
                <c:pt idx="87">
                  <c:v>2003</c:v>
                </c:pt>
                <c:pt idx="88">
                  <c:v>2004</c:v>
                </c:pt>
                <c:pt idx="89">
                  <c:v>2005</c:v>
                </c:pt>
                <c:pt idx="90">
                  <c:v>2006</c:v>
                </c:pt>
                <c:pt idx="91">
                  <c:v>2007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</c:numCache>
            </c:numRef>
          </c:xVal>
          <c:yVal>
            <c:numRef>
              <c:f>'[Minimum_Wage_1937-2014.xls]Sheet1'!$P$5:$P$101</c:f>
              <c:numCache>
                <c:formatCode>General</c:formatCode>
                <c:ptCount val="9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5.9569536423841063</c:v>
                </c:pt>
                <c:pt idx="47">
                  <c:v>5.879084967320261</c:v>
                </c:pt>
                <c:pt idx="48">
                  <c:v>5.8032258064516133</c:v>
                </c:pt>
                <c:pt idx="49">
                  <c:v>6.5677777777777777</c:v>
                </c:pt>
                <c:pt idx="50">
                  <c:v>6.9405864197530871</c:v>
                </c:pt>
                <c:pt idx="51">
                  <c:v>7.5407185628742512</c:v>
                </c:pt>
                <c:pt idx="52">
                  <c:v>8.2712643678160944</c:v>
                </c:pt>
                <c:pt idx="53">
                  <c:v>7.8430517711171666</c:v>
                </c:pt>
                <c:pt idx="54">
                  <c:v>7.418556701030929</c:v>
                </c:pt>
                <c:pt idx="55">
                  <c:v>7.1071604938271609</c:v>
                </c:pt>
                <c:pt idx="56">
                  <c:v>6.886124401913877</c:v>
                </c:pt>
                <c:pt idx="57">
                  <c:v>6.4828828828828842</c:v>
                </c:pt>
                <c:pt idx="58">
                  <c:v>7.2981744421906702</c:v>
                </c:pt>
                <c:pt idx="59">
                  <c:v>7.0221189591078073</c:v>
                </c:pt>
                <c:pt idx="60">
                  <c:v>7.2718804920913884</c:v>
                </c:pt>
                <c:pt idx="61">
                  <c:v>6.8278877887788774</c:v>
                </c:pt>
                <c:pt idx="62">
                  <c:v>7.3118865030674849</c:v>
                </c:pt>
                <c:pt idx="63">
                  <c:v>7.1860881542699735</c:v>
                </c:pt>
                <c:pt idx="64">
                  <c:v>6.7680825242718452</c:v>
                </c:pt>
                <c:pt idx="65">
                  <c:v>6.6299779977997808</c:v>
                </c:pt>
                <c:pt idx="66">
                  <c:v>6.2452331606217628</c:v>
                </c:pt>
                <c:pt idx="67">
                  <c:v>6.0508534136546199</c:v>
                </c:pt>
                <c:pt idx="68">
                  <c:v>5.8004331087584218</c:v>
                </c:pt>
                <c:pt idx="69">
                  <c:v>5.6009758364312274</c:v>
                </c:pt>
                <c:pt idx="70">
                  <c:v>5.4987682481751836</c:v>
                </c:pt>
                <c:pt idx="71">
                  <c:v>5.3051496478873252</c:v>
                </c:pt>
                <c:pt idx="72">
                  <c:v>5.0943786982248529</c:v>
                </c:pt>
                <c:pt idx="73">
                  <c:v>4.8602016129032268</c:v>
                </c:pt>
                <c:pt idx="74">
                  <c:v>5.2304514154552413</c:v>
                </c:pt>
                <c:pt idx="75">
                  <c:v>5.6136196769456692</c:v>
                </c:pt>
                <c:pt idx="76">
                  <c:v>5.4495723449750537</c:v>
                </c:pt>
                <c:pt idx="77">
                  <c:v>5.291176470588236</c:v>
                </c:pt>
                <c:pt idx="78">
                  <c:v>5.1590755735492584</c:v>
                </c:pt>
                <c:pt idx="79">
                  <c:v>5.0168963254593173</c:v>
                </c:pt>
                <c:pt idx="80">
                  <c:v>4.8730082855321859</c:v>
                </c:pt>
                <c:pt idx="81">
                  <c:v>5.3241433021806852</c:v>
                </c:pt>
                <c:pt idx="82">
                  <c:v>5.6839570552147247</c:v>
                </c:pt>
                <c:pt idx="83">
                  <c:v>5.5611344537815137</c:v>
                </c:pt>
                <c:pt idx="84">
                  <c:v>5.3802845528455299</c:v>
                </c:pt>
                <c:pt idx="85">
                  <c:v>5.231422924901187</c:v>
                </c:pt>
                <c:pt idx="86">
                  <c:v>5.15</c:v>
                </c:pt>
                <c:pt idx="87">
                  <c:v>5.0352445652173916</c:v>
                </c:pt>
                <c:pt idx="88">
                  <c:v>4.9046320804658556</c:v>
                </c:pt>
                <c:pt idx="89">
                  <c:v>4.7439068100358428</c:v>
                </c:pt>
                <c:pt idx="90">
                  <c:v>4.5956597222222229</c:v>
                </c:pt>
                <c:pt idx="91">
                  <c:v>5.0767727930535456</c:v>
                </c:pt>
                <c:pt idx="92">
                  <c:v>5.4729613614301709</c:v>
                </c:pt>
                <c:pt idx="93">
                  <c:v>6.0794874543784987</c:v>
                </c:pt>
                <c:pt idx="94">
                  <c:v>5.9813763436915286</c:v>
                </c:pt>
                <c:pt idx="95">
                  <c:v>5.7983497748278428</c:v>
                </c:pt>
                <c:pt idx="96">
                  <c:v>5.680788696568726</c:v>
                </c:pt>
              </c:numCache>
            </c:numRef>
          </c:yVal>
          <c:smooth val="0"/>
        </c:ser>
        <c:ser>
          <c:idx val="0"/>
          <c:order val="3"/>
          <c:tx>
            <c:v>1938 Act Workers</c:v>
          </c:tx>
          <c:spPr>
            <a:ln w="38100">
              <a:solidFill>
                <a:srgbClr val="00000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'[Minimum_Wage_1937-2014.xls]Sheet1'!$A$5:$A$101</c:f>
              <c:numCache>
                <c:formatCode>General</c:formatCode>
                <c:ptCount val="97"/>
                <c:pt idx="0">
                  <c:v>1916</c:v>
                </c:pt>
                <c:pt idx="1">
                  <c:v>1917</c:v>
                </c:pt>
                <c:pt idx="2">
                  <c:v>1918</c:v>
                </c:pt>
                <c:pt idx="3">
                  <c:v>1919</c:v>
                </c:pt>
                <c:pt idx="4">
                  <c:v>1920</c:v>
                </c:pt>
                <c:pt idx="5">
                  <c:v>1921</c:v>
                </c:pt>
                <c:pt idx="6">
                  <c:v>1922</c:v>
                </c:pt>
                <c:pt idx="7">
                  <c:v>1923</c:v>
                </c:pt>
                <c:pt idx="8">
                  <c:v>1924</c:v>
                </c:pt>
                <c:pt idx="9">
                  <c:v>1925</c:v>
                </c:pt>
                <c:pt idx="10">
                  <c:v>1926</c:v>
                </c:pt>
                <c:pt idx="11">
                  <c:v>1927</c:v>
                </c:pt>
                <c:pt idx="12">
                  <c:v>1928</c:v>
                </c:pt>
                <c:pt idx="13">
                  <c:v>1929</c:v>
                </c:pt>
                <c:pt idx="14">
                  <c:v>1930</c:v>
                </c:pt>
                <c:pt idx="15">
                  <c:v>1931</c:v>
                </c:pt>
                <c:pt idx="16">
                  <c:v>1932</c:v>
                </c:pt>
                <c:pt idx="17">
                  <c:v>1933</c:v>
                </c:pt>
                <c:pt idx="18">
                  <c:v>1934</c:v>
                </c:pt>
                <c:pt idx="19">
                  <c:v>1935</c:v>
                </c:pt>
                <c:pt idx="20">
                  <c:v>1936</c:v>
                </c:pt>
                <c:pt idx="21">
                  <c:v>1937</c:v>
                </c:pt>
                <c:pt idx="22">
                  <c:v>1938</c:v>
                </c:pt>
                <c:pt idx="23">
                  <c:v>1939</c:v>
                </c:pt>
                <c:pt idx="24">
                  <c:v>1940</c:v>
                </c:pt>
                <c:pt idx="25">
                  <c:v>1941</c:v>
                </c:pt>
                <c:pt idx="26">
                  <c:v>1942</c:v>
                </c:pt>
                <c:pt idx="27">
                  <c:v>1943</c:v>
                </c:pt>
                <c:pt idx="28">
                  <c:v>1944</c:v>
                </c:pt>
                <c:pt idx="29">
                  <c:v>1945</c:v>
                </c:pt>
                <c:pt idx="30">
                  <c:v>1946</c:v>
                </c:pt>
                <c:pt idx="31">
                  <c:v>1947</c:v>
                </c:pt>
                <c:pt idx="32">
                  <c:v>1948</c:v>
                </c:pt>
                <c:pt idx="33">
                  <c:v>1949</c:v>
                </c:pt>
                <c:pt idx="34">
                  <c:v>1950</c:v>
                </c:pt>
                <c:pt idx="35">
                  <c:v>1951</c:v>
                </c:pt>
                <c:pt idx="36">
                  <c:v>1952</c:v>
                </c:pt>
                <c:pt idx="37">
                  <c:v>1953</c:v>
                </c:pt>
                <c:pt idx="38">
                  <c:v>1954</c:v>
                </c:pt>
                <c:pt idx="39">
                  <c:v>1955</c:v>
                </c:pt>
                <c:pt idx="40">
                  <c:v>1956</c:v>
                </c:pt>
                <c:pt idx="41">
                  <c:v>1957</c:v>
                </c:pt>
                <c:pt idx="42">
                  <c:v>1958</c:v>
                </c:pt>
                <c:pt idx="43">
                  <c:v>1959</c:v>
                </c:pt>
                <c:pt idx="44">
                  <c:v>1960</c:v>
                </c:pt>
                <c:pt idx="45">
                  <c:v>1961</c:v>
                </c:pt>
                <c:pt idx="46">
                  <c:v>1962</c:v>
                </c:pt>
                <c:pt idx="47">
                  <c:v>1963</c:v>
                </c:pt>
                <c:pt idx="48">
                  <c:v>1964</c:v>
                </c:pt>
                <c:pt idx="49">
                  <c:v>1965</c:v>
                </c:pt>
                <c:pt idx="50">
                  <c:v>1966</c:v>
                </c:pt>
                <c:pt idx="51">
                  <c:v>1967</c:v>
                </c:pt>
                <c:pt idx="52">
                  <c:v>1968</c:v>
                </c:pt>
                <c:pt idx="53">
                  <c:v>1969</c:v>
                </c:pt>
                <c:pt idx="54">
                  <c:v>1970</c:v>
                </c:pt>
                <c:pt idx="55">
                  <c:v>1971</c:v>
                </c:pt>
                <c:pt idx="56">
                  <c:v>1972</c:v>
                </c:pt>
                <c:pt idx="57">
                  <c:v>1973</c:v>
                </c:pt>
                <c:pt idx="58">
                  <c:v>1974</c:v>
                </c:pt>
                <c:pt idx="59">
                  <c:v>1975</c:v>
                </c:pt>
                <c:pt idx="60">
                  <c:v>1976</c:v>
                </c:pt>
                <c:pt idx="61">
                  <c:v>1977</c:v>
                </c:pt>
                <c:pt idx="62">
                  <c:v>1978</c:v>
                </c:pt>
                <c:pt idx="63">
                  <c:v>1979</c:v>
                </c:pt>
                <c:pt idx="64">
                  <c:v>1980</c:v>
                </c:pt>
                <c:pt idx="65">
                  <c:v>1981</c:v>
                </c:pt>
                <c:pt idx="66">
                  <c:v>1982</c:v>
                </c:pt>
                <c:pt idx="67">
                  <c:v>1983</c:v>
                </c:pt>
                <c:pt idx="68">
                  <c:v>1984</c:v>
                </c:pt>
                <c:pt idx="69">
                  <c:v>1985</c:v>
                </c:pt>
                <c:pt idx="70">
                  <c:v>1986</c:v>
                </c:pt>
                <c:pt idx="71">
                  <c:v>1987</c:v>
                </c:pt>
                <c:pt idx="72">
                  <c:v>1988</c:v>
                </c:pt>
                <c:pt idx="73">
                  <c:v>1989</c:v>
                </c:pt>
                <c:pt idx="74">
                  <c:v>1990</c:v>
                </c:pt>
                <c:pt idx="75">
                  <c:v>1991</c:v>
                </c:pt>
                <c:pt idx="76">
                  <c:v>1992</c:v>
                </c:pt>
                <c:pt idx="77">
                  <c:v>1993</c:v>
                </c:pt>
                <c:pt idx="78">
                  <c:v>1994</c:v>
                </c:pt>
                <c:pt idx="79">
                  <c:v>1995</c:v>
                </c:pt>
                <c:pt idx="80">
                  <c:v>1996</c:v>
                </c:pt>
                <c:pt idx="81">
                  <c:v>1997</c:v>
                </c:pt>
                <c:pt idx="82">
                  <c:v>1998</c:v>
                </c:pt>
                <c:pt idx="83">
                  <c:v>1999</c:v>
                </c:pt>
                <c:pt idx="84">
                  <c:v>2000</c:v>
                </c:pt>
                <c:pt idx="85">
                  <c:v>2001</c:v>
                </c:pt>
                <c:pt idx="86">
                  <c:v>2002</c:v>
                </c:pt>
                <c:pt idx="87">
                  <c:v>2003</c:v>
                </c:pt>
                <c:pt idx="88">
                  <c:v>2004</c:v>
                </c:pt>
                <c:pt idx="89">
                  <c:v>2005</c:v>
                </c:pt>
                <c:pt idx="90">
                  <c:v>2006</c:v>
                </c:pt>
                <c:pt idx="91">
                  <c:v>2007</c:v>
                </c:pt>
                <c:pt idx="92">
                  <c:v>2008</c:v>
                </c:pt>
                <c:pt idx="93">
                  <c:v>2009</c:v>
                </c:pt>
                <c:pt idx="94">
                  <c:v>2010</c:v>
                </c:pt>
                <c:pt idx="95">
                  <c:v>2011</c:v>
                </c:pt>
                <c:pt idx="96">
                  <c:v>2012</c:v>
                </c:pt>
              </c:numCache>
            </c:numRef>
          </c:xVal>
          <c:yVal>
            <c:numRef>
              <c:f>'[Minimum_Wage_1937-2014.xls]Sheet1'!$O$5:$O$101</c:f>
              <c:numCache>
                <c:formatCode>General</c:formatCode>
                <c:ptCount val="9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3.235611510791367</c:v>
                </c:pt>
                <c:pt idx="24">
                  <c:v>3.855</c:v>
                </c:pt>
                <c:pt idx="25">
                  <c:v>3.6714285714285717</c:v>
                </c:pt>
                <c:pt idx="26">
                  <c:v>3.3110429447852758</c:v>
                </c:pt>
                <c:pt idx="27">
                  <c:v>3.1196531791907511</c:v>
                </c:pt>
                <c:pt idx="28">
                  <c:v>3.0664772727272722</c:v>
                </c:pt>
                <c:pt idx="29">
                  <c:v>2.9983333333333331</c:v>
                </c:pt>
                <c:pt idx="30">
                  <c:v>3.6902564102564108</c:v>
                </c:pt>
                <c:pt idx="31">
                  <c:v>3.2269058295964128</c:v>
                </c:pt>
                <c:pt idx="32">
                  <c:v>2.9858921161825727</c:v>
                </c:pt>
                <c:pt idx="33">
                  <c:v>3.0235294117647062</c:v>
                </c:pt>
                <c:pt idx="34">
                  <c:v>5.5985477178423242</c:v>
                </c:pt>
                <c:pt idx="35">
                  <c:v>5.1894230769230774</c:v>
                </c:pt>
                <c:pt idx="36">
                  <c:v>5.0915094339622646</c:v>
                </c:pt>
                <c:pt idx="37">
                  <c:v>5.0533707865168545</c:v>
                </c:pt>
                <c:pt idx="38">
                  <c:v>5.0157992565055771</c:v>
                </c:pt>
                <c:pt idx="39">
                  <c:v>5.0345149253731343</c:v>
                </c:pt>
                <c:pt idx="40">
                  <c:v>6.6139705882352944</c:v>
                </c:pt>
                <c:pt idx="41">
                  <c:v>6.4021352313167261</c:v>
                </c:pt>
                <c:pt idx="42">
                  <c:v>6.2249134948096891</c:v>
                </c:pt>
                <c:pt idx="43">
                  <c:v>6.1821305841924401</c:v>
                </c:pt>
                <c:pt idx="44">
                  <c:v>6.0777027027027026</c:v>
                </c:pt>
                <c:pt idx="45">
                  <c:v>6.0167224080267561</c:v>
                </c:pt>
                <c:pt idx="46">
                  <c:v>6.850496688741722</c:v>
                </c:pt>
                <c:pt idx="47">
                  <c:v>6.7609477124183002</c:v>
                </c:pt>
                <c:pt idx="48">
                  <c:v>7.254032258064516</c:v>
                </c:pt>
                <c:pt idx="49">
                  <c:v>7.1388888888888893</c:v>
                </c:pt>
                <c:pt idx="50">
                  <c:v>6.9405864197530871</c:v>
                </c:pt>
                <c:pt idx="51">
                  <c:v>7.5407185628742512</c:v>
                </c:pt>
                <c:pt idx="52">
                  <c:v>8.2712643678160944</c:v>
                </c:pt>
                <c:pt idx="53">
                  <c:v>7.8430517711171666</c:v>
                </c:pt>
                <c:pt idx="54">
                  <c:v>7.418556701030929</c:v>
                </c:pt>
                <c:pt idx="55">
                  <c:v>7.1071604938271609</c:v>
                </c:pt>
                <c:pt idx="56">
                  <c:v>6.886124401913877</c:v>
                </c:pt>
                <c:pt idx="57">
                  <c:v>6.4828828828828842</c:v>
                </c:pt>
                <c:pt idx="58">
                  <c:v>7.2981744421906702</c:v>
                </c:pt>
                <c:pt idx="59">
                  <c:v>7.0221189591078073</c:v>
                </c:pt>
                <c:pt idx="60">
                  <c:v>7.2718804920913884</c:v>
                </c:pt>
                <c:pt idx="61">
                  <c:v>6.8278877887788774</c:v>
                </c:pt>
                <c:pt idx="62">
                  <c:v>7.3118865030674849</c:v>
                </c:pt>
                <c:pt idx="63">
                  <c:v>7.1860881542699735</c:v>
                </c:pt>
                <c:pt idx="64">
                  <c:v>6.7680825242718452</c:v>
                </c:pt>
                <c:pt idx="65">
                  <c:v>6.6299779977997808</c:v>
                </c:pt>
                <c:pt idx="66">
                  <c:v>6.2452331606217628</c:v>
                </c:pt>
                <c:pt idx="67">
                  <c:v>6.0508534136546199</c:v>
                </c:pt>
                <c:pt idx="68">
                  <c:v>5.8004331087584218</c:v>
                </c:pt>
                <c:pt idx="69">
                  <c:v>5.6009758364312274</c:v>
                </c:pt>
                <c:pt idx="70">
                  <c:v>5.4987682481751836</c:v>
                </c:pt>
                <c:pt idx="71">
                  <c:v>5.3051496478873252</c:v>
                </c:pt>
                <c:pt idx="72">
                  <c:v>5.0943786982248529</c:v>
                </c:pt>
                <c:pt idx="73">
                  <c:v>4.8602016129032268</c:v>
                </c:pt>
                <c:pt idx="74">
                  <c:v>5.2304514154552413</c:v>
                </c:pt>
                <c:pt idx="75">
                  <c:v>5.6136196769456692</c:v>
                </c:pt>
                <c:pt idx="76">
                  <c:v>5.4495723449750537</c:v>
                </c:pt>
                <c:pt idx="77">
                  <c:v>5.291176470588236</c:v>
                </c:pt>
                <c:pt idx="78">
                  <c:v>5.1590755735492584</c:v>
                </c:pt>
                <c:pt idx="79">
                  <c:v>5.0168963254593173</c:v>
                </c:pt>
                <c:pt idx="80">
                  <c:v>4.8730082855321859</c:v>
                </c:pt>
                <c:pt idx="81">
                  <c:v>5.3241433021806852</c:v>
                </c:pt>
                <c:pt idx="82">
                  <c:v>5.6839570552147247</c:v>
                </c:pt>
                <c:pt idx="83">
                  <c:v>5.5611344537815137</c:v>
                </c:pt>
                <c:pt idx="84">
                  <c:v>5.3802845528455299</c:v>
                </c:pt>
                <c:pt idx="85">
                  <c:v>5.231422924901187</c:v>
                </c:pt>
                <c:pt idx="86">
                  <c:v>5.15</c:v>
                </c:pt>
                <c:pt idx="87">
                  <c:v>5.0352445652173916</c:v>
                </c:pt>
                <c:pt idx="88">
                  <c:v>4.9046320804658556</c:v>
                </c:pt>
                <c:pt idx="89">
                  <c:v>4.7439068100358428</c:v>
                </c:pt>
                <c:pt idx="90">
                  <c:v>4.5956597222222229</c:v>
                </c:pt>
                <c:pt idx="91">
                  <c:v>5.0767727930535456</c:v>
                </c:pt>
                <c:pt idx="92">
                  <c:v>5.4729613614301709</c:v>
                </c:pt>
                <c:pt idx="93">
                  <c:v>6.0794874543784987</c:v>
                </c:pt>
                <c:pt idx="94">
                  <c:v>5.9813763436915286</c:v>
                </c:pt>
                <c:pt idx="95">
                  <c:v>5.7983497748278428</c:v>
                </c:pt>
                <c:pt idx="96">
                  <c:v>5.680788696568726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3794944"/>
        <c:axId val="467059664"/>
      </c:scatterChart>
      <c:valAx>
        <c:axId val="293794944"/>
        <c:scaling>
          <c:orientation val="minMax"/>
          <c:min val="193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467059664"/>
        <c:crosses val="autoZero"/>
        <c:crossBetween val="midCat"/>
      </c:valAx>
      <c:valAx>
        <c:axId val="46705966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en-US"/>
                  <a:t> Minimum Wage (2002$)</a:t>
                </a:r>
              </a:p>
            </c:rich>
          </c:tx>
          <c:layout>
            <c:manualLayout>
              <c:xMode val="edge"/>
              <c:yMode val="edge"/>
              <c:x val="0"/>
              <c:y val="0.32626422323361415"/>
            </c:manualLayout>
          </c:layout>
          <c:overlay val="0"/>
          <c:spPr>
            <a:noFill/>
            <a:ln w="25400">
              <a:noFill/>
            </a:ln>
          </c:spPr>
        </c:title>
        <c:numFmt formatCode="\$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293794944"/>
        <c:crossesAt val="1930"/>
        <c:crossBetween val="midCat"/>
      </c:valAx>
      <c:spPr>
        <a:noFill/>
        <a:ln w="12700">
          <a:solidFill>
            <a:srgbClr val="FFFFFF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67591568289566517"/>
          <c:y val="6.1990144207517764E-2"/>
          <c:w val="0.32297445845608141"/>
          <c:h val="0.21533442842138695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100" b="1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00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4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31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249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565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306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027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136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2568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97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55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85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325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922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245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104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1273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7294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642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538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7516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393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433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3935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86513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14260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20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74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08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4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37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4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93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EFCF3-D51D-4D55-8A54-0155F27D5228}" type="datetimeFigureOut">
              <a:rPr lang="en-US" smtClean="0"/>
              <a:t>11/20/2014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DD15C-A32E-4F38-9D85-30B77911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5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DB257-946C-44F7-B1FB-397C85278AF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71957-B7C3-482A-BE2D-9F4EAE8F3D3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15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Public Policy Consequences of Polarization and Inequality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Policy Gridlock</a:t>
            </a:r>
            <a:endParaRPr lang="en-US" sz="4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061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55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1804012" y="508382"/>
          <a:ext cx="8583976" cy="5841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4838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25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Times New Roman</vt:lpstr>
      <vt:lpstr>Office Theme</vt:lpstr>
      <vt:lpstr>1_Office Theme</vt:lpstr>
      <vt:lpstr>2_Office Theme</vt:lpstr>
      <vt:lpstr>The Public Policy Consequences of Polarization and Inequality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Public Policy Consequences of Polarization and Inequality</dc:title>
  <dc:creator>keith</dc:creator>
  <cp:lastModifiedBy>keith</cp:lastModifiedBy>
  <cp:revision>2</cp:revision>
  <dcterms:created xsi:type="dcterms:W3CDTF">2014-11-21T03:26:22Z</dcterms:created>
  <dcterms:modified xsi:type="dcterms:W3CDTF">2014-11-21T03:31:50Z</dcterms:modified>
</cp:coreProperties>
</file>