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7" r:id="rId4"/>
    <p:sldId id="268" r:id="rId5"/>
    <p:sldId id="269" r:id="rId6"/>
    <p:sldId id="270" r:id="rId7"/>
    <p:sldId id="284" r:id="rId8"/>
    <p:sldId id="285" r:id="rId9"/>
    <p:sldId id="286" r:id="rId10"/>
    <p:sldId id="271" r:id="rId11"/>
    <p:sldId id="272" r:id="rId12"/>
    <p:sldId id="273" r:id="rId13"/>
    <p:sldId id="283" r:id="rId14"/>
    <p:sldId id="274" r:id="rId15"/>
    <p:sldId id="275" r:id="rId16"/>
    <p:sldId id="278" r:id="rId17"/>
    <p:sldId id="287" r:id="rId18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240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6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3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13" name="Group 13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sp>
        <p:nvSpPr>
          <p:cNvPr id="34835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 anchor="ctr"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36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6" name="Rectangle 21"/>
          <p:cNvSpPr>
            <a:spLocks noGrp="1" noChangeArrowheads="1"/>
          </p:cNvSpPr>
          <p:nvPr>
            <p:ph type="dt" sz="quarter" idx="10"/>
          </p:nvPr>
        </p:nvSpPr>
        <p:spPr>
          <a:xfrm>
            <a:off x="439738" y="59896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B407C6B-FCED-498B-9C92-3A09D26B2C0A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17" name="Rectangle 2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35313" y="60023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18" name="Rectangle 2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00850" y="59785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E207BD8-C5F5-45F1-96FC-C848B9821D0B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69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C4F8A-666D-495E-94D1-6DC5CDFD2C49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AAA0A-C64A-4079-9342-4B22420381AD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600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6EF96-7AB5-416E-996C-CFD228AF047B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FBF81-AE2A-4251-8951-60467AD0CF79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844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090F2-56D6-4BE1-AE98-E60DE5913121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09727-884D-4C30-95A2-328CCB29BF14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402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62AEB-87EF-43B1-800B-40A90140816D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B0A76-C83A-497C-97F0-75A8168B667E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653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92194-33FE-483E-8D19-687D9055BB9C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DCEAB-35A9-4A08-B368-D0701E07852E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96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58057-8B19-4318-B54C-E875D19A760B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18030-B4B7-40D2-BDC8-AD3009EC0F44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670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578C3-6299-45E7-A1FB-FB950C0E6C12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CDF58-ADB8-48EC-8294-3C2137A29D82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80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911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2C872-573E-4747-B653-0B0DDB1A97D1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02C76-850E-458F-9E0D-D924A0103D4C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076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00544-D921-4058-9323-011F7CAFD261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31E96-52F3-47B8-AFE6-4BF5C8D3B718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253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AC15F-BBEE-4770-8F2C-68F776C6C3DC}" type="datetime1">
              <a:rPr lang="en-US" altLang="en-US">
                <a:solidFill>
                  <a:srgbClr val="F8F8F8"/>
                </a:solidFill>
              </a:rPr>
              <a:pPr>
                <a:defRPr/>
              </a:pPr>
              <a:t>10/29/2014</a:t>
            </a:fld>
            <a:endParaRPr lang="en-US" altLang="en-US">
              <a:solidFill>
                <a:srgbClr val="F8F8F8"/>
              </a:solidFill>
            </a:endParaRPr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91218-D21A-4635-83F2-097E2BFD3368}" type="slidenum">
              <a:rPr lang="en-US" altLang="en-US">
                <a:solidFill>
                  <a:srgbClr val="F8F8F8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04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8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5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8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7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6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2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0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93F26-28DD-43D3-8F69-84574198EEE4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CEAEB-7FD4-44F0-A575-9F4D68A35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597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1044" name="Rectangle 8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045" name="Rectangle 9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1027" name="Group 10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1042" name="Rectangle 11"/>
            <p:cNvSpPr>
              <a:spLocks noChangeArrowheads="1"/>
            </p:cNvSpPr>
            <p:nvPr/>
          </p:nvSpPr>
          <p:spPr bwMode="auto">
            <a:xfrm rot="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043" name="Rectangle 12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1028" name="Group 13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040" name="Rectangle 14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041" name="Rectangle 15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1029" name="Group 16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038" name="Rectangle 17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039" name="Rectangle 18"/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grpSp>
        <p:nvGrpSpPr>
          <p:cNvPr id="1030" name="Group 22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5" y="111"/>
            <a:chExt cx="5509" cy="102"/>
          </a:xfrm>
        </p:grpSpPr>
        <p:sp>
          <p:nvSpPr>
            <p:cNvPr id="1036" name="Rectangle 20"/>
            <p:cNvSpPr>
              <a:spLocks noChangeArrowheads="1"/>
            </p:cNvSpPr>
            <p:nvPr/>
          </p:nvSpPr>
          <p:spPr bwMode="auto">
            <a:xfrm rot="5400000" flipV="1">
              <a:off x="2850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  <p:sp>
          <p:nvSpPr>
            <p:cNvPr id="1037" name="Rectangle 21"/>
            <p:cNvSpPr>
              <a:spLocks noChangeArrowheads="1"/>
            </p:cNvSpPr>
            <p:nvPr/>
          </p:nvSpPr>
          <p:spPr bwMode="auto">
            <a:xfrm rot="5400000" flipV="1">
              <a:off x="2781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mtClean="0">
                <a:solidFill>
                  <a:srgbClr val="F8F8F8"/>
                </a:solidFill>
              </a:endParaRPr>
            </a:p>
          </p:txBody>
        </p:sp>
      </p:grpSp>
      <p:sp>
        <p:nvSpPr>
          <p:cNvPr id="103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3819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5F33DA-2DDD-4A70-87C8-5B9A35BB7834}" type="datetime1">
              <a:rPr lang="en-US" altLang="en-US">
                <a:solidFill>
                  <a:srgbClr val="F8F8F8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10/29/2014</a:t>
            </a:fld>
            <a:endParaRPr lang="en-US" altLang="en-US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33820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>
                <a:solidFill>
                  <a:srgbClr val="F8F8F8"/>
                </a:solidFill>
                <a:latin typeface="Times New Roman" pitchFamily="18" charset="0"/>
              </a:rPr>
              <a:t>HR</a:t>
            </a:r>
          </a:p>
        </p:txBody>
      </p:sp>
      <p:sp>
        <p:nvSpPr>
          <p:cNvPr id="33821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9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C5F49E-C94F-450F-AC9B-060A8BEF0991}" type="slidenum">
              <a:rPr lang="en-US" altLang="en-US">
                <a:solidFill>
                  <a:srgbClr val="F8F8F8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F8F8F8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04684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 Immigration To Blame?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Immigration and Income Inequality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98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47" y="0"/>
            <a:ext cx="6893906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5000" y="0"/>
            <a:ext cx="7239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RATIO OF 50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CENTILE/80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CENTILE OF INCOME DISTRIBUTION BY GROUP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63246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50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CENTILE OF GROUP/80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CENTILE ALL FAMILIES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567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0"/>
            <a:ext cx="6905874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2600" y="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RATIO OF 50</a:t>
            </a:r>
            <a:r>
              <a:rPr lang="en-US" b="1" baseline="30000" dirty="0">
                <a:solidFill>
                  <a:srgbClr val="FF0000"/>
                </a:solidFill>
              </a:rPr>
              <a:t>th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CENTILE/72nd </a:t>
            </a:r>
            <a:r>
              <a:rPr lang="en-US" b="1" dirty="0">
                <a:solidFill>
                  <a:srgbClr val="FF0000"/>
                </a:solidFill>
              </a:rPr>
              <a:t>CENTILE OF INCOME DISTRIBUTION BY GROUP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67000" y="62484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50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b="1" dirty="0" smtClean="0">
                <a:solidFill>
                  <a:srgbClr val="FF0000"/>
                </a:solidFill>
              </a:rPr>
              <a:t> Centile of Group/72</a:t>
            </a:r>
            <a:r>
              <a:rPr lang="en-US" sz="2400" b="1" baseline="30000" dirty="0" smtClean="0">
                <a:solidFill>
                  <a:srgbClr val="FF0000"/>
                </a:solidFill>
              </a:rPr>
              <a:t>nd</a:t>
            </a:r>
            <a:r>
              <a:rPr lang="en-US" sz="2400" b="1" dirty="0" smtClean="0">
                <a:solidFill>
                  <a:srgbClr val="FF0000"/>
                </a:solidFill>
              </a:rPr>
              <a:t> Centile all Families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521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F1B2265-01BD-42CC-89E5-FA190C8084B1}" type="datetime1">
              <a:rPr lang="en-US" altLang="en-US" sz="1400">
                <a:solidFill>
                  <a:srgbClr val="F8F8F8"/>
                </a:solidFill>
              </a:rPr>
              <a:pPr eaLnBrk="1" hangingPunct="1"/>
              <a:t>10/29/2014</a:t>
            </a:fld>
            <a:endParaRPr lang="en-US" altLang="en-US" sz="1400">
              <a:solidFill>
                <a:srgbClr val="F8F8F8"/>
              </a:solidFill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8F8F8"/>
                </a:solidFill>
              </a:rPr>
              <a:t>HR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8F1AE11-20EF-4392-A8DD-BAB72F62DF6A}" type="slidenum">
              <a:rPr lang="en-US" altLang="en-US" sz="1400">
                <a:solidFill>
                  <a:srgbClr val="F8F8F8"/>
                </a:solidFill>
              </a:rPr>
              <a:pPr eaLnBrk="1" hangingPunct="1"/>
              <a:t>12</a:t>
            </a:fld>
            <a:endParaRPr lang="en-US" altLang="en-US" sz="1400">
              <a:solidFill>
                <a:srgbClr val="F8F8F8"/>
              </a:solidFill>
            </a:endParaRP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Turnout has not declined</a:t>
            </a:r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endParaRPr lang="en-US" altLang="en-US" sz="2000" smtClean="0"/>
          </a:p>
          <a:p>
            <a:pPr marL="609600" indent="-609600" eaLnBrk="1" hangingPunct="1">
              <a:buFontTx/>
              <a:buNone/>
            </a:pPr>
            <a:endParaRPr lang="en-US" altLang="en-US" sz="2000" smtClean="0"/>
          </a:p>
          <a:p>
            <a:pPr marL="609600" indent="-609600" eaLnBrk="1" hangingPunct="1">
              <a:buFontTx/>
              <a:buNone/>
            </a:pPr>
            <a:endParaRPr lang="en-US" altLang="en-US" sz="2000" smtClean="0"/>
          </a:p>
          <a:p>
            <a:pPr marL="609600" indent="-609600" eaLnBrk="1" hangingPunct="1">
              <a:buFontTx/>
              <a:buNone/>
            </a:pPr>
            <a:r>
              <a:rPr lang="en-US" altLang="en-US" sz="2000" smtClean="0"/>
              <a:t>Voters = 51.23 +0.042(Year -1972) + 14.38(Pres. Year)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2000" smtClean="0"/>
              <a:t>            (44.71)  (0.69)                     (13.67)</a:t>
            </a:r>
          </a:p>
          <a:p>
            <a:pPr marL="609600" indent="-609600" eaLnBrk="1" hangingPunct="1">
              <a:buFontTx/>
              <a:buNone/>
            </a:pPr>
            <a:endParaRPr lang="en-US" altLang="en-US" sz="2000" smtClean="0"/>
          </a:p>
          <a:p>
            <a:pPr marL="609600" indent="-609600" eaLnBrk="1" hangingPunct="1"/>
            <a:r>
              <a:rPr lang="en-US" altLang="en-US" sz="2000" smtClean="0"/>
              <a:t>Equation replicates McDonald and Popkin, Freeman</a:t>
            </a:r>
          </a:p>
          <a:p>
            <a:pPr marL="609600" indent="-609600" eaLnBrk="1" hangingPunct="1"/>
            <a:endParaRPr lang="en-US" altLang="en-US" sz="2000" smtClean="0"/>
          </a:p>
        </p:txBody>
      </p:sp>
    </p:spTree>
    <p:extLst>
      <p:ext uri="{BB962C8B-B14F-4D97-AF65-F5344CB8AC3E}">
        <p14:creationId xmlns:p14="http://schemas.microsoft.com/office/powerpoint/2010/main" val="3281994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30" y="0"/>
            <a:ext cx="69787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514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33" y="0"/>
            <a:ext cx="702733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62200" y="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Ethnic Composition </a:t>
            </a:r>
            <a:r>
              <a:rPr lang="en-US" sz="24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</a:t>
            </a:r>
            <a:r>
              <a:rPr lang="en-US" sz="2400" b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Non-Citizens</a:t>
            </a:r>
            <a:endParaRPr lang="en-US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337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(MPR) The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median income </a:t>
            </a:r>
            <a:r>
              <a:rPr lang="en-US" sz="2000" b="1" i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voter’s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 incentive to redistribute has not increased as overall economic inequality has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risen</a:t>
            </a:r>
            <a:r>
              <a:rPr lang="en-US" sz="2000" b="1" dirty="0" smtClean="0">
                <a:latin typeface="Courier New" panose="02070309020205020404" pitchFamily="49" charset="0"/>
                <a:ea typeface="Times New Roman" panose="02020603050405020304" pitchFamily="18" charset="0"/>
              </a:rPr>
              <a:t>. The increase </a:t>
            </a: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</a:rPr>
              <a:t>in inequality has been </a:t>
            </a:r>
            <a:r>
              <a:rPr lang="en-US" sz="2000" b="1" dirty="0" smtClean="0">
                <a:latin typeface="Courier New" panose="02070309020205020404" pitchFamily="49" charset="0"/>
                <a:ea typeface="Times New Roman" panose="02020603050405020304" pitchFamily="18" charset="0"/>
              </a:rPr>
              <a:t>partially offset </a:t>
            </a: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</a:rPr>
              <a:t>by immigration that has changed the location of citizens in the income distribution.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Those ineligible to vote are substantially poorer than the eligible</a:t>
            </a: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</a:rPr>
              <a:t>.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b="1" dirty="0" smtClean="0">
                <a:latin typeface="Courier New" panose="02070309020205020404" pitchFamily="49" charset="0"/>
                <a:ea typeface="Times New Roman" panose="02020603050405020304" pitchFamily="18" charset="0"/>
              </a:rPr>
              <a:t>(MPR) Immigration </a:t>
            </a:r>
            <a:r>
              <a:rPr lang="en-US" sz="2000" b="1" dirty="0">
                <a:latin typeface="Courier New" panose="02070309020205020404" pitchFamily="49" charset="0"/>
                <a:ea typeface="Times New Roman" panose="02020603050405020304" pitchFamily="18" charset="0"/>
              </a:rPr>
              <a:t>cannot have been a driving force in the onset of the increase in income inequality and political polarization. 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In the early 1970s, non-citizens were quite a small share of the population of the United States, and their income profiles were close to those of citizens.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540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</a:rPr>
              <a:t>3. (Noah)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</a:rPr>
              <a:t>–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By 2011 net traffic of people back and forth across the Mexican border was zero.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</a:rPr>
              <a:t>  Fertility in Mexico has fallen sharply to about 2.0 so the “surplus” population that can be exported to the USA is disappearing.  (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Fertility rates have also fallen sharply in Central America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</a:rPr>
              <a:t>.</a:t>
            </a: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4. (Noah) – Illegal Immigrates have only had a minor effect on the wages </a:t>
            </a:r>
            <a:r>
              <a:rPr lang="en-US" sz="2400" b="1" smtClean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of unskilled workers.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17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1061"/>
            <a:ext cx="9144000" cy="567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295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8201"/>
            <a:ext cx="9144000" cy="504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07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9204"/>
            <a:ext cx="9144000" cy="573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0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743" y="0"/>
            <a:ext cx="68345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181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 PA we (MPR) work with the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income distributions of </a:t>
            </a: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(1) voters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(2) non-voting 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citizens, and </a:t>
            </a:r>
            <a:r>
              <a:rPr lang="en-US" sz="2400" b="1" dirty="0" smtClean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(3) non-citizens</a:t>
            </a:r>
            <a:r>
              <a:rPr lang="en-US" sz="2400" b="1" dirty="0">
                <a:solidFill>
                  <a:srgbClr val="FF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 </a:t>
            </a:r>
            <a:endParaRPr lang="en-US" sz="2400" b="1" dirty="0" smtClean="0">
              <a:solidFill>
                <a:srgbClr val="FF00FF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each of the three groups and for the entire sample, we estimate 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(1) mean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income and 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(2) median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income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using the estimated mean and variance of a two-parameter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log-normal distribution.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</a:t>
            </a:r>
            <a:endParaRPr lang="en-US" sz="2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7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thumb/8/80/Some_log-normal_distributions.svg/593px-Some_log-normal_distributions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95400"/>
            <a:ext cx="5879895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2286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Log-Normal Distribution.  The Distribution in Blue is a good approximation for the distribution of income.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870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Consider the </a:t>
            </a:r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ratio </a:t>
            </a:r>
            <a:r>
              <a:rPr lang="en-US" sz="2400" b="1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of median income to mean income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  </a:t>
            </a: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As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this ratio falls, there should be more pressure to redistribute.  </a:t>
            </a:r>
            <a:r>
              <a:rPr lang="en-US" sz="2400" b="1" dirty="0" smtClean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As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median voter’s income falls relative to the mean, the voter’s share of the initial pie falls and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voter 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through the ballot box will </a:t>
            </a:r>
            <a:r>
              <a:rPr lang="en-US" sz="2400" b="1" dirty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seek to get a larger piece, even if the total pie </a:t>
            </a:r>
            <a:r>
              <a:rPr lang="en-US" sz="24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shrinks.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973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58" y="0"/>
            <a:ext cx="69662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19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on Frame">
  <a:themeElements>
    <a:clrScheme name="Neon Fram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Neon Fra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on Fram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5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6600"/>
        </a:accent1>
        <a:accent2>
          <a:srgbClr val="FF41FF"/>
        </a:accent2>
        <a:accent3>
          <a:srgbClr val="AAAAAA"/>
        </a:accent3>
        <a:accent4>
          <a:srgbClr val="D4D4D4"/>
        </a:accent4>
        <a:accent5>
          <a:srgbClr val="FFB8AA"/>
        </a:accent5>
        <a:accent6>
          <a:srgbClr val="E73AE7"/>
        </a:accent6>
        <a:hlink>
          <a:srgbClr val="FF0066"/>
        </a:hlink>
        <a:folHlink>
          <a:srgbClr val="CC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6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4FC9"/>
        </a:accent1>
        <a:accent2>
          <a:srgbClr val="FF91B6"/>
        </a:accent2>
        <a:accent3>
          <a:srgbClr val="AAAAAA"/>
        </a:accent3>
        <a:accent4>
          <a:srgbClr val="D4D4D4"/>
        </a:accent4>
        <a:accent5>
          <a:srgbClr val="FFB2E1"/>
        </a:accent5>
        <a:accent6>
          <a:srgbClr val="E783A5"/>
        </a:accent6>
        <a:hlink>
          <a:srgbClr val="FF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23174</TotalTime>
  <Words>417</Words>
  <Application>Microsoft Office PowerPoint</Application>
  <PresentationFormat>On-screen Show (4:3)</PresentationFormat>
  <Paragraphs>26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Neon Frame</vt:lpstr>
      <vt:lpstr>Is Immigration To Blame?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Turnout has not declined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</dc:title>
  <dc:creator>keith</dc:creator>
  <cp:lastModifiedBy>keith</cp:lastModifiedBy>
  <cp:revision>40</cp:revision>
  <cp:lastPrinted>2014-10-29T19:16:39Z</cp:lastPrinted>
  <dcterms:created xsi:type="dcterms:W3CDTF">2014-10-13T21:07:32Z</dcterms:created>
  <dcterms:modified xsi:type="dcterms:W3CDTF">2014-11-10T21:55:38Z</dcterms:modified>
</cp:coreProperties>
</file>