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59" r:id="rId6"/>
    <p:sldId id="260" r:id="rId7"/>
    <p:sldId id="285" r:id="rId8"/>
    <p:sldId id="280" r:id="rId9"/>
    <p:sldId id="257" r:id="rId10"/>
    <p:sldId id="281" r:id="rId11"/>
    <p:sldId id="282" r:id="rId12"/>
    <p:sldId id="283" r:id="rId13"/>
    <p:sldId id="284" r:id="rId14"/>
    <p:sldId id="261" r:id="rId15"/>
    <p:sldId id="272" r:id="rId16"/>
    <p:sldId id="279" r:id="rId17"/>
    <p:sldId id="273" r:id="rId18"/>
    <p:sldId id="274" r:id="rId19"/>
    <p:sldId id="275" r:id="rId20"/>
    <p:sldId id="276" r:id="rId21"/>
    <p:sldId id="271" r:id="rId22"/>
    <p:sldId id="264" r:id="rId23"/>
    <p:sldId id="265" r:id="rId24"/>
    <p:sldId id="266" r:id="rId25"/>
    <p:sldId id="267" r:id="rId26"/>
    <p:sldId id="287" r:id="rId27"/>
    <p:sldId id="268" r:id="rId28"/>
    <p:sldId id="262" r:id="rId29"/>
    <p:sldId id="263" r:id="rId30"/>
    <p:sldId id="269" r:id="rId31"/>
    <p:sldId id="270" r:id="rId32"/>
    <p:sldId id="278" r:id="rId33"/>
    <p:sldId id="292" r:id="rId34"/>
    <p:sldId id="293" r:id="rId35"/>
    <p:sldId id="294" r:id="rId36"/>
    <p:sldId id="295" r:id="rId37"/>
    <p:sldId id="296" r:id="rId38"/>
    <p:sldId id="277" r:id="rId39"/>
    <p:sldId id="286" r:id="rId40"/>
    <p:sldId id="288" r:id="rId41"/>
    <p:sldId id="289" r:id="rId42"/>
    <p:sldId id="290" r:id="rId43"/>
    <p:sldId id="29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3E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DF9-77B7-40C4-992E-1048D4EC0988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BE33-C189-41EA-875A-6AA78700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DF9-77B7-40C4-992E-1048D4EC0988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BE33-C189-41EA-875A-6AA78700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6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DF9-77B7-40C4-992E-1048D4EC0988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BE33-C189-41EA-875A-6AA78700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4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27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84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3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79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3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58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2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DF9-77B7-40C4-992E-1048D4EC0988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BE33-C189-41EA-875A-6AA78700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98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98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59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29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F325-87B0-4FA2-A8F0-F5DA479B9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3EA6-B802-46EF-B917-3A32D8CF1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74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F325-87B0-4FA2-A8F0-F5DA479B9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3EA6-B802-46EF-B917-3A32D8CF1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34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F325-87B0-4FA2-A8F0-F5DA479B9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3EA6-B802-46EF-B917-3A32D8CF1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39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F325-87B0-4FA2-A8F0-F5DA479B9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3EA6-B802-46EF-B917-3A32D8CF1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85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F325-87B0-4FA2-A8F0-F5DA479B9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3EA6-B802-46EF-B917-3A32D8CF1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85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F325-87B0-4FA2-A8F0-F5DA479B9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3EA6-B802-46EF-B917-3A32D8CF1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38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F325-87B0-4FA2-A8F0-F5DA479B9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3EA6-B802-46EF-B917-3A32D8CF1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1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DF9-77B7-40C4-992E-1048D4EC0988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BE33-C189-41EA-875A-6AA78700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00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F325-87B0-4FA2-A8F0-F5DA479B9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3EA6-B802-46EF-B917-3A32D8CF1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04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F325-87B0-4FA2-A8F0-F5DA479B9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3EA6-B802-46EF-B917-3A32D8CF1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97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F325-87B0-4FA2-A8F0-F5DA479B9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3EA6-B802-46EF-B917-3A32D8CF1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07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F325-87B0-4FA2-A8F0-F5DA479B9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3EA6-B802-46EF-B917-3A32D8CF1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DF9-77B7-40C4-992E-1048D4EC0988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BE33-C189-41EA-875A-6AA78700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4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DF9-77B7-40C4-992E-1048D4EC0988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BE33-C189-41EA-875A-6AA78700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3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DF9-77B7-40C4-992E-1048D4EC0988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BE33-C189-41EA-875A-6AA78700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3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DF9-77B7-40C4-992E-1048D4EC0988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BE33-C189-41EA-875A-6AA78700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8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DF9-77B7-40C4-992E-1048D4EC0988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BE33-C189-41EA-875A-6AA78700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3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DF9-77B7-40C4-992E-1048D4EC0988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BE33-C189-41EA-875A-6AA78700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3FDF9-77B7-40C4-992E-1048D4EC0988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8BE33-C189-41EA-875A-6AA78700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3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1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CF325-87B0-4FA2-A8F0-F5DA479B9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53EA6-B802-46EF-B917-3A32D8CF19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0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Price of Inequality (Preface) and The Great Divergence Chapters 1 - 3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Great Compression and the Great Divergence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62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162"/>
            <a:ext cx="9144000" cy="549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0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31"/>
            <a:ext cx="9144000" cy="59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3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GD Chapter 3: </a:t>
            </a:r>
            <a:r>
              <a:rPr lang="en-US" sz="4000" dirty="0" smtClean="0">
                <a:solidFill>
                  <a:srgbClr val="FF0000"/>
                </a:solidFill>
              </a:rPr>
              <a:t>The Usual Suspects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11433"/>
            <a:ext cx="9144000" cy="236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1.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Discrimination Against Blacks and Women</a:t>
            </a:r>
            <a:endParaRPr lang="en-US" sz="2000" b="1" dirty="0"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2. Greater Risk of Job Loss</a:t>
            </a:r>
            <a:endParaRPr lang="en-US" sz="2000" b="1" dirty="0"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3. Shifts in Marriage Patterns</a:t>
            </a:r>
            <a:endParaRPr lang="en-US" sz="2000" b="1" dirty="0"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4. Single Parent Households and Illegitimacy</a:t>
            </a:r>
            <a:endParaRPr lang="en-US" sz="2000" b="1" dirty="0"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 </a:t>
            </a:r>
            <a:endParaRPr lang="en-US" sz="2000" b="1" dirty="0"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5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 and Blacks Make Less than White Males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586462"/>
            <a:ext cx="9144000" cy="1562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Courier New"/>
                <a:ea typeface="Calibri"/>
                <a:cs typeface="Times New Roman"/>
              </a:rPr>
              <a:t>What is seldom noted is that Asian Men and Women make more than their White and Black Counterparts in every occupation.</a:t>
            </a:r>
            <a:endParaRPr lang="en-US" sz="28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912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726"/>
            <a:ext cx="9144000" cy="56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04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1" y="0"/>
            <a:ext cx="4085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2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68" y="0"/>
            <a:ext cx="6194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8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67" y="0"/>
            <a:ext cx="6236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4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66" y="0"/>
            <a:ext cx="5907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36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 are Better Educated than Men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745736"/>
            <a:ext cx="914400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Courier New"/>
                <a:ea typeface="Calibri"/>
                <a:cs typeface="Times New Roman"/>
              </a:rPr>
              <a:t>Women now make up 57% of Undergraduates in the USA and this percentage appears to be increasing.</a:t>
            </a:r>
            <a:endParaRPr lang="en-US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238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204"/>
            <a:ext cx="9144000" cy="57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4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1"/>
            <a:ext cx="915283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0551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ckman_Male_Education_R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6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22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_School_Graduation_R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189"/>
            <a:ext cx="9144000" cy="58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2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64"/>
            <a:ext cx="9144000" cy="62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39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" y="0"/>
            <a:ext cx="9057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85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1300"/>
            <a:ext cx="80010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45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Rise of Assortative Mating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745736"/>
            <a:ext cx="8382000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People increasingly marry people whose incomes and/or education are roughly at the same level as their own. This tends to increase inequality.</a:t>
            </a:r>
            <a:endParaRPr lang="en-US" sz="2400" b="1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8933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11" y="0"/>
            <a:ext cx="465437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52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UCLA CA Center for Population Research,  WP CCPR-017-05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7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10" y="0"/>
            <a:ext cx="46125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2265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UCLA, CA Center for Population Research, WP CCPR-017-05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32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46" y="0"/>
            <a:ext cx="445290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Marry Your Like, NBER WP 19829, Figure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5" y="0"/>
            <a:ext cx="6643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17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4" y="0"/>
            <a:ext cx="86226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Marry Your Like, NBER WP 19829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97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search.stlouisfed.org/fred2/graph/fredgraph.png?g=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0" y="609600"/>
            <a:ext cx="7758486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29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alrock.files.wordpress.com/2013/04/db8_fig1_percent_out_wedlock_trend.jpg?w=640&amp;h=3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0" y="685800"/>
            <a:ext cx="7820121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7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alrock.files.wordpress.com/2014/06/percentmarriedallraces.jpg?w=640&amp;h=5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38" y="125254"/>
            <a:ext cx="6764062" cy="567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18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alrock.files.wordpress.com/2012/03/medianagemarriage1950to2011.jpg?w=604&amp;h=4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4335"/>
            <a:ext cx="7290439" cy="52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96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alrock.files.wordpress.com/2012/12/45plusremarriagerates1960to20101.jpg?w=570&amp;h=4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390566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53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Greater Risk of Job Loss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Indirect Evidence, the Rise of non-Business Bankruptcies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44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728"/>
            <a:ext cx="9144000" cy="543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Marriage, Divorce, and Births to Unmarried Women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Abortion is going down but Births to Unmarried Women are going up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82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620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90"/>
            <a:ext cx="9144000" cy="59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17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620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40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20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4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Stiglitz -- Preface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Romney is a Bad Person!!</a:t>
            </a:r>
          </a:p>
          <a:p>
            <a:r>
              <a:rPr lang="en-US" b="1" dirty="0" smtClean="0">
                <a:solidFill>
                  <a:srgbClr val="E023EF"/>
                </a:solidFill>
              </a:rPr>
              <a:t>However, the Federal Reserve Supports his major complaints!</a:t>
            </a:r>
            <a:endParaRPr lang="en-US" b="1" dirty="0">
              <a:solidFill>
                <a:srgbClr val="E023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8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12700"/>
            <a:ext cx="58801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2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393700"/>
            <a:ext cx="58166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6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272"/>
            <a:ext cx="9144000" cy="59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88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8" y="0"/>
            <a:ext cx="8575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46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10974</TotalTime>
  <Words>229</Words>
  <Application>Microsoft Office PowerPoint</Application>
  <PresentationFormat>On-screen Show (4:3)</PresentationFormat>
  <Paragraphs>25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1_Office Theme</vt:lpstr>
      <vt:lpstr>2_Office Theme</vt:lpstr>
      <vt:lpstr>The Price of Inequality (Preface) and The Great Divergence Chapters 1 - 3</vt:lpstr>
      <vt:lpstr>PowerPoint Presentation</vt:lpstr>
      <vt:lpstr>PowerPoint Presentation</vt:lpstr>
      <vt:lpstr>PowerPoint Presentation</vt:lpstr>
      <vt:lpstr>Stiglitz -- Preface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GD Chapter 3: The Usual Suspects</vt:lpstr>
      <vt:lpstr>Women and Blacks Make Less than White Males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Women are Better Educated than 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Rise of Assortative Mating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Greater Risk of Job Loss</vt:lpstr>
      <vt:lpstr>PowerPoint Presentation</vt:lpstr>
      <vt:lpstr>Marriage, Divorce, and Births to Unmarried Women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Price of Inequality (Preface) and The Great Divergence Chapters 1 - 3</dc:title>
  <dc:creator>keith</dc:creator>
  <cp:lastModifiedBy>keith</cp:lastModifiedBy>
  <cp:revision>51</cp:revision>
  <dcterms:created xsi:type="dcterms:W3CDTF">2014-09-03T02:32:40Z</dcterms:created>
  <dcterms:modified xsi:type="dcterms:W3CDTF">2014-10-06T19:08:38Z</dcterms:modified>
</cp:coreProperties>
</file>