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7" r:id="rId2"/>
    <p:sldId id="256" r:id="rId3"/>
    <p:sldId id="258" r:id="rId4"/>
    <p:sldId id="259" r:id="rId5"/>
    <p:sldId id="260" r:id="rId6"/>
    <p:sldId id="261" r:id="rId7"/>
    <p:sldId id="274" r:id="rId8"/>
    <p:sldId id="278" r:id="rId9"/>
    <p:sldId id="262" r:id="rId10"/>
    <p:sldId id="263" r:id="rId11"/>
    <p:sldId id="279" r:id="rId12"/>
    <p:sldId id="272" r:id="rId13"/>
    <p:sldId id="271" r:id="rId14"/>
    <p:sldId id="264" r:id="rId15"/>
    <p:sldId id="265" r:id="rId16"/>
    <p:sldId id="276" r:id="rId17"/>
    <p:sldId id="266" r:id="rId18"/>
    <p:sldId id="267" r:id="rId19"/>
    <p:sldId id="268" r:id="rId20"/>
    <p:sldId id="27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1" d="100"/>
          <a:sy n="111" d="100"/>
        </p:scale>
        <p:origin x="-90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Union Membership:  Percent of 
NonAgricultural Workforce 1930-2013
</a:t>
            </a:r>
          </a:p>
        </c:rich>
      </c:tx>
      <c:layout>
        <c:manualLayout>
          <c:xMode val="edge"/>
          <c:yMode val="edge"/>
          <c:x val="0.24750282881306504"/>
          <c:y val="1.305063064164756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324084350721421E-2"/>
          <c:y val="0.17781402936378465"/>
          <c:w val="0.79578246392896779"/>
          <c:h val="0.71288743882544858"/>
        </c:manualLayout>
      </c:layout>
      <c:lineChart>
        <c:grouping val="standard"/>
        <c:varyColors val="0"/>
        <c:ser>
          <c:idx val="6"/>
          <c:order val="0"/>
          <c:tx>
            <c:v>Unionization</c:v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plus"/>
            <c:size val="5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cat>
            <c:numRef>
              <c:f>Sheet1!$N$2:$N$85</c:f>
              <c:numCache>
                <c:formatCode>General</c:formatCode>
                <c:ptCount val="84"/>
                <c:pt idx="0">
                  <c:v>1930</c:v>
                </c:pt>
                <c:pt idx="1">
                  <c:v>1931</c:v>
                </c:pt>
                <c:pt idx="2">
                  <c:v>1932</c:v>
                </c:pt>
                <c:pt idx="3">
                  <c:v>1933</c:v>
                </c:pt>
                <c:pt idx="4">
                  <c:v>1934</c:v>
                </c:pt>
                <c:pt idx="5">
                  <c:v>1935</c:v>
                </c:pt>
                <c:pt idx="6">
                  <c:v>1936</c:v>
                </c:pt>
                <c:pt idx="7">
                  <c:v>1937</c:v>
                </c:pt>
                <c:pt idx="8">
                  <c:v>1938</c:v>
                </c:pt>
                <c:pt idx="9">
                  <c:v>1939</c:v>
                </c:pt>
                <c:pt idx="10">
                  <c:v>1940</c:v>
                </c:pt>
                <c:pt idx="11">
                  <c:v>1941</c:v>
                </c:pt>
                <c:pt idx="12">
                  <c:v>1942</c:v>
                </c:pt>
                <c:pt idx="13">
                  <c:v>1943</c:v>
                </c:pt>
                <c:pt idx="14">
                  <c:v>1944</c:v>
                </c:pt>
                <c:pt idx="15">
                  <c:v>1945</c:v>
                </c:pt>
                <c:pt idx="16">
                  <c:v>1946</c:v>
                </c:pt>
                <c:pt idx="17">
                  <c:v>1947</c:v>
                </c:pt>
                <c:pt idx="18">
                  <c:v>1948</c:v>
                </c:pt>
                <c:pt idx="19">
                  <c:v>1949</c:v>
                </c:pt>
                <c:pt idx="20">
                  <c:v>1950</c:v>
                </c:pt>
                <c:pt idx="21">
                  <c:v>1951</c:v>
                </c:pt>
                <c:pt idx="22">
                  <c:v>1952</c:v>
                </c:pt>
                <c:pt idx="23">
                  <c:v>1953</c:v>
                </c:pt>
                <c:pt idx="24">
                  <c:v>1954</c:v>
                </c:pt>
                <c:pt idx="25">
                  <c:v>1955</c:v>
                </c:pt>
                <c:pt idx="26">
                  <c:v>1956</c:v>
                </c:pt>
                <c:pt idx="27">
                  <c:v>1957</c:v>
                </c:pt>
                <c:pt idx="28">
                  <c:v>1958</c:v>
                </c:pt>
                <c:pt idx="29">
                  <c:v>1959</c:v>
                </c:pt>
                <c:pt idx="30">
                  <c:v>1960</c:v>
                </c:pt>
                <c:pt idx="31">
                  <c:v>1961</c:v>
                </c:pt>
                <c:pt idx="32">
                  <c:v>1962</c:v>
                </c:pt>
                <c:pt idx="33">
                  <c:v>1963</c:v>
                </c:pt>
                <c:pt idx="34">
                  <c:v>1964</c:v>
                </c:pt>
                <c:pt idx="35">
                  <c:v>1965</c:v>
                </c:pt>
                <c:pt idx="36">
                  <c:v>1966</c:v>
                </c:pt>
                <c:pt idx="37">
                  <c:v>1967</c:v>
                </c:pt>
                <c:pt idx="38">
                  <c:v>1968</c:v>
                </c:pt>
                <c:pt idx="39">
                  <c:v>1969</c:v>
                </c:pt>
                <c:pt idx="40">
                  <c:v>1970</c:v>
                </c:pt>
                <c:pt idx="41">
                  <c:v>1971</c:v>
                </c:pt>
                <c:pt idx="42">
                  <c:v>1972</c:v>
                </c:pt>
                <c:pt idx="43">
                  <c:v>1973</c:v>
                </c:pt>
                <c:pt idx="44">
                  <c:v>1974</c:v>
                </c:pt>
                <c:pt idx="45">
                  <c:v>1975</c:v>
                </c:pt>
                <c:pt idx="46">
                  <c:v>1976</c:v>
                </c:pt>
                <c:pt idx="47">
                  <c:v>1977</c:v>
                </c:pt>
                <c:pt idx="48">
                  <c:v>1978</c:v>
                </c:pt>
                <c:pt idx="49">
                  <c:v>1979</c:v>
                </c:pt>
                <c:pt idx="50">
                  <c:v>1980</c:v>
                </c:pt>
                <c:pt idx="51">
                  <c:v>1981</c:v>
                </c:pt>
                <c:pt idx="52">
                  <c:v>1982</c:v>
                </c:pt>
                <c:pt idx="53">
                  <c:v>1983</c:v>
                </c:pt>
                <c:pt idx="54">
                  <c:v>1984</c:v>
                </c:pt>
                <c:pt idx="55">
                  <c:v>1985</c:v>
                </c:pt>
                <c:pt idx="56">
                  <c:v>1986</c:v>
                </c:pt>
                <c:pt idx="57">
                  <c:v>1987</c:v>
                </c:pt>
                <c:pt idx="58">
                  <c:v>1988</c:v>
                </c:pt>
                <c:pt idx="59">
                  <c:v>1989</c:v>
                </c:pt>
                <c:pt idx="60">
                  <c:v>1990</c:v>
                </c:pt>
                <c:pt idx="61">
                  <c:v>1991</c:v>
                </c:pt>
                <c:pt idx="62">
                  <c:v>1992</c:v>
                </c:pt>
                <c:pt idx="63">
                  <c:v>1993</c:v>
                </c:pt>
                <c:pt idx="64">
                  <c:v>1994</c:v>
                </c:pt>
                <c:pt idx="65">
                  <c:v>1995</c:v>
                </c:pt>
                <c:pt idx="66">
                  <c:v>1996</c:v>
                </c:pt>
                <c:pt idx="67">
                  <c:v>1997</c:v>
                </c:pt>
                <c:pt idx="68">
                  <c:v>1998</c:v>
                </c:pt>
                <c:pt idx="69">
                  <c:v>1999</c:v>
                </c:pt>
                <c:pt idx="70">
                  <c:v>2000</c:v>
                </c:pt>
                <c:pt idx="71">
                  <c:v>2001</c:v>
                </c:pt>
                <c:pt idx="72">
                  <c:v>2002</c:v>
                </c:pt>
                <c:pt idx="73">
                  <c:v>2003</c:v>
                </c:pt>
                <c:pt idx="74">
                  <c:v>2004</c:v>
                </c:pt>
                <c:pt idx="75">
                  <c:v>2005</c:v>
                </c:pt>
                <c:pt idx="76">
                  <c:v>2006</c:v>
                </c:pt>
                <c:pt idx="77">
                  <c:v>2007</c:v>
                </c:pt>
                <c:pt idx="78">
                  <c:v>2008</c:v>
                </c:pt>
                <c:pt idx="79">
                  <c:v>2009</c:v>
                </c:pt>
                <c:pt idx="80">
                  <c:v>2010</c:v>
                </c:pt>
                <c:pt idx="81">
                  <c:v>2011</c:v>
                </c:pt>
                <c:pt idx="82">
                  <c:v>2012</c:v>
                </c:pt>
                <c:pt idx="83">
                  <c:v>2013</c:v>
                </c:pt>
              </c:numCache>
            </c:numRef>
          </c:cat>
          <c:val>
            <c:numRef>
              <c:f>Sheet1!$O$2:$O$85</c:f>
              <c:numCache>
                <c:formatCode>General</c:formatCode>
                <c:ptCount val="84"/>
                <c:pt idx="0">
                  <c:v>11.6</c:v>
                </c:pt>
                <c:pt idx="1">
                  <c:v>12.4</c:v>
                </c:pt>
                <c:pt idx="2">
                  <c:v>12.9</c:v>
                </c:pt>
                <c:pt idx="3">
                  <c:v>11.3</c:v>
                </c:pt>
                <c:pt idx="4">
                  <c:v>11.9</c:v>
                </c:pt>
                <c:pt idx="5">
                  <c:v>13.2</c:v>
                </c:pt>
                <c:pt idx="6">
                  <c:v>13.7</c:v>
                </c:pt>
                <c:pt idx="7">
                  <c:v>22.6</c:v>
                </c:pt>
                <c:pt idx="8">
                  <c:v>27.5</c:v>
                </c:pt>
                <c:pt idx="9">
                  <c:v>28.6</c:v>
                </c:pt>
                <c:pt idx="10">
                  <c:v>26.9</c:v>
                </c:pt>
                <c:pt idx="11">
                  <c:v>27.9</c:v>
                </c:pt>
                <c:pt idx="12">
                  <c:v>25.9</c:v>
                </c:pt>
                <c:pt idx="13">
                  <c:v>31.1</c:v>
                </c:pt>
                <c:pt idx="14">
                  <c:v>33.799999999999997</c:v>
                </c:pt>
                <c:pt idx="15">
                  <c:v>35.5</c:v>
                </c:pt>
                <c:pt idx="16">
                  <c:v>34.5</c:v>
                </c:pt>
                <c:pt idx="17">
                  <c:v>33.700000000000003</c:v>
                </c:pt>
                <c:pt idx="18">
                  <c:v>31.9</c:v>
                </c:pt>
                <c:pt idx="19">
                  <c:v>32.6</c:v>
                </c:pt>
                <c:pt idx="20" formatCode="0.0">
                  <c:v>31.5</c:v>
                </c:pt>
                <c:pt idx="21" formatCode="0.0">
                  <c:v>33.299999999999997</c:v>
                </c:pt>
                <c:pt idx="22" formatCode="0.0">
                  <c:v>32.5</c:v>
                </c:pt>
                <c:pt idx="23" formatCode="0.0">
                  <c:v>33.700000000000003</c:v>
                </c:pt>
                <c:pt idx="24" formatCode="0.0">
                  <c:v>34.700000000000003</c:v>
                </c:pt>
                <c:pt idx="25" formatCode="0.0">
                  <c:v>33.200000000000003</c:v>
                </c:pt>
                <c:pt idx="26" formatCode="0.0">
                  <c:v>33.4</c:v>
                </c:pt>
                <c:pt idx="27" formatCode="0.0">
                  <c:v>32.799999999999997</c:v>
                </c:pt>
                <c:pt idx="28" formatCode="0.0">
                  <c:v>33.200000000000003</c:v>
                </c:pt>
                <c:pt idx="29" formatCode="0.0">
                  <c:v>32.1</c:v>
                </c:pt>
                <c:pt idx="30" formatCode="0.0">
                  <c:v>31.4</c:v>
                </c:pt>
                <c:pt idx="31" formatCode="0.0">
                  <c:v>30.2</c:v>
                </c:pt>
                <c:pt idx="32" formatCode="0.0">
                  <c:v>29.8</c:v>
                </c:pt>
                <c:pt idx="33" formatCode="0.0">
                  <c:v>29.2</c:v>
                </c:pt>
                <c:pt idx="34">
                  <c:v>29.3</c:v>
                </c:pt>
                <c:pt idx="35">
                  <c:v>28.9</c:v>
                </c:pt>
                <c:pt idx="36">
                  <c:v>28.4</c:v>
                </c:pt>
                <c:pt idx="37" formatCode="0.0">
                  <c:v>28.3</c:v>
                </c:pt>
                <c:pt idx="38" formatCode="0.0">
                  <c:v>28.2</c:v>
                </c:pt>
                <c:pt idx="39" formatCode="0.0">
                  <c:v>28</c:v>
                </c:pt>
                <c:pt idx="40" formatCode="0.0">
                  <c:v>27.8</c:v>
                </c:pt>
                <c:pt idx="41" formatCode="0.0">
                  <c:v>27.2</c:v>
                </c:pt>
                <c:pt idx="42" formatCode="0.0">
                  <c:v>26.6</c:v>
                </c:pt>
                <c:pt idx="43" formatCode="0.0">
                  <c:v>26.6</c:v>
                </c:pt>
                <c:pt idx="44" formatCode="0.0">
                  <c:v>26.2</c:v>
                </c:pt>
                <c:pt idx="45" formatCode="0.0">
                  <c:v>24.6</c:v>
                </c:pt>
                <c:pt idx="46" formatCode="0.0">
                  <c:v>24.5</c:v>
                </c:pt>
                <c:pt idx="47" formatCode="0.0">
                  <c:v>24.1</c:v>
                </c:pt>
                <c:pt idx="48" formatCode="0.0">
                  <c:v>23.4</c:v>
                </c:pt>
                <c:pt idx="49" formatCode="0.0">
                  <c:v>24.4</c:v>
                </c:pt>
                <c:pt idx="50" formatCode="0.0">
                  <c:v>23.3</c:v>
                </c:pt>
                <c:pt idx="51" formatCode="0.0">
                  <c:v>21.7</c:v>
                </c:pt>
                <c:pt idx="52" formatCode="0.0">
                  <c:v>21</c:v>
                </c:pt>
                <c:pt idx="53" formatCode="0.0">
                  <c:v>20.3</c:v>
                </c:pt>
                <c:pt idx="54" formatCode="0.0">
                  <c:v>19.100000000000001</c:v>
                </c:pt>
                <c:pt idx="55" formatCode="0.0">
                  <c:v>18.2</c:v>
                </c:pt>
                <c:pt idx="56" formatCode="0.0">
                  <c:v>17.7</c:v>
                </c:pt>
                <c:pt idx="57" formatCode="0.0">
                  <c:v>17.3</c:v>
                </c:pt>
                <c:pt idx="58" formatCode="0.0">
                  <c:v>17</c:v>
                </c:pt>
                <c:pt idx="59" formatCode="0.0">
                  <c:v>16.600000000000001</c:v>
                </c:pt>
                <c:pt idx="60" formatCode="0.0">
                  <c:v>16.3</c:v>
                </c:pt>
                <c:pt idx="61" formatCode="0.0">
                  <c:v>16.3</c:v>
                </c:pt>
                <c:pt idx="62" formatCode="0.0">
                  <c:v>16</c:v>
                </c:pt>
                <c:pt idx="63" formatCode="0.0">
                  <c:v>16</c:v>
                </c:pt>
                <c:pt idx="64" formatCode="0.0">
                  <c:v>15.7</c:v>
                </c:pt>
                <c:pt idx="65" formatCode="0.0">
                  <c:v>15.1</c:v>
                </c:pt>
                <c:pt idx="66" formatCode="0.0">
                  <c:v>14.7</c:v>
                </c:pt>
                <c:pt idx="67" formatCode="0.0">
                  <c:v>14.2</c:v>
                </c:pt>
                <c:pt idx="68" formatCode="0.0">
                  <c:v>14.1</c:v>
                </c:pt>
                <c:pt idx="69" formatCode="0.0">
                  <c:v>14</c:v>
                </c:pt>
                <c:pt idx="70" formatCode="0.0">
                  <c:v>13.6</c:v>
                </c:pt>
                <c:pt idx="71" formatCode="0.0">
                  <c:v>13.4</c:v>
                </c:pt>
                <c:pt idx="72" formatCode="0.0">
                  <c:v>13.3</c:v>
                </c:pt>
                <c:pt idx="73" formatCode="0.0">
                  <c:v>12.9</c:v>
                </c:pt>
                <c:pt idx="74" formatCode="0.0">
                  <c:v>12.9</c:v>
                </c:pt>
                <c:pt idx="75" formatCode="0.0">
                  <c:v>12.5</c:v>
                </c:pt>
                <c:pt idx="76" formatCode="0.0">
                  <c:v>12</c:v>
                </c:pt>
                <c:pt idx="77" formatCode="0.0">
                  <c:v>12.1</c:v>
                </c:pt>
                <c:pt idx="78" formatCode="0.0">
                  <c:v>12.4</c:v>
                </c:pt>
                <c:pt idx="79" formatCode="0.0">
                  <c:v>12.3</c:v>
                </c:pt>
                <c:pt idx="80" formatCode="0.0">
                  <c:v>11.9</c:v>
                </c:pt>
                <c:pt idx="81" formatCode="0.0">
                  <c:v>11.8</c:v>
                </c:pt>
                <c:pt idx="82" formatCode="0.0">
                  <c:v>11.3</c:v>
                </c:pt>
                <c:pt idx="83" formatCode="0.0">
                  <c:v>11.3</c:v>
                </c:pt>
              </c:numCache>
            </c:numRef>
          </c:val>
          <c:smooth val="0"/>
        </c:ser>
        <c:ser>
          <c:idx val="0"/>
          <c:order val="1"/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numRef>
              <c:f>Sheet1!$N$2:$N$85</c:f>
              <c:numCache>
                <c:formatCode>General</c:formatCode>
                <c:ptCount val="84"/>
                <c:pt idx="0">
                  <c:v>1930</c:v>
                </c:pt>
                <c:pt idx="1">
                  <c:v>1931</c:v>
                </c:pt>
                <c:pt idx="2">
                  <c:v>1932</c:v>
                </c:pt>
                <c:pt idx="3">
                  <c:v>1933</c:v>
                </c:pt>
                <c:pt idx="4">
                  <c:v>1934</c:v>
                </c:pt>
                <c:pt idx="5">
                  <c:v>1935</c:v>
                </c:pt>
                <c:pt idx="6">
                  <c:v>1936</c:v>
                </c:pt>
                <c:pt idx="7">
                  <c:v>1937</c:v>
                </c:pt>
                <c:pt idx="8">
                  <c:v>1938</c:v>
                </c:pt>
                <c:pt idx="9">
                  <c:v>1939</c:v>
                </c:pt>
                <c:pt idx="10">
                  <c:v>1940</c:v>
                </c:pt>
                <c:pt idx="11">
                  <c:v>1941</c:v>
                </c:pt>
                <c:pt idx="12">
                  <c:v>1942</c:v>
                </c:pt>
                <c:pt idx="13">
                  <c:v>1943</c:v>
                </c:pt>
                <c:pt idx="14">
                  <c:v>1944</c:v>
                </c:pt>
                <c:pt idx="15">
                  <c:v>1945</c:v>
                </c:pt>
                <c:pt idx="16">
                  <c:v>1946</c:v>
                </c:pt>
                <c:pt idx="17">
                  <c:v>1947</c:v>
                </c:pt>
                <c:pt idx="18">
                  <c:v>1948</c:v>
                </c:pt>
                <c:pt idx="19">
                  <c:v>1949</c:v>
                </c:pt>
                <c:pt idx="20">
                  <c:v>1950</c:v>
                </c:pt>
                <c:pt idx="21">
                  <c:v>1951</c:v>
                </c:pt>
                <c:pt idx="22">
                  <c:v>1952</c:v>
                </c:pt>
                <c:pt idx="23">
                  <c:v>1953</c:v>
                </c:pt>
                <c:pt idx="24">
                  <c:v>1954</c:v>
                </c:pt>
                <c:pt idx="25">
                  <c:v>1955</c:v>
                </c:pt>
                <c:pt idx="26">
                  <c:v>1956</c:v>
                </c:pt>
                <c:pt idx="27">
                  <c:v>1957</c:v>
                </c:pt>
                <c:pt idx="28">
                  <c:v>1958</c:v>
                </c:pt>
                <c:pt idx="29">
                  <c:v>1959</c:v>
                </c:pt>
                <c:pt idx="30">
                  <c:v>1960</c:v>
                </c:pt>
                <c:pt idx="31">
                  <c:v>1961</c:v>
                </c:pt>
                <c:pt idx="32">
                  <c:v>1962</c:v>
                </c:pt>
                <c:pt idx="33">
                  <c:v>1963</c:v>
                </c:pt>
                <c:pt idx="34">
                  <c:v>1964</c:v>
                </c:pt>
                <c:pt idx="35">
                  <c:v>1965</c:v>
                </c:pt>
                <c:pt idx="36">
                  <c:v>1966</c:v>
                </c:pt>
                <c:pt idx="37">
                  <c:v>1967</c:v>
                </c:pt>
                <c:pt idx="38">
                  <c:v>1968</c:v>
                </c:pt>
                <c:pt idx="39">
                  <c:v>1969</c:v>
                </c:pt>
                <c:pt idx="40">
                  <c:v>1970</c:v>
                </c:pt>
                <c:pt idx="41">
                  <c:v>1971</c:v>
                </c:pt>
                <c:pt idx="42">
                  <c:v>1972</c:v>
                </c:pt>
                <c:pt idx="43">
                  <c:v>1973</c:v>
                </c:pt>
                <c:pt idx="44">
                  <c:v>1974</c:v>
                </c:pt>
                <c:pt idx="45">
                  <c:v>1975</c:v>
                </c:pt>
                <c:pt idx="46">
                  <c:v>1976</c:v>
                </c:pt>
                <c:pt idx="47">
                  <c:v>1977</c:v>
                </c:pt>
                <c:pt idx="48">
                  <c:v>1978</c:v>
                </c:pt>
                <c:pt idx="49">
                  <c:v>1979</c:v>
                </c:pt>
                <c:pt idx="50">
                  <c:v>1980</c:v>
                </c:pt>
                <c:pt idx="51">
                  <c:v>1981</c:v>
                </c:pt>
                <c:pt idx="52">
                  <c:v>1982</c:v>
                </c:pt>
                <c:pt idx="53">
                  <c:v>1983</c:v>
                </c:pt>
                <c:pt idx="54">
                  <c:v>1984</c:v>
                </c:pt>
                <c:pt idx="55">
                  <c:v>1985</c:v>
                </c:pt>
                <c:pt idx="56">
                  <c:v>1986</c:v>
                </c:pt>
                <c:pt idx="57">
                  <c:v>1987</c:v>
                </c:pt>
                <c:pt idx="58">
                  <c:v>1988</c:v>
                </c:pt>
                <c:pt idx="59">
                  <c:v>1989</c:v>
                </c:pt>
                <c:pt idx="60">
                  <c:v>1990</c:v>
                </c:pt>
                <c:pt idx="61">
                  <c:v>1991</c:v>
                </c:pt>
                <c:pt idx="62">
                  <c:v>1992</c:v>
                </c:pt>
                <c:pt idx="63">
                  <c:v>1993</c:v>
                </c:pt>
                <c:pt idx="64">
                  <c:v>1994</c:v>
                </c:pt>
                <c:pt idx="65">
                  <c:v>1995</c:v>
                </c:pt>
                <c:pt idx="66">
                  <c:v>1996</c:v>
                </c:pt>
                <c:pt idx="67">
                  <c:v>1997</c:v>
                </c:pt>
                <c:pt idx="68">
                  <c:v>1998</c:v>
                </c:pt>
                <c:pt idx="69">
                  <c:v>1999</c:v>
                </c:pt>
                <c:pt idx="70">
                  <c:v>2000</c:v>
                </c:pt>
                <c:pt idx="71">
                  <c:v>2001</c:v>
                </c:pt>
                <c:pt idx="72">
                  <c:v>2002</c:v>
                </c:pt>
                <c:pt idx="73">
                  <c:v>2003</c:v>
                </c:pt>
                <c:pt idx="74">
                  <c:v>2004</c:v>
                </c:pt>
                <c:pt idx="75">
                  <c:v>2005</c:v>
                </c:pt>
                <c:pt idx="76">
                  <c:v>2006</c:v>
                </c:pt>
                <c:pt idx="77">
                  <c:v>2007</c:v>
                </c:pt>
                <c:pt idx="78">
                  <c:v>2008</c:v>
                </c:pt>
                <c:pt idx="79">
                  <c:v>2009</c:v>
                </c:pt>
                <c:pt idx="80">
                  <c:v>2010</c:v>
                </c:pt>
                <c:pt idx="81">
                  <c:v>2011</c:v>
                </c:pt>
                <c:pt idx="82">
                  <c:v>2012</c:v>
                </c:pt>
                <c:pt idx="83">
                  <c:v>2013</c:v>
                </c:pt>
              </c:numCache>
            </c:numRef>
          </c:cat>
          <c:val>
            <c:numRef>
              <c:f>Sheet1!$P$2:$P$85</c:f>
              <c:numCache>
                <c:formatCode>General</c:formatCode>
                <c:ptCount val="84"/>
                <c:pt idx="0">
                  <c:v>0</c:v>
                </c:pt>
                <c:pt idx="1">
                  <c:v>0</c:v>
                </c:pt>
                <c:pt idx="18">
                  <c:v>34.700000000000003</c:v>
                </c:pt>
                <c:pt idx="19">
                  <c:v>34.9</c:v>
                </c:pt>
                <c:pt idx="20" formatCode="0.0">
                  <c:v>34.6</c:v>
                </c:pt>
                <c:pt idx="21" formatCode="0.0">
                  <c:v>34.700000000000003</c:v>
                </c:pt>
                <c:pt idx="22" formatCode="0.0">
                  <c:v>35.200000000000003</c:v>
                </c:pt>
                <c:pt idx="23" formatCode="0.0">
                  <c:v>35.700000000000003</c:v>
                </c:pt>
                <c:pt idx="24" formatCode="0.0">
                  <c:v>35.6</c:v>
                </c:pt>
                <c:pt idx="25" formatCode="0.0">
                  <c:v>35.1</c:v>
                </c:pt>
                <c:pt idx="26" formatCode="0.0">
                  <c:v>34.700000000000003</c:v>
                </c:pt>
                <c:pt idx="27" formatCode="0.0">
                  <c:v>34.700000000000003</c:v>
                </c:pt>
                <c:pt idx="28" formatCode="0.0">
                  <c:v>33.9</c:v>
                </c:pt>
                <c:pt idx="29" formatCode="0.0">
                  <c:v>32.299999999999997</c:v>
                </c:pt>
                <c:pt idx="30" formatCode="0.0">
                  <c:v>31.9</c:v>
                </c:pt>
                <c:pt idx="31" formatCode="0.0">
                  <c:v>31.9</c:v>
                </c:pt>
                <c:pt idx="32" formatCode="0.0">
                  <c:v>31.6</c:v>
                </c:pt>
                <c:pt idx="33" formatCode="0.0">
                  <c:v>31.2</c:v>
                </c:pt>
                <c:pt idx="34" formatCode="0.0">
                  <c:v>31</c:v>
                </c:pt>
                <c:pt idx="35" formatCode="0.0">
                  <c:v>30.8</c:v>
                </c:pt>
                <c:pt idx="36" formatCode="0.0">
                  <c:v>30.3</c:v>
                </c:pt>
                <c:pt idx="37" formatCode="0.0">
                  <c:v>30.5</c:v>
                </c:pt>
                <c:pt idx="38" formatCode="0.0">
                  <c:v>29.9</c:v>
                </c:pt>
                <c:pt idx="39" formatCode="0.0">
                  <c:v>29</c:v>
                </c:pt>
                <c:pt idx="40" formatCode="0.0">
                  <c:v>29.1</c:v>
                </c:pt>
                <c:pt idx="41" formatCode="0.0">
                  <c:v>28.2</c:v>
                </c:pt>
                <c:pt idx="42" formatCode="0.0">
                  <c:v>27.3</c:v>
                </c:pt>
                <c:pt idx="43" formatCode="0.0">
                  <c:v>26.6</c:v>
                </c:pt>
                <c:pt idx="44" formatCode="0.0">
                  <c:v>26.2</c:v>
                </c:pt>
                <c:pt idx="45" formatCode="0.0">
                  <c:v>26.3</c:v>
                </c:pt>
                <c:pt idx="46" formatCode="0.0">
                  <c:v>25.1</c:v>
                </c:pt>
                <c:pt idx="47" formatCode="0.0">
                  <c:v>23.6</c:v>
                </c:pt>
                <c:pt idx="48" formatCode="0.0">
                  <c:v>22.5</c:v>
                </c:pt>
                <c:pt idx="49" formatCode="0.0">
                  <c:v>22</c:v>
                </c:pt>
                <c:pt idx="50" formatCode="0.0">
                  <c:v>20.6</c:v>
                </c:pt>
                <c:pt idx="51" formatCode="0.0">
                  <c:v>19.899999999999999</c:v>
                </c:pt>
                <c:pt idx="52" formatCode="0.0">
                  <c:v>19</c:v>
                </c:pt>
                <c:pt idx="53" formatCode="0.0">
                  <c:v>17.8</c:v>
                </c:pt>
                <c:pt idx="54" formatCode="0.0">
                  <c:v>15.5</c:v>
                </c:pt>
                <c:pt idx="55" formatCode="0.0">
                  <c:v>14.6</c:v>
                </c:pt>
                <c:pt idx="56" formatCode="0.0">
                  <c:v>14</c:v>
                </c:pt>
                <c:pt idx="57" formatCode="0.0">
                  <c:v>13.4</c:v>
                </c:pt>
                <c:pt idx="58" formatCode="0.0">
                  <c:v>12.9</c:v>
                </c:pt>
                <c:pt idx="59" formatCode="0.0">
                  <c:v>12.4</c:v>
                </c:pt>
                <c:pt idx="60" formatCode="0.0">
                  <c:v>12.1</c:v>
                </c:pt>
                <c:pt idx="61" formatCode="0.0">
                  <c:v>11.9</c:v>
                </c:pt>
                <c:pt idx="62" formatCode="0.0">
                  <c:v>11.5</c:v>
                </c:pt>
                <c:pt idx="63" formatCode="0.0">
                  <c:v>11.2</c:v>
                </c:pt>
                <c:pt idx="64" formatCode="0.0">
                  <c:v>10.9</c:v>
                </c:pt>
                <c:pt idx="65" formatCode="0.0">
                  <c:v>10.4</c:v>
                </c:pt>
                <c:pt idx="66" formatCode="0.0">
                  <c:v>10.199999999999999</c:v>
                </c:pt>
                <c:pt idx="67" formatCode="0.0">
                  <c:v>9.6999999999999993</c:v>
                </c:pt>
                <c:pt idx="68" formatCode="0.0">
                  <c:v>9.5</c:v>
                </c:pt>
                <c:pt idx="69" formatCode="0.0">
                  <c:v>9.4</c:v>
                </c:pt>
                <c:pt idx="70" formatCode="0.0">
                  <c:v>9</c:v>
                </c:pt>
                <c:pt idx="71" formatCode="0.0">
                  <c:v>9</c:v>
                </c:pt>
                <c:pt idx="72" formatCode="0.0">
                  <c:v>8.6</c:v>
                </c:pt>
                <c:pt idx="73" formatCode="0.0">
                  <c:v>8.1999999999999993</c:v>
                </c:pt>
                <c:pt idx="74" formatCode="0.0">
                  <c:v>7.9</c:v>
                </c:pt>
                <c:pt idx="75" formatCode="0.0">
                  <c:v>7.8</c:v>
                </c:pt>
                <c:pt idx="76" formatCode="0.0">
                  <c:v>7.4</c:v>
                </c:pt>
                <c:pt idx="77" formatCode="0.0">
                  <c:v>7.5</c:v>
                </c:pt>
                <c:pt idx="78" formatCode="0.0">
                  <c:v>7.6</c:v>
                </c:pt>
                <c:pt idx="79" formatCode="0.0">
                  <c:v>7.2</c:v>
                </c:pt>
                <c:pt idx="80" formatCode="0.0">
                  <c:v>6.9</c:v>
                </c:pt>
                <c:pt idx="81" formatCode="0.0">
                  <c:v>6.9</c:v>
                </c:pt>
                <c:pt idx="82" formatCode="0.0">
                  <c:v>6.6</c:v>
                </c:pt>
                <c:pt idx="83" formatCode="0.0">
                  <c:v>6.7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506112"/>
        <c:axId val="196514304"/>
      </c:lineChart>
      <c:catAx>
        <c:axId val="156506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96514304"/>
        <c:crossesAt val="0"/>
        <c:auto val="1"/>
        <c:lblAlgn val="ctr"/>
        <c:lblOffset val="100"/>
        <c:tickLblSkip val="4"/>
        <c:tickMarkSkip val="1"/>
        <c:noMultiLvlLbl val="0"/>
      </c:catAx>
      <c:valAx>
        <c:axId val="196514304"/>
        <c:scaling>
          <c:orientation val="minMax"/>
          <c:max val="40"/>
          <c:min val="5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Percent</a:t>
                </a:r>
              </a:p>
            </c:rich>
          </c:tx>
          <c:layout>
            <c:manualLayout>
              <c:xMode val="edge"/>
              <c:yMode val="edge"/>
              <c:x val="2.219772528433946E-3"/>
              <c:y val="0.46982047031391594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6506112"/>
        <c:crosses val="autoZero"/>
        <c:crossBetween val="between"/>
        <c:majorUnit val="5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0.451</cdr:x>
      <cdr:y>0.72325</cdr:y>
    </cdr:from>
    <cdr:to>
      <cdr:x>0.6665</cdr:x>
      <cdr:y>0.778</cdr:y>
    </cdr:to>
    <cdr:sp macro="" textlink="">
      <cdr:nvSpPr>
        <cdr:cNvPr id="1843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870493" y="4222930"/>
          <a:ext cx="1849427" cy="31967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400" b="1" i="0" strike="noStrike">
              <a:solidFill>
                <a:srgbClr val="000000"/>
              </a:solidFill>
              <a:latin typeface="Arial"/>
              <a:cs typeface="Arial"/>
            </a:rPr>
            <a:t>Non-Government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983EBC-4A8C-46FD-88C4-345CA15D21C5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683D5D-60E1-4C08-9281-D0FD8B3407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737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83D5D-60E1-4C08-9281-D0FD8B3407C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387BE-F24D-4872-A8D8-4D4E36179F3B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676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D1657-0CE6-40F6-8007-175618C6A2CA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DFC7F-4E42-4B90-8661-44B3BDF9C6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D1657-0CE6-40F6-8007-175618C6A2CA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DFC7F-4E42-4B90-8661-44B3BDF9C6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D1657-0CE6-40F6-8007-175618C6A2CA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DFC7F-4E42-4B90-8661-44B3BDF9C6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D1657-0CE6-40F6-8007-175618C6A2CA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DFC7F-4E42-4B90-8661-44B3BDF9C6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D1657-0CE6-40F6-8007-175618C6A2CA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DFC7F-4E42-4B90-8661-44B3BDF9C6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D1657-0CE6-40F6-8007-175618C6A2CA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DFC7F-4E42-4B90-8661-44B3BDF9C6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D1657-0CE6-40F6-8007-175618C6A2CA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DFC7F-4E42-4B90-8661-44B3BDF9C6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D1657-0CE6-40F6-8007-175618C6A2CA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DFC7F-4E42-4B90-8661-44B3BDF9C6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D1657-0CE6-40F6-8007-175618C6A2CA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DFC7F-4E42-4B90-8661-44B3BDF9C6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D1657-0CE6-40F6-8007-175618C6A2CA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DFC7F-4E42-4B90-8661-44B3BDF9C6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D1657-0CE6-40F6-8007-175618C6A2CA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DFC7F-4E42-4B90-8661-44B3BDF9C6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D1657-0CE6-40F6-8007-175618C6A2CA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DFC7F-4E42-4B90-8661-44B3BDF9C6F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Fiorina Chapters 1 and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Elections and Polarization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488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orina_Culture_War_Table_2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800513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85750" y="517838"/>
          <a:ext cx="8572500" cy="5822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16524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orina_Culture_War_Figure_2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609600"/>
            <a:ext cx="6545094" cy="576186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orina_Culture_War_Table_2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533400"/>
            <a:ext cx="7493726" cy="56162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57834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2012 – 62,611,756 Obama; 59,134,500 Romney</a:t>
            </a:r>
          </a:p>
          <a:p>
            <a:r>
              <a:rPr lang="en-US" dirty="0" smtClean="0"/>
              <a:t>2008 – 69,498,516 Obama; 59,948,323 McCain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9906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2012: VEP 221,925,820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orina_Culture_War_Figure_2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1899" y="68894"/>
            <a:ext cx="3914101" cy="6789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iorina_Culture_War_Figure_2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2400"/>
            <a:ext cx="7696200" cy="6570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4360"/>
            <a:ext cx="9144000" cy="53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437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orina_Culture_War_Figure_2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43" y="0"/>
            <a:ext cx="604871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 descr="Jacobson_Bush_by_Party_2001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910006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Jacobson_Support_for_Iraq_War_2001-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9065796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0" descr="2000_Elec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371600"/>
            <a:ext cx="5943600" cy="451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B0F0"/>
                </a:solidFill>
              </a:rPr>
              <a:t>2000 Presidential Election</a:t>
            </a:r>
            <a:endParaRPr lang="en-US" sz="36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813"/>
            <a:ext cx="9167020" cy="62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B0F0"/>
                </a:solidFill>
              </a:rPr>
              <a:t>2004 Presidential Election</a:t>
            </a:r>
            <a:endParaRPr lang="en-US" sz="3600" b="1" dirty="0">
              <a:solidFill>
                <a:srgbClr val="00B0F0"/>
              </a:solidFill>
            </a:endParaRPr>
          </a:p>
        </p:txBody>
      </p:sp>
      <p:pic>
        <p:nvPicPr>
          <p:cNvPr id="3074" name="Picture 2" descr="2004_ELEC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8957" y="1676400"/>
            <a:ext cx="6733443" cy="4523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2008_election_map-counti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738" y="759345"/>
            <a:ext cx="7212462" cy="5184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00B0F0"/>
                </a:solidFill>
              </a:rPr>
              <a:t>2010 Senate Elections by County</a:t>
            </a:r>
            <a:endParaRPr lang="en-US" sz="3600" b="1" dirty="0">
              <a:solidFill>
                <a:srgbClr val="00B0F0"/>
              </a:solidFill>
            </a:endParaRPr>
          </a:p>
        </p:txBody>
      </p:sp>
      <p:pic>
        <p:nvPicPr>
          <p:cNvPr id="5122" name="Picture 2" descr="File:2010 United States Senate election map by county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371600"/>
            <a:ext cx="7530838" cy="4774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solidFill>
                  <a:srgbClr val="00B0F0"/>
                </a:solidFill>
              </a:rPr>
              <a:t>2010 HOUSE ELECTIONS BY CONGRESSIONAL DISTRICT</a:t>
            </a:r>
            <a:endParaRPr lang="en-US" sz="3600" dirty="0">
              <a:solidFill>
                <a:srgbClr val="00B0F0"/>
              </a:solidFill>
            </a:endParaRPr>
          </a:p>
        </p:txBody>
      </p:sp>
      <p:pic>
        <p:nvPicPr>
          <p:cNvPr id="6146" name="Picture 2" descr="File:2010 House elections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00200"/>
            <a:ext cx="7441184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commons/thumb/8/8d/2012_Presidential_Election_by_County.svg/555px-2012_Presidential_Election_by_County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189343"/>
            <a:ext cx="7239000" cy="459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</a:rPr>
              <a:t>2012 Presidential Election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rgbClr val="3333FF"/>
                </a:solidFill>
              </a:rPr>
              <a:t>Blue</a:t>
            </a:r>
            <a:r>
              <a:rPr lang="en-US" sz="2800" dirty="0" smtClean="0"/>
              <a:t> for Obama, </a:t>
            </a:r>
            <a:r>
              <a:rPr lang="en-US" sz="2800" b="1" dirty="0" smtClean="0">
                <a:solidFill>
                  <a:srgbClr val="FF0000"/>
                </a:solidFill>
              </a:rPr>
              <a:t>Red</a:t>
            </a:r>
            <a:r>
              <a:rPr lang="en-US" sz="2800" dirty="0" smtClean="0"/>
              <a:t> for Romney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884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thumb/b/b8/US_House_2012.svg/1241px-US_House_2012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3259"/>
            <a:ext cx="9144000" cy="530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756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057400"/>
          </a:xfrm>
        </p:spPr>
        <p:txBody>
          <a:bodyPr>
            <a:normAutofit fontScale="90000"/>
          </a:bodyPr>
          <a:lstStyle/>
          <a:p>
            <a:r>
              <a:rPr lang="en-US" dirty="0"/>
              <a:t>	</a:t>
            </a:r>
            <a:r>
              <a:rPr lang="en-US" sz="1800" b="1" dirty="0"/>
              <a:t>2006 Republican House Vote		</a:t>
            </a:r>
            <a:r>
              <a:rPr lang="en-US" sz="1800" b="1" dirty="0" smtClean="0"/>
              <a:t>44.1</a:t>
            </a:r>
            <a:br>
              <a:rPr lang="en-US" sz="1800" b="1" dirty="0" smtClean="0"/>
            </a:br>
            <a:r>
              <a:rPr lang="en-US" sz="1800" b="1" dirty="0"/>
              <a:t>	2008 Republican House Vote</a:t>
            </a:r>
            <a:r>
              <a:rPr lang="en-US" b="1" dirty="0"/>
              <a:t>		</a:t>
            </a:r>
            <a:r>
              <a:rPr lang="en-US" sz="1800" b="1" dirty="0" smtClean="0"/>
              <a:t>42.5</a:t>
            </a:r>
            <a:r>
              <a:rPr lang="en-US" sz="1800" b="1" smtClean="0"/>
              <a:t/>
            </a:r>
            <a:br>
              <a:rPr lang="en-US" sz="1800" b="1" smtClean="0"/>
            </a:br>
            <a:r>
              <a:rPr lang="en-US" sz="1800" b="1" dirty="0"/>
              <a:t>	2008 Republican Presidential Vote	45.7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b="1" dirty="0"/>
              <a:t>	</a:t>
            </a:r>
            <a:r>
              <a:rPr lang="en-US" sz="1800" b="1"/>
              <a:t>2010 </a:t>
            </a:r>
            <a:r>
              <a:rPr lang="en-US" sz="1800" b="1" smtClean="0"/>
              <a:t>Republican </a:t>
            </a:r>
            <a:r>
              <a:rPr lang="en-US" sz="1800" b="1" dirty="0"/>
              <a:t>House Vote		51.6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7171" name="Picture 0" descr="Fiorina_Culture_War_Table_2-0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953620"/>
            <a:ext cx="5181600" cy="1505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1" descr="Fiorina_Culture_War_Table_2-0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3276600"/>
            <a:ext cx="5029200" cy="1641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895600" y="152400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2012 Republican House Vote                            47.6</a:t>
            </a:r>
          </a:p>
          <a:p>
            <a:r>
              <a:rPr lang="en-US" sz="1600" b="1" dirty="0" smtClean="0"/>
              <a:t>2012 Republican Presidential Vote                  47.2</a:t>
            </a:r>
            <a:endParaRPr lang="en-US" sz="16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12277</TotalTime>
  <Words>72</Words>
  <Application>Microsoft Office PowerPoint</Application>
  <PresentationFormat>On-screen Show (4:3)</PresentationFormat>
  <Paragraphs>19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Fiorina Chapters 1 and 2</vt:lpstr>
      <vt:lpstr>2000 Presidential Election</vt:lpstr>
      <vt:lpstr>2004 Presidential Election</vt:lpstr>
      <vt:lpstr>PowerPoint Presentation</vt:lpstr>
      <vt:lpstr>2010 Senate Elections by County</vt:lpstr>
      <vt:lpstr>2010 HOUSE ELECTIONS BY CONGRESSIONAL DISTRICT</vt:lpstr>
      <vt:lpstr>2012 Presidential Election</vt:lpstr>
      <vt:lpstr>PowerPoint Presentation</vt:lpstr>
      <vt:lpstr> 2006 Republican House Vote  44.1  2008 Republican House Vote  42.5  2008 Republican Presidential Vote 45.7  2010 Republican House Vote  51.6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2000 Presidential Election</dc:title>
  <dc:creator>keith</dc:creator>
  <cp:lastModifiedBy>keith</cp:lastModifiedBy>
  <cp:revision>35</cp:revision>
  <dcterms:created xsi:type="dcterms:W3CDTF">2012-09-17T15:44:10Z</dcterms:created>
  <dcterms:modified xsi:type="dcterms:W3CDTF">2014-09-24T17:20:09Z</dcterms:modified>
</cp:coreProperties>
</file>